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65" r:id="rId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184"/>
    <a:srgbClr val="7C5DA3"/>
    <a:srgbClr val="E8F4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62" d="100"/>
          <a:sy n="162" d="100"/>
        </p:scale>
        <p:origin x="91"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Spring (Bibury)" userId="787e9d74-ed44-4022-8d39-230902d5d909" providerId="ADAL" clId="{9DB69D55-C8CC-4B16-8239-5EF1DAA84C00}"/>
    <pc:docChg chg="modSld">
      <pc:chgData name="Sally Spring (Bibury)" userId="787e9d74-ed44-4022-8d39-230902d5d909" providerId="ADAL" clId="{9DB69D55-C8CC-4B16-8239-5EF1DAA84C00}" dt="2026-04-10T14:30:44.413" v="2" actId="20577"/>
      <pc:docMkLst>
        <pc:docMk/>
      </pc:docMkLst>
      <pc:sldChg chg="modSp mod">
        <pc:chgData name="Sally Spring (Bibury)" userId="787e9d74-ed44-4022-8d39-230902d5d909" providerId="ADAL" clId="{9DB69D55-C8CC-4B16-8239-5EF1DAA84C00}" dt="2026-04-10T14:30:44.413" v="2" actId="20577"/>
        <pc:sldMkLst>
          <pc:docMk/>
          <pc:sldMk cId="0" sldId="1765"/>
        </pc:sldMkLst>
        <pc:graphicFrameChg chg="modGraphic">
          <ac:chgData name="Sally Spring (Bibury)" userId="787e9d74-ed44-4022-8d39-230902d5d909" providerId="ADAL" clId="{9DB69D55-C8CC-4B16-8239-5EF1DAA84C00}" dt="2026-04-10T14:30:44.413" v="2" actId="20577"/>
          <ac:graphicFrameMkLst>
            <pc:docMk/>
            <pc:sldMk cId="0" sldId="1765"/>
            <ac:graphicFrameMk id="3"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dirty="0"/>
          </a:p>
        </p:txBody>
      </p:sp>
      <p:sp>
        <p:nvSpPr>
          <p:cNvPr id="3" name="Date Placeholder 2"/>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260E3AB-A214-46AC-B714-38E1077F4210}" type="datetime1">
              <a:rPr lang="en-US"/>
              <a:pPr>
                <a:defRPr/>
              </a:pPr>
              <a:t>4/10/2026</a:t>
            </a:fld>
            <a:endParaRPr dirty="0"/>
          </a:p>
        </p:txBody>
      </p:sp>
      <p:sp>
        <p:nvSpPr>
          <p:cNvPr id="3076"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dirty="0"/>
          </a:p>
        </p:txBody>
      </p:sp>
      <p:sp>
        <p:nvSpPr>
          <p:cNvPr id="7" name="Slide Number Placeholder 6"/>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7FFE9782-B39A-456D-B559-606D159CA9A1}" type="slidenum">
              <a:rPr/>
              <a:pPr>
                <a:defRPr/>
              </a:pPr>
              <a:t>‹#›</a:t>
            </a:fld>
            <a:endParaRPr dirty="0"/>
          </a:p>
        </p:txBody>
      </p:sp>
    </p:spTree>
    <p:extLst>
      <p:ext uri="{BB962C8B-B14F-4D97-AF65-F5344CB8AC3E}">
        <p14:creationId xmlns:p14="http://schemas.microsoft.com/office/powerpoint/2010/main" val="159410184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10"/>
          </p:nvPr>
        </p:nvSpPr>
        <p:spPr>
          <a:ln/>
        </p:spPr>
        <p:txBody>
          <a:bodyPr/>
          <a:lstStyle>
            <a:lvl1pPr>
              <a:defRPr/>
            </a:lvl1pPr>
          </a:lstStyle>
          <a:p>
            <a:pPr>
              <a:defRPr/>
            </a:pPr>
            <a:fld id="{3E3F6E71-F28E-4A4D-8F6E-08086644DBA4}" type="datetime1">
              <a:rPr lang="en-US"/>
              <a:pPr>
                <a:defRPr/>
              </a:pPr>
              <a:t>4/10/2026</a:t>
            </a:fld>
            <a:endParaRPr dirty="0"/>
          </a:p>
        </p:txBody>
      </p:sp>
      <p:sp>
        <p:nvSpPr>
          <p:cNvPr id="5" name="Footer Placeholder 4"/>
          <p:cNvSpPr txBox="1">
            <a:spLocks noGrp="1"/>
          </p:cNvSpPr>
          <p:nvPr>
            <p:ph type="ftr" sz="quarter" idx="11"/>
          </p:nvPr>
        </p:nvSpPr>
        <p:spPr>
          <a:ln/>
        </p:spPr>
        <p:txBody>
          <a:bodyPr/>
          <a:lstStyle>
            <a:lvl1pPr>
              <a:defRPr/>
            </a:lvl1pPr>
          </a:lstStyle>
          <a:p>
            <a:pPr>
              <a:defRPr/>
            </a:pPr>
            <a:r>
              <a:rPr dirty="0"/>
              <a:t>© Focus Education UK Ltd. </a:t>
            </a:r>
          </a:p>
        </p:txBody>
      </p:sp>
      <p:sp>
        <p:nvSpPr>
          <p:cNvPr id="6" name="Slide Number Placeholder 5"/>
          <p:cNvSpPr txBox="1">
            <a:spLocks noGrp="1"/>
          </p:cNvSpPr>
          <p:nvPr>
            <p:ph type="sldNum" sz="quarter" idx="12"/>
          </p:nvPr>
        </p:nvSpPr>
        <p:spPr>
          <a:ln/>
        </p:spPr>
        <p:txBody>
          <a:bodyPr/>
          <a:lstStyle>
            <a:lvl1pPr>
              <a:defRPr/>
            </a:lvl1pPr>
          </a:lstStyle>
          <a:p>
            <a:pPr>
              <a:defRPr/>
            </a:pPr>
            <a:fld id="{F70377DA-A267-4647-81C6-C466F7142076}" type="slidenum">
              <a:rPr/>
              <a:pPr>
                <a:defRPr/>
              </a:pPr>
              <a:t>‹#›</a:t>
            </a:fld>
            <a:endParaRPr dirty="0"/>
          </a:p>
        </p:txBody>
      </p:sp>
    </p:spTree>
    <p:extLst>
      <p:ext uri="{BB962C8B-B14F-4D97-AF65-F5344CB8AC3E}">
        <p14:creationId xmlns:p14="http://schemas.microsoft.com/office/powerpoint/2010/main" val="1362358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559800" y="6445250"/>
            <a:ext cx="5842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1"/>
          <p:cNvSpPr txBox="1">
            <a:spLocks/>
          </p:cNvSpPr>
          <p:nvPr userDrawn="1"/>
        </p:nvSpPr>
        <p:spPr>
          <a:xfrm>
            <a:off x="3044825" y="6491288"/>
            <a:ext cx="3086100" cy="365125"/>
          </a:xfrm>
          <a:prstGeom prst="rect">
            <a:avLst/>
          </a:prstGeom>
          <a:noFill/>
          <a:ln>
            <a:noFill/>
          </a:ln>
        </p:spPr>
        <p:txBody>
          <a:bodyPr anchor="ctr" anchorCtr="1"/>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dirty="0"/>
              <a:t>© Focus Education UK Ltd. </a:t>
            </a:r>
          </a:p>
        </p:txBody>
      </p:sp>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txBox="1">
            <a:spLocks noGrp="1"/>
          </p:cNvSpPr>
          <p:nvPr>
            <p:ph type="dt" sz="half" idx="10"/>
          </p:nvPr>
        </p:nvSpPr>
        <p:spPr/>
        <p:txBody>
          <a:bodyPr/>
          <a:lstStyle>
            <a:lvl1pPr>
              <a:defRPr/>
            </a:lvl1pPr>
          </a:lstStyle>
          <a:p>
            <a:pPr>
              <a:defRPr/>
            </a:pPr>
            <a:fld id="{E0CF7800-02E1-4CC2-842C-5DD9EF076BD8}" type="datetime1">
              <a:rPr lang="en-US"/>
              <a:pPr>
                <a:defRPr/>
              </a:pPr>
              <a:t>4/10/2026</a:t>
            </a:fld>
            <a:endParaRPr dirty="0"/>
          </a:p>
        </p:txBody>
      </p:sp>
      <p:sp>
        <p:nvSpPr>
          <p:cNvPr id="7" name="Slide Number Placeholder 5"/>
          <p:cNvSpPr txBox="1">
            <a:spLocks noGrp="1"/>
          </p:cNvSpPr>
          <p:nvPr>
            <p:ph type="sldNum" sz="quarter" idx="11"/>
          </p:nvPr>
        </p:nvSpPr>
        <p:spPr/>
        <p:txBody>
          <a:bodyPr/>
          <a:lstStyle>
            <a:lvl1pPr>
              <a:defRPr/>
            </a:lvl1pPr>
          </a:lstStyle>
          <a:p>
            <a:pPr>
              <a:defRPr/>
            </a:pPr>
            <a:fld id="{56BEA453-0036-4CA1-AAD5-3FEF21499C57}" type="slidenum">
              <a:rPr/>
              <a:pPr>
                <a:defRPr/>
              </a:pPr>
              <a:t>‹#›</a:t>
            </a:fld>
            <a:endParaRPr dirty="0"/>
          </a:p>
        </p:txBody>
      </p:sp>
    </p:spTree>
    <p:extLst>
      <p:ext uri="{BB962C8B-B14F-4D97-AF65-F5344CB8AC3E}">
        <p14:creationId xmlns:p14="http://schemas.microsoft.com/office/powerpoint/2010/main" val="359835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5D77DB5-6A83-421E-87BA-90BC53525E43}" type="datetime1">
              <a:rPr lang="en-US"/>
              <a:pPr>
                <a:defRPr/>
              </a:pPr>
              <a:t>4/10/2026</a:t>
            </a:fld>
            <a:endParaRPr dirty="0"/>
          </a:p>
        </p:txBody>
      </p:sp>
      <p:sp>
        <p:nvSpPr>
          <p:cNvPr id="5" name="Footer Placeholder 4"/>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r>
              <a:rPr dirty="0"/>
              <a:t>© Focus Education UK Ltd. </a:t>
            </a:r>
          </a:p>
        </p:txBody>
      </p:sp>
      <p:sp>
        <p:nvSpPr>
          <p:cNvPr id="6" name="Slide Number Placeholder 5"/>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16442C7D-46E7-460A-A6DD-F655CDEAA14A}"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219" r:id="rId1"/>
    <p:sldLayoutId id="2147484220" r:id="rId2"/>
  </p:sldLayoutIdLst>
  <p:transition spd="slow"/>
  <p:hf sldNum="0" hdr="0" ftr="0" dt="0"/>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txBox="1">
            <a:spLocks noGrp="1" noChangeArrowheads="1"/>
          </p:cNvSpPr>
          <p:nvPr>
            <p:ph type="title"/>
          </p:nvPr>
        </p:nvSpPr>
        <p:spPr>
          <a:xfrm>
            <a:off x="142875" y="122238"/>
            <a:ext cx="8867775" cy="492125"/>
          </a:xfrm>
        </p:spPr>
        <p:txBody>
          <a:bodyPr anchorCtr="1"/>
          <a:lstStyle/>
          <a:p>
            <a:pPr algn="ctr" eaLnBrk="1" hangingPunct="1"/>
            <a:r>
              <a:rPr lang="en-GB" altLang="en-US" sz="2800" b="1" dirty="0">
                <a:solidFill>
                  <a:srgbClr val="7FC184"/>
                </a:solidFill>
                <a:latin typeface="Century Gothic" panose="020B0502020202020204" pitchFamily="34" charset="0"/>
              </a:rPr>
              <a:t>Holidays in the Past: Knowledge Mat</a:t>
            </a:r>
          </a:p>
        </p:txBody>
      </p:sp>
      <p:graphicFrame>
        <p:nvGraphicFramePr>
          <p:cNvPr id="3" name="Content Placeholder 3"/>
          <p:cNvGraphicFramePr>
            <a:graphicFrameLocks noGrp="1"/>
          </p:cNvGraphicFramePr>
          <p:nvPr>
            <p:ph idx="1"/>
            <p:extLst>
              <p:ext uri="{D42A27DB-BD31-4B8C-83A1-F6EECF244321}">
                <p14:modId xmlns:p14="http://schemas.microsoft.com/office/powerpoint/2010/main" val="1380609602"/>
              </p:ext>
            </p:extLst>
          </p:nvPr>
        </p:nvGraphicFramePr>
        <p:xfrm>
          <a:off x="253856" y="501003"/>
          <a:ext cx="8747269" cy="6374890"/>
        </p:xfrm>
        <a:graphic>
          <a:graphicData uri="http://schemas.openxmlformats.org/drawingml/2006/table">
            <a:tbl>
              <a:tblPr firstRow="1" bandRow="1">
                <a:effectLst/>
                <a:tableStyleId>{5C22544A-7EE6-4342-B048-85BDC9FD1C3A}</a:tableStyleId>
              </a:tblPr>
              <a:tblGrid>
                <a:gridCol w="1075893">
                  <a:extLst>
                    <a:ext uri="{9D8B030D-6E8A-4147-A177-3AD203B41FA5}">
                      <a16:colId xmlns:a16="http://schemas.microsoft.com/office/drawing/2014/main" val="20000"/>
                    </a:ext>
                  </a:extLst>
                </a:gridCol>
                <a:gridCol w="2826615">
                  <a:extLst>
                    <a:ext uri="{9D8B030D-6E8A-4147-A177-3AD203B41FA5}">
                      <a16:colId xmlns:a16="http://schemas.microsoft.com/office/drawing/2014/main" val="20001"/>
                    </a:ext>
                  </a:extLst>
                </a:gridCol>
                <a:gridCol w="2050472">
                  <a:extLst>
                    <a:ext uri="{9D8B030D-6E8A-4147-A177-3AD203B41FA5}">
                      <a16:colId xmlns:a16="http://schemas.microsoft.com/office/drawing/2014/main" val="20002"/>
                    </a:ext>
                  </a:extLst>
                </a:gridCol>
                <a:gridCol w="2794289">
                  <a:extLst>
                    <a:ext uri="{9D8B030D-6E8A-4147-A177-3AD203B41FA5}">
                      <a16:colId xmlns:a16="http://schemas.microsoft.com/office/drawing/2014/main" val="20003"/>
                    </a:ext>
                  </a:extLst>
                </a:gridCol>
              </a:tblGrid>
              <a:tr h="364602">
                <a:tc gridSpan="2">
                  <a:txBody>
                    <a:bodyPr/>
                    <a:lstStyle/>
                    <a:p>
                      <a:pPr lvl="0" algn="ctr"/>
                      <a:r>
                        <a:rPr lang="en-GB" sz="1800" dirty="0">
                          <a:solidFill>
                            <a:schemeClr val="bg1"/>
                          </a:solidFill>
                          <a:latin typeface="Century Gothic" pitchFamily="34"/>
                        </a:rPr>
                        <a:t>Subject Specific Vocabulary</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chemeClr val="bg1"/>
                        </a:solidFill>
                        <a:latin typeface="Century Gothic" pitchFamily="34"/>
                      </a:endParaRPr>
                    </a:p>
                  </a:txBody>
                  <a:tcPr marT="45739" marB="4573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Holidays in the Past</a:t>
                      </a:r>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501313">
                <a:tc>
                  <a:txBody>
                    <a:bodyPr/>
                    <a:lstStyle/>
                    <a:p>
                      <a:r>
                        <a:rPr lang="en-GB" sz="1200" b="1" dirty="0">
                          <a:solidFill>
                            <a:schemeClr val="tx1"/>
                          </a:solidFill>
                          <a:latin typeface="Century Gothic" panose="020B0502020202020204" pitchFamily="34" charset="0"/>
                        </a:rPr>
                        <a:t>promenade</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bg1">
                        <a:lumMod val="95000"/>
                      </a:schemeClr>
                    </a:solidFill>
                  </a:tcPr>
                </a:tc>
                <a:tc>
                  <a:txBody>
                    <a:bodyPr/>
                    <a:lstStyle/>
                    <a:p>
                      <a:pPr lvl="0"/>
                      <a:r>
                        <a:rPr lang="en-GB" sz="900" b="0" dirty="0">
                          <a:solidFill>
                            <a:schemeClr val="tx1"/>
                          </a:solidFill>
                          <a:latin typeface="Century Gothic" panose="020B0502020202020204" pitchFamily="34" charset="0"/>
                        </a:rPr>
                        <a:t>An area behind the beach but in-front of the hotels and shops where people would go for a pleasant walk.</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tc rowSpan="10">
                  <a:txBody>
                    <a:bodyPr/>
                    <a:lstStyle/>
                    <a:p>
                      <a:pPr marL="0" lvl="0" indent="0" algn="l">
                        <a:buFont typeface="Arial" panose="020B0604020202020204" pitchFamily="34" charset="0"/>
                        <a:buNone/>
                      </a:pPr>
                      <a:r>
                        <a:rPr lang="en-GB" sz="1100" b="1" dirty="0">
                          <a:solidFill>
                            <a:schemeClr val="bg1"/>
                          </a:solidFill>
                          <a:latin typeface="Century Gothic" pitchFamily="34"/>
                        </a:rPr>
                        <a:t>Important image to understand by the end of the Celebrations unit:</a:t>
                      </a:r>
                    </a:p>
                  </a:txBody>
                  <a:tcPr marT="45739" marB="4573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592454">
                <a:tc>
                  <a:txBody>
                    <a:bodyPr/>
                    <a:lstStyle/>
                    <a:p>
                      <a:r>
                        <a:rPr lang="en-US" sz="1200" b="1" dirty="0">
                          <a:solidFill>
                            <a:schemeClr val="tx1"/>
                          </a:solidFill>
                          <a:latin typeface="Century Gothic" panose="020B0502020202020204" pitchFamily="34" charset="0"/>
                        </a:rPr>
                        <a:t>pier</a:t>
                      </a:r>
                      <a:endParaRPr lang="en-GB" sz="1200" b="1" dirty="0">
                        <a:solidFill>
                          <a:schemeClr val="tx1"/>
                        </a:solidFill>
                        <a:latin typeface="Century Gothic" panose="020B0502020202020204" pitchFamily="34" charset="0"/>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a:solidFill>
                            <a:schemeClr val="tx1"/>
                          </a:solidFill>
                          <a:latin typeface="Century Gothic" panose="020B0502020202020204" pitchFamily="34" charset="0"/>
                        </a:rPr>
                        <a:t>A platform sticking out into the sea where boats could moor. In Victorian times these piers were also home to lots of games and shops.</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marL="171450" indent="-171450">
                        <a:buFont typeface="Wingdings" panose="05000000000000000000" pitchFamily="2" charset="2"/>
                        <a:buChar char="q"/>
                      </a:pPr>
                      <a:r>
                        <a:rPr lang="en-GB" sz="1100" b="0" dirty="0">
                          <a:solidFill>
                            <a:schemeClr val="tx1"/>
                          </a:solidFill>
                          <a:latin typeface="+mj-lt"/>
                        </a:rPr>
                        <a:t>In 1900, Victorian holidaymakers enjoyed travelling to the UK seaside towns. They often travelled by steam train.</a:t>
                      </a:r>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5013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Century Gothic" panose="020B0502020202020204" pitchFamily="34" charset="0"/>
                        </a:rPr>
                        <a:t>Punch and Judy show</a:t>
                      </a:r>
                      <a:endParaRPr lang="en-GB" sz="1200" b="1" dirty="0">
                        <a:solidFill>
                          <a:schemeClr val="tx1"/>
                        </a:solidFill>
                        <a:latin typeface="Century Gothic" panose="020B0502020202020204" pitchFamily="34" charset="0"/>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entury Gothic" panose="020B0502020202020204" pitchFamily="34" charset="0"/>
                        </a:rPr>
                        <a:t>A children’s puppet show. Punch and his wife, Judy are always fighting. Often a crocodile also appears.</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100" b="0" dirty="0">
                          <a:solidFill>
                            <a:schemeClr val="tx1"/>
                          </a:solidFill>
                          <a:latin typeface="+mj-lt"/>
                        </a:rPr>
                        <a:t>Victorian holidays were often shorter than our holidays today, anywhere from 1 day to 1 week. Today people tend to go on holiday for longer, sometimes for 2 weeks at a time.</a:t>
                      </a:r>
                      <a:endParaRPr lang="en-GB" dirty="0"/>
                    </a:p>
                  </a:txBody>
                  <a:tcPr marT="45739" marB="45739">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3749438590"/>
                  </a:ext>
                </a:extLst>
              </a:tr>
              <a:tr h="425325">
                <a:tc rowSpan="2">
                  <a:txBody>
                    <a:bodyPr/>
                    <a:lstStyle/>
                    <a:p>
                      <a:r>
                        <a:rPr lang="en-GB" sz="1200" b="1" dirty="0">
                          <a:solidFill>
                            <a:schemeClr val="tx1"/>
                          </a:solidFill>
                          <a:latin typeface="Century Gothic" panose="020B0502020202020204" pitchFamily="34" charset="0"/>
                        </a:rPr>
                        <a:t>bathing machine</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Century Gothic" panose="020B0502020202020204" pitchFamily="34" charset="0"/>
                        </a:rPr>
                        <a:t>A Victorian dressing room on wheels where women could change into their bathing costumes. The machines were wheeled in and out of the sea.</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6350" cap="flat" cmpd="sng" algn="ctr">
                      <a:solidFill>
                        <a:schemeClr val="tx1"/>
                      </a:solidFill>
                      <a:prstDash val="solid"/>
                      <a:round/>
                      <a:headEnd type="none" w="med" len="med"/>
                      <a:tailEnd type="none" w="med" len="med"/>
                    </a:lnL>
                  </a:tcPr>
                </a:tc>
                <a:tc vMerge="1">
                  <a:txBody>
                    <a:bodyPr/>
                    <a:lstStyle/>
                    <a:p>
                      <a:pPr marL="171450" indent="-171450">
                        <a:buFont typeface="Wingdings" panose="05000000000000000000" pitchFamily="2" charset="2"/>
                        <a:buChar char="q"/>
                      </a:pPr>
                      <a:endParaRPr lang="en-GB" sz="1100" b="0" dirty="0">
                        <a:solidFill>
                          <a:schemeClr val="tx1"/>
                        </a:solidFill>
                        <a:latin typeface="+mj-lt"/>
                      </a:endParaRPr>
                    </a:p>
                  </a:txBody>
                  <a:tcPr marT="45739" marB="45739">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4255628424"/>
                  </a:ext>
                </a:extLst>
              </a:tr>
              <a:tr h="226626">
                <a:tc vMerge="1">
                  <a:txBody>
                    <a:bodyPr/>
                    <a:lstStyle/>
                    <a:p>
                      <a:endParaRPr lang="en-GB" sz="1200" b="1" dirty="0">
                        <a:solidFill>
                          <a:schemeClr val="tx1"/>
                        </a:solidFill>
                        <a:latin typeface="Century Gothic" panose="020B0502020202020204" pitchFamily="34" charset="0"/>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Century Gothic" panose="020B0502020202020204" pitchFamily="34" charset="0"/>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US" sz="1100" b="0" baseline="0" dirty="0">
                          <a:solidFill>
                            <a:schemeClr val="tx1"/>
                          </a:solidFill>
                          <a:latin typeface="+mj-lt"/>
                        </a:rPr>
                        <a:t>In 1900, Victorian children liked to paddle in the sea, make sandcastles, watch the Punch and Judy show, ride donkeys and walk along the pier and promenade.</a:t>
                      </a:r>
                      <a:endParaRPr lang="en-GB" dirty="0"/>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471753667"/>
                  </a:ext>
                </a:extLst>
              </a:tr>
              <a:tr h="5329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Victorian</a:t>
                      </a:r>
                      <a:endParaRPr lang="en-GB" sz="1200" dirty="0">
                        <a:solidFill>
                          <a:schemeClr val="tx1"/>
                        </a:solidFill>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entury Gothic" panose="020B0502020202020204" pitchFamily="34" charset="0"/>
                        </a:rPr>
                        <a:t>People living in the Victorian period, 1837 to 1901 when Victoria was the Queen.</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lvl="0" indent="0" algn="l">
                        <a:buFont typeface="Arial" panose="020B0604020202020204" pitchFamily="34" charset="0"/>
                        <a:buNone/>
                      </a:pPr>
                      <a:r>
                        <a:rPr lang="en-GB" sz="1100" b="1" dirty="0">
                          <a:solidFill>
                            <a:schemeClr val="bg1"/>
                          </a:solidFill>
                          <a:latin typeface="Century Gothic" pitchFamily="34"/>
                        </a:rPr>
                        <a:t>Important image to understand by the end of the Celebrations unit:</a:t>
                      </a:r>
                    </a:p>
                  </a:txBody>
                  <a:tcPr marT="45739" marB="4573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vMerge="1">
                  <a:txBody>
                    <a:bodyPr/>
                    <a:lstStyle/>
                    <a:p>
                      <a:pPr marL="171450" indent="-171450">
                        <a:buFont typeface="Wingdings" panose="05000000000000000000" pitchFamily="2" charset="2"/>
                        <a:buChar char="q"/>
                      </a:pPr>
                      <a:r>
                        <a:rPr lang="en-US" sz="1100" b="0" baseline="0" dirty="0">
                          <a:solidFill>
                            <a:schemeClr val="tx1"/>
                          </a:solidFill>
                          <a:latin typeface="+mj-lt"/>
                        </a:rPr>
                        <a:t>In 1900, Victorians liked to paddle in the sea, make sandcastles, watch the Punch and Judy show, ride donkeys and walk along the pier and </a:t>
                      </a:r>
                      <a:r>
                        <a:rPr lang="en-US" sz="1100" b="0" baseline="0" dirty="0" err="1">
                          <a:solidFill>
                            <a:schemeClr val="tx1"/>
                          </a:solidFill>
                          <a:latin typeface="+mj-lt"/>
                        </a:rPr>
                        <a:t>promenande</a:t>
                      </a:r>
                      <a:r>
                        <a:rPr lang="en-US" sz="1100" b="0" baseline="0" dirty="0">
                          <a:solidFill>
                            <a:schemeClr val="tx1"/>
                          </a:solidFill>
                          <a:latin typeface="+mj-lt"/>
                        </a:rPr>
                        <a:t>...</a:t>
                      </a:r>
                      <a:endParaRPr lang="en-GB" sz="1100" b="0" dirty="0">
                        <a:solidFill>
                          <a:schemeClr val="tx1"/>
                        </a:solidFill>
                        <a:latin typeface="+mj-lt"/>
                      </a:endParaRPr>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5"/>
                  </a:ext>
                </a:extLst>
              </a:tr>
              <a:tr h="4616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latin typeface="Century Gothic" panose="020B0502020202020204" pitchFamily="34" charset="0"/>
                        </a:rPr>
                        <a:t>parasol</a:t>
                      </a:r>
                      <a:endParaRPr lang="en-GB" sz="1200" dirty="0">
                        <a:solidFill>
                          <a:schemeClr val="tx1"/>
                        </a:solidFill>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entury Gothic" panose="020B0502020202020204" pitchFamily="34" charset="0"/>
                        </a:rPr>
                        <a:t>An object like an umbrella which protected people from the sun.</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US" sz="1100" b="0" dirty="0">
                          <a:solidFill>
                            <a:schemeClr val="tx1"/>
                          </a:solidFill>
                          <a:latin typeface="+mj-lt"/>
                        </a:rPr>
                        <a:t>In 1950’s holiday camps such as Butlins and Pontins were popular. There were many holiday camps in the UK </a:t>
                      </a:r>
                      <a:r>
                        <a:rPr lang="en-US" sz="1100" b="0">
                          <a:solidFill>
                            <a:schemeClr val="tx1"/>
                          </a:solidFill>
                          <a:latin typeface="+mj-lt"/>
                        </a:rPr>
                        <a:t>seaside towns. </a:t>
                      </a:r>
                      <a:r>
                        <a:rPr lang="en-US" sz="1100" b="0" dirty="0">
                          <a:solidFill>
                            <a:schemeClr val="tx1"/>
                          </a:solidFill>
                          <a:latin typeface="+mj-lt"/>
                        </a:rPr>
                        <a:t>Holiday camps had lots of organized activities and some camps had indoor heated swimming pools. People travelled there by car or bus.</a:t>
                      </a:r>
                      <a:endParaRPr lang="en-GB" dirty="0"/>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3933873582"/>
                  </a:ext>
                </a:extLst>
              </a:tr>
              <a:tr h="7991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foreign holiday</a:t>
                      </a:r>
                    </a:p>
                    <a:p>
                      <a:endParaRPr lang="en-GB" sz="1200" dirty="0">
                        <a:solidFill>
                          <a:schemeClr val="tx1"/>
                        </a:solidFill>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50" dirty="0"/>
                        <a:t>A holiday taken away from the UK. People would travel by car, train, ferry or aeroplane.</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6350" cap="flat" cmpd="sng" algn="ctr">
                      <a:solidFill>
                        <a:schemeClr val="tx1"/>
                      </a:solidFill>
                      <a:prstDash val="solid"/>
                      <a:round/>
                      <a:headEnd type="none" w="med" len="med"/>
                      <a:tailEnd type="none" w="med" len="med"/>
                    </a:lnL>
                  </a:tcPr>
                </a:tc>
                <a:tc vMerge="1">
                  <a:txBody>
                    <a:bodyPr/>
                    <a:lstStyle/>
                    <a:p>
                      <a:pPr marL="171450" indent="-171450">
                        <a:buFont typeface="Wingdings" panose="05000000000000000000" pitchFamily="2" charset="2"/>
                        <a:buChar char="q"/>
                      </a:pPr>
                      <a:r>
                        <a:rPr lang="en-US" sz="1100" b="0" dirty="0">
                          <a:solidFill>
                            <a:schemeClr val="tx1"/>
                          </a:solidFill>
                          <a:latin typeface="+mj-lt"/>
                        </a:rPr>
                        <a:t>Roald</a:t>
                      </a:r>
                      <a:r>
                        <a:rPr lang="en-US" sz="1100" b="0" baseline="0" dirty="0">
                          <a:solidFill>
                            <a:schemeClr val="tx1"/>
                          </a:solidFill>
                          <a:latin typeface="+mj-lt"/>
                        </a:rPr>
                        <a:t> Amundsen was the first man to reach the South Pole in 1911, beating Captain Robert Scott by 16 days.</a:t>
                      </a:r>
                      <a:endParaRPr lang="en-GB" sz="1100" b="0" dirty="0">
                        <a:solidFill>
                          <a:schemeClr val="tx1"/>
                        </a:solidFill>
                        <a:latin typeface="+mj-lt"/>
                      </a:endParaRPr>
                    </a:p>
                  </a:txBody>
                  <a:tcPr marT="45739" marB="45739">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8"/>
                  </a:ext>
                </a:extLst>
              </a:tr>
              <a:tr h="1048159">
                <a:tc>
                  <a:txBody>
                    <a:bodyPr/>
                    <a:lstStyle/>
                    <a:p>
                      <a:r>
                        <a:rPr lang="en-US" sz="1200" b="1">
                          <a:latin typeface="Century Gothic" panose="020B0502020202020204" pitchFamily="34" charset="0"/>
                        </a:rPr>
                        <a:t>holiday camp</a:t>
                      </a:r>
                      <a:endParaRPr lang="en-GB" sz="1200" dirty="0">
                        <a:solidFill>
                          <a:schemeClr val="tx1"/>
                        </a:solidFill>
                      </a:endParaRP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50" dirty="0"/>
                        <a:t>A place which provides a place to live on holiday for large numbers of people.</a:t>
                      </a:r>
                    </a:p>
                    <a:p>
                      <a:r>
                        <a:rPr lang="en-GB" sz="1050" dirty="0"/>
                        <a:t>In the 1950’s places such as Butlins and Pontins provided many people with a place to stay on holiday. The camps provided lots of organised activities to join in with.</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US" sz="1100" b="0" dirty="0">
                          <a:solidFill>
                            <a:schemeClr val="tx1"/>
                          </a:solidFill>
                          <a:latin typeface="+mj-lt"/>
                        </a:rPr>
                        <a:t>Today, people go on holiday to the seaside but also to other places all over the UK. People are also able to go abroad on holiday and they travel there by ferry, train, car or </a:t>
                      </a:r>
                      <a:r>
                        <a:rPr lang="en-US" sz="1100" b="0" dirty="0" err="1">
                          <a:solidFill>
                            <a:schemeClr val="tx1"/>
                          </a:solidFill>
                          <a:latin typeface="+mj-lt"/>
                        </a:rPr>
                        <a:t>aeroplane</a:t>
                      </a:r>
                      <a:r>
                        <a:rPr lang="en-US" sz="1100" b="0" dirty="0">
                          <a:solidFill>
                            <a:schemeClr val="tx1"/>
                          </a:solidFill>
                          <a:latin typeface="+mj-lt"/>
                        </a:rPr>
                        <a:t>.</a:t>
                      </a:r>
                    </a:p>
                    <a:p>
                      <a:pPr marL="171450" indent="-171450">
                        <a:buFont typeface="Wingdings" panose="05000000000000000000" pitchFamily="2" charset="2"/>
                        <a:buChar char="q"/>
                      </a:pPr>
                      <a:r>
                        <a:rPr lang="en-US" sz="1100" b="0" dirty="0">
                          <a:solidFill>
                            <a:schemeClr val="tx1"/>
                          </a:solidFill>
                          <a:latin typeface="+mj-lt"/>
                        </a:rPr>
                        <a:t>Today, when we are on holiday, there are a huge number of activities from swimming pools, watersports, theme parks and museums to visit. People also enjoy eating food from different countries</a:t>
                      </a:r>
                    </a:p>
                    <a:p>
                      <a:pPr marL="0" indent="0">
                        <a:buFont typeface="Wingdings" panose="05000000000000000000" pitchFamily="2" charset="2"/>
                        <a:buNone/>
                      </a:pPr>
                      <a:endParaRPr lang="en-GB" sz="1100" b="0" dirty="0">
                        <a:solidFill>
                          <a:schemeClr val="tx1"/>
                        </a:solidFill>
                        <a:latin typeface="+mj-lt"/>
                      </a:endParaRPr>
                    </a:p>
                  </a:txBody>
                  <a:tcPr marT="45739" marB="457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991330397"/>
                  </a:ext>
                </a:extLst>
              </a:tr>
              <a:tr h="903464">
                <a:tc>
                  <a:txBody>
                    <a:bodyPr/>
                    <a:lstStyle/>
                    <a:p>
                      <a:r>
                        <a:rPr lang="en-GB" sz="1200" b="1" dirty="0">
                          <a:solidFill>
                            <a:schemeClr val="tx1"/>
                          </a:solidFill>
                          <a:latin typeface="Century Gothic" panose="020B0502020202020204" pitchFamily="34" charset="0"/>
                        </a:rPr>
                        <a:t>hotel</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dirty="0">
                          <a:solidFill>
                            <a:schemeClr val="tx1"/>
                          </a:solidFill>
                          <a:latin typeface="Century Gothic" panose="020B0502020202020204" pitchFamily="34" charset="0"/>
                        </a:rPr>
                        <a:t>A place where you can stay on holiday. You pay for your room and your food.</a:t>
                      </a:r>
                    </a:p>
                  </a:txBody>
                  <a:tcPr marT="45739" marB="457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6350" cap="flat" cmpd="sng" algn="ctr">
                      <a:solidFill>
                        <a:schemeClr val="tx1"/>
                      </a:solidFill>
                      <a:prstDash val="solid"/>
                      <a:round/>
                      <a:headEnd type="none" w="med" len="med"/>
                      <a:tailEnd type="none" w="med" len="med"/>
                    </a:lnL>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2"/>
                  </a:ext>
                </a:extLst>
              </a:tr>
            </a:tbl>
          </a:graphicData>
        </a:graphic>
      </p:graphicFrame>
      <p:pic>
        <p:nvPicPr>
          <p:cNvPr id="5" name="Picture 4">
            <a:extLst>
              <a:ext uri="{FF2B5EF4-FFF2-40B4-BE49-F238E27FC236}">
                <a16:creationId xmlns:a16="http://schemas.microsoft.com/office/drawing/2014/main" id="{088452F4-BFF2-4901-A6B6-F98459DE363C}"/>
              </a:ext>
            </a:extLst>
          </p:cNvPr>
          <p:cNvPicPr>
            <a:picLocks noChangeAspect="1"/>
          </p:cNvPicPr>
          <p:nvPr/>
        </p:nvPicPr>
        <p:blipFill>
          <a:blip r:embed="rId2"/>
          <a:stretch>
            <a:fillRect/>
          </a:stretch>
        </p:blipFill>
        <p:spPr>
          <a:xfrm>
            <a:off x="4230462" y="993128"/>
            <a:ext cx="1885887" cy="1327871"/>
          </a:xfrm>
          <a:prstGeom prst="rect">
            <a:avLst/>
          </a:prstGeom>
        </p:spPr>
      </p:pic>
      <p:pic>
        <p:nvPicPr>
          <p:cNvPr id="7" name="Picture 6">
            <a:extLst>
              <a:ext uri="{FF2B5EF4-FFF2-40B4-BE49-F238E27FC236}">
                <a16:creationId xmlns:a16="http://schemas.microsoft.com/office/drawing/2014/main" id="{11224D47-4D6D-43F6-9CB3-A85D50EC7CF2}"/>
              </a:ext>
            </a:extLst>
          </p:cNvPr>
          <p:cNvPicPr>
            <a:picLocks noChangeAspect="1"/>
          </p:cNvPicPr>
          <p:nvPr/>
        </p:nvPicPr>
        <p:blipFill>
          <a:blip r:embed="rId3"/>
          <a:stretch>
            <a:fillRect/>
          </a:stretch>
        </p:blipFill>
        <p:spPr>
          <a:xfrm>
            <a:off x="4230462" y="2512292"/>
            <a:ext cx="1885887" cy="1142058"/>
          </a:xfrm>
          <a:prstGeom prst="rect">
            <a:avLst/>
          </a:prstGeom>
        </p:spPr>
      </p:pic>
      <p:pic>
        <p:nvPicPr>
          <p:cNvPr id="9" name="Picture 8">
            <a:extLst>
              <a:ext uri="{FF2B5EF4-FFF2-40B4-BE49-F238E27FC236}">
                <a16:creationId xmlns:a16="http://schemas.microsoft.com/office/drawing/2014/main" id="{815A1FF8-9D5E-4767-BE32-4A94820CD6E7}"/>
              </a:ext>
            </a:extLst>
          </p:cNvPr>
          <p:cNvPicPr>
            <a:picLocks noChangeAspect="1"/>
          </p:cNvPicPr>
          <p:nvPr/>
        </p:nvPicPr>
        <p:blipFill>
          <a:blip r:embed="rId4"/>
          <a:stretch>
            <a:fillRect/>
          </a:stretch>
        </p:blipFill>
        <p:spPr>
          <a:xfrm>
            <a:off x="4230462" y="3845643"/>
            <a:ext cx="1852849" cy="1142058"/>
          </a:xfrm>
          <a:prstGeom prst="rect">
            <a:avLst/>
          </a:prstGeom>
        </p:spPr>
      </p:pic>
      <p:pic>
        <p:nvPicPr>
          <p:cNvPr id="11" name="Picture 10">
            <a:extLst>
              <a:ext uri="{FF2B5EF4-FFF2-40B4-BE49-F238E27FC236}">
                <a16:creationId xmlns:a16="http://schemas.microsoft.com/office/drawing/2014/main" id="{898425D8-5880-43CC-B7AC-531EED9B5039}"/>
              </a:ext>
            </a:extLst>
          </p:cNvPr>
          <p:cNvPicPr>
            <a:picLocks noChangeAspect="1"/>
          </p:cNvPicPr>
          <p:nvPr/>
        </p:nvPicPr>
        <p:blipFill>
          <a:blip r:embed="rId5"/>
          <a:stretch>
            <a:fillRect/>
          </a:stretch>
        </p:blipFill>
        <p:spPr>
          <a:xfrm>
            <a:off x="4230462" y="5178994"/>
            <a:ext cx="1852849" cy="1215188"/>
          </a:xfrm>
          <a:prstGeom prst="rect">
            <a:avLst/>
          </a:prstGeom>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AF30BE0BF5EF4EBE05F1E3520FA74E" ma:contentTypeVersion="13" ma:contentTypeDescription="Create a new document." ma:contentTypeScope="" ma:versionID="2a311c28440324cdfe00ab31035ca548">
  <xsd:schema xmlns:xsd="http://www.w3.org/2001/XMLSchema" xmlns:xs="http://www.w3.org/2001/XMLSchema" xmlns:p="http://schemas.microsoft.com/office/2006/metadata/properties" xmlns:ns2="2d0e3a5b-a963-4fc3-b179-45934d5f49c3" xmlns:ns3="3fffe2ab-1b1f-4c54-9c32-7c0c8aa60f3d" targetNamespace="http://schemas.microsoft.com/office/2006/metadata/properties" ma:root="true" ma:fieldsID="a5d995fbde212f68bf47f445efdf0dc6" ns2:_="" ns3:_="">
    <xsd:import namespace="2d0e3a5b-a963-4fc3-b179-45934d5f49c3"/>
    <xsd:import namespace="3fffe2ab-1b1f-4c54-9c32-7c0c8aa60f3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0e3a5b-a963-4fc3-b179-45934d5f49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c29303b-1952-4e44-9c71-ce741b4f3fa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fffe2ab-1b1f-4c54-9c32-7c0c8aa60f3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08a03855-3a5d-4154-94a6-870730cd9470}" ma:internalName="TaxCatchAll" ma:showField="CatchAllData" ma:web="3fffe2ab-1b1f-4c54-9c32-7c0c8aa60f3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d0e3a5b-a963-4fc3-b179-45934d5f49c3">
      <Terms xmlns="http://schemas.microsoft.com/office/infopath/2007/PartnerControls"/>
    </lcf76f155ced4ddcb4097134ff3c332f>
    <TaxCatchAll xmlns="3fffe2ab-1b1f-4c54-9c32-7c0c8aa60f3d" xsi:nil="true"/>
  </documentManagement>
</p:properties>
</file>

<file path=customXml/itemProps1.xml><?xml version="1.0" encoding="utf-8"?>
<ds:datastoreItem xmlns:ds="http://schemas.openxmlformats.org/officeDocument/2006/customXml" ds:itemID="{F0356BD6-2FDF-4E5D-985A-6976234F546E}"/>
</file>

<file path=customXml/itemProps2.xml><?xml version="1.0" encoding="utf-8"?>
<ds:datastoreItem xmlns:ds="http://schemas.openxmlformats.org/officeDocument/2006/customXml" ds:itemID="{CD640C42-93D9-4CBE-A9DE-5BF3D7324662}"/>
</file>

<file path=customXml/itemProps3.xml><?xml version="1.0" encoding="utf-8"?>
<ds:datastoreItem xmlns:ds="http://schemas.openxmlformats.org/officeDocument/2006/customXml" ds:itemID="{F087F683-A222-4F1D-B1FF-BADB46AB5E6F}"/>
</file>

<file path=docProps/app.xml><?xml version="1.0" encoding="utf-8"?>
<Properties xmlns="http://schemas.openxmlformats.org/officeDocument/2006/extended-properties" xmlns:vt="http://schemas.openxmlformats.org/officeDocument/2006/docPropsVTypes">
  <Template>Know Mats v 3</Template>
  <TotalTime>5569</TotalTime>
  <Words>465</Words>
  <Application>Microsoft Office PowerPoint</Application>
  <PresentationFormat>On-screen Show (4:3)</PresentationFormat>
  <Paragraphs>29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Holidays in the Past: Knowledge 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Knowledge Mat</dc:title>
  <dc:creator>Clive Davies OBE, Director</dc:creator>
  <cp:lastModifiedBy>Sally Spring (Bibury)</cp:lastModifiedBy>
  <cp:revision>344</cp:revision>
  <dcterms:created xsi:type="dcterms:W3CDTF">2018-11-22T20:08:20Z</dcterms:created>
  <dcterms:modified xsi:type="dcterms:W3CDTF">2026-04-10T14:31:54Z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0x010100FCAF30BE0BF5EF4EBE05F1E3520FA74E</vt:lpwstr>
  </property>
</Properties>
</file>