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2/23/2022</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2/23/2022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2/23/2022</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2/23/2022</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The Greatest Explorers: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538942926"/>
              </p:ext>
            </p:extLst>
          </p:nvPr>
        </p:nvGraphicFramePr>
        <p:xfrm>
          <a:off x="253855" y="511537"/>
          <a:ext cx="8747269" cy="6368431"/>
        </p:xfrm>
        <a:graphic>
          <a:graphicData uri="http://schemas.openxmlformats.org/drawingml/2006/table">
            <a:tbl>
              <a:tblPr firstRow="1" bandRow="1">
                <a:effectLst/>
                <a:tableStyleId>{5C22544A-7EE6-4342-B048-85BDC9FD1C3A}</a:tableStyleId>
              </a:tblPr>
              <a:tblGrid>
                <a:gridCol w="1075893">
                  <a:extLst>
                    <a:ext uri="{9D8B030D-6E8A-4147-A177-3AD203B41FA5}">
                      <a16:colId xmlns:a16="http://schemas.microsoft.com/office/drawing/2014/main" val="20000"/>
                    </a:ext>
                  </a:extLst>
                </a:gridCol>
                <a:gridCol w="2474846">
                  <a:extLst>
                    <a:ext uri="{9D8B030D-6E8A-4147-A177-3AD203B41FA5}">
                      <a16:colId xmlns:a16="http://schemas.microsoft.com/office/drawing/2014/main" val="20001"/>
                    </a:ext>
                  </a:extLst>
                </a:gridCol>
                <a:gridCol w="2636108">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362187">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Explorers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436746">
                <a:tc>
                  <a:txBody>
                    <a:bodyPr/>
                    <a:lstStyle/>
                    <a:p>
                      <a:r>
                        <a:rPr lang="en-US" sz="1200" b="1" dirty="0">
                          <a:solidFill>
                            <a:schemeClr val="tx1"/>
                          </a:solidFill>
                          <a:latin typeface="Century Gothic" panose="020B0502020202020204" pitchFamily="34" charset="0"/>
                        </a:rPr>
                        <a:t>explorer</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A person who explorers a new or unfamiliar</a:t>
                      </a:r>
                      <a:r>
                        <a:rPr lang="en-GB" sz="900" b="0" baseline="0" dirty="0">
                          <a:solidFill>
                            <a:schemeClr val="tx1"/>
                          </a:solidFill>
                          <a:latin typeface="Century Gothic" panose="020B0502020202020204" pitchFamily="34" charset="0"/>
                        </a:rPr>
                        <a:t> area</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12">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611479">
                <a:tc>
                  <a:txBody>
                    <a:bodyPr/>
                    <a:lstStyle/>
                    <a:p>
                      <a:r>
                        <a:rPr lang="en-US" sz="1200" b="1" dirty="0">
                          <a:solidFill>
                            <a:schemeClr val="tx1"/>
                          </a:solidFill>
                          <a:latin typeface="Century Gothic" panose="020B0502020202020204" pitchFamily="34" charset="0"/>
                        </a:rPr>
                        <a:t>trade</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The action of buying and</a:t>
                      </a:r>
                      <a:r>
                        <a:rPr lang="en-GB" sz="900" b="0" baseline="0" dirty="0">
                          <a:solidFill>
                            <a:schemeClr val="tx1"/>
                          </a:solidFill>
                          <a:latin typeface="Century Gothic" panose="020B0502020202020204" pitchFamily="34" charset="0"/>
                        </a:rPr>
                        <a:t> selling goods to another</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mj-lt"/>
                        </a:rPr>
                        <a:t>Ibn Battuta, born in 1304</a:t>
                      </a:r>
                      <a:r>
                        <a:rPr lang="en-GB" sz="1100" b="0" baseline="0" dirty="0">
                          <a:solidFill>
                            <a:schemeClr val="tx1"/>
                          </a:solidFill>
                          <a:latin typeface="+mj-lt"/>
                        </a:rPr>
                        <a:t> in Morocco, North Africa, spent 29 years travelling the world, earning him the title ‘the travelling man.’ He explored large parts of Africa and Asia. He was the most travelled man of his time.</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64099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entury Gothic" panose="020B0502020202020204" pitchFamily="34" charset="0"/>
                        </a:rPr>
                        <a:t>expedition</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A journey undertaken by someone for</a:t>
                      </a:r>
                      <a:r>
                        <a:rPr lang="en-GB" sz="900" b="0" baseline="0" dirty="0">
                          <a:solidFill>
                            <a:schemeClr val="tx1"/>
                          </a:solidFill>
                          <a:latin typeface="Century Gothic" panose="020B0502020202020204" pitchFamily="34" charset="0"/>
                        </a:rPr>
                        <a:t> exploration, research or war</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49438590"/>
                  </a:ext>
                </a:extLst>
              </a:tr>
              <a:tr h="195725">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Also known as your backbone, your spine is a strong, flexible column of ring-like bones that runs from your skull to your pelvis.</a:t>
                      </a:r>
                      <a:endParaRPr lang="en-GB" sz="900" b="0" dirty="0">
                        <a:solidFill>
                          <a:schemeClr val="tx1"/>
                        </a:solidFill>
                        <a:latin typeface="Century Gothic" panose="020B0502020202020204" pitchFamily="34" charset="0"/>
                      </a:endParaRPr>
                    </a:p>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rowSpan="2">
                  <a:txBody>
                    <a:bodyPr/>
                    <a:lstStyle/>
                    <a:p>
                      <a:pPr marL="171450" indent="-171450">
                        <a:buFont typeface="Wingdings" panose="05000000000000000000" pitchFamily="2" charset="2"/>
                        <a:buChar char="q"/>
                      </a:pPr>
                      <a:r>
                        <a:rPr lang="en-GB" sz="1100" b="0" dirty="0">
                          <a:solidFill>
                            <a:schemeClr val="tx1"/>
                          </a:solidFill>
                          <a:latin typeface="+mj-lt"/>
                        </a:rPr>
                        <a:t>In 1768</a:t>
                      </a:r>
                      <a:r>
                        <a:rPr lang="en-GB" sz="1100" b="0" baseline="0" dirty="0">
                          <a:solidFill>
                            <a:schemeClr val="tx1"/>
                          </a:solidFill>
                          <a:latin typeface="+mj-lt"/>
                        </a:rPr>
                        <a:t>, Captain Cook set off on his first voyage on the ship, Endeavour.. He mapped large parts of the Pacific Ocean including New Zealand and Australia/</a:t>
                      </a: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724774">
                <a:tc>
                  <a:txBody>
                    <a:bodyPr/>
                    <a:lstStyle/>
                    <a:p>
                      <a:r>
                        <a:rPr lang="en-GB" sz="1200" b="1" dirty="0">
                          <a:solidFill>
                            <a:schemeClr val="tx1"/>
                          </a:solidFill>
                          <a:latin typeface="Century Gothic" panose="020B0502020202020204" pitchFamily="34" charset="0"/>
                        </a:rPr>
                        <a:t>Indigenous</a:t>
                      </a:r>
                      <a:r>
                        <a:rPr lang="en-GB" sz="1200" b="1" baseline="0" dirty="0">
                          <a:solidFill>
                            <a:schemeClr val="tx1"/>
                          </a:solidFill>
                          <a:latin typeface="Century Gothic" panose="020B0502020202020204" pitchFamily="34" charset="0"/>
                        </a:rPr>
                        <a:t> people</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People who</a:t>
                      </a:r>
                      <a:r>
                        <a:rPr lang="en-GB" sz="900" b="0" baseline="0" dirty="0">
                          <a:solidFill>
                            <a:schemeClr val="tx1"/>
                          </a:solidFill>
                          <a:latin typeface="Century Gothic" panose="020B0502020202020204" pitchFamily="34" charset="0"/>
                        </a:rPr>
                        <a:t> were the original owners or occupants of a particular land.</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255628424"/>
                  </a:ext>
                </a:extLst>
              </a:tr>
              <a:tr h="522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entury Gothic" panose="020B0502020202020204" pitchFamily="34" charset="0"/>
                        </a:rPr>
                        <a:t>pirate</a:t>
                      </a:r>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Century Gothic" panose="020B0502020202020204" pitchFamily="34" charset="0"/>
                        </a:rPr>
                        <a:t>A person</a:t>
                      </a:r>
                      <a:r>
                        <a:rPr lang="en-GB" sz="900" baseline="0" dirty="0">
                          <a:latin typeface="Century Gothic" panose="020B0502020202020204" pitchFamily="34" charset="0"/>
                        </a:rPr>
                        <a:t> who attacks or robs ships at sea</a:t>
                      </a:r>
                      <a:endParaRPr lang="en-GB" sz="9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buFont typeface="Wingdings" panose="05000000000000000000" pitchFamily="2" charset="2"/>
                        <a:buChar char="q"/>
                      </a:pPr>
                      <a:r>
                        <a:rPr lang="en-US" sz="1100" b="0" dirty="0">
                          <a:solidFill>
                            <a:schemeClr val="tx1"/>
                          </a:solidFill>
                          <a:latin typeface="+mj-lt"/>
                        </a:rPr>
                        <a:t>Captain Cook</a:t>
                      </a:r>
                      <a:r>
                        <a:rPr lang="en-US" sz="1100" b="0" baseline="0" dirty="0">
                          <a:solidFill>
                            <a:schemeClr val="tx1"/>
                          </a:solidFill>
                          <a:latin typeface="+mj-lt"/>
                        </a:rPr>
                        <a:t> is often </a:t>
                      </a:r>
                      <a:r>
                        <a:rPr lang="en-US" sz="1100" b="0" baseline="0" dirty="0" err="1">
                          <a:solidFill>
                            <a:schemeClr val="tx1"/>
                          </a:solidFill>
                          <a:latin typeface="+mj-lt"/>
                        </a:rPr>
                        <a:t>criticised</a:t>
                      </a:r>
                      <a:r>
                        <a:rPr lang="en-US" sz="1100" b="0" baseline="0" dirty="0">
                          <a:solidFill>
                            <a:schemeClr val="tx1"/>
                          </a:solidFill>
                          <a:latin typeface="+mj-lt"/>
                        </a:rPr>
                        <a:t> for his treatment of indigenous populations which means not everyone supports the view that he was a great explorer.</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397824">
                <a:tc rowSpan="2">
                  <a:txBody>
                    <a:bodyPr/>
                    <a:lstStyle/>
                    <a:p>
                      <a:r>
                        <a:rPr lang="en-US" sz="1200" b="1" dirty="0">
                          <a:solidFill>
                            <a:schemeClr val="tx1"/>
                          </a:solidFill>
                          <a:latin typeface="Century Gothic" panose="020B0502020202020204" pitchFamily="34" charset="0"/>
                        </a:rPr>
                        <a:t>polar</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Relating to the North or South</a:t>
                      </a:r>
                      <a:r>
                        <a:rPr lang="en-GB" sz="900" b="0" baseline="0" dirty="0">
                          <a:solidFill>
                            <a:schemeClr val="tx1"/>
                          </a:solidFill>
                          <a:latin typeface="Century Gothic" panose="020B0502020202020204" pitchFamily="34" charset="0"/>
                        </a:rPr>
                        <a:t> pole.</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176155">
                <a:tc vMerge="1">
                  <a:txBody>
                    <a:bodyPr/>
                    <a:lstStyle/>
                    <a:p>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US" sz="1100" b="0" dirty="0">
                          <a:solidFill>
                            <a:schemeClr val="tx1"/>
                          </a:solidFill>
                          <a:latin typeface="+mj-lt"/>
                        </a:rPr>
                        <a:t>Roald</a:t>
                      </a:r>
                      <a:r>
                        <a:rPr lang="en-US" sz="1100" b="0" baseline="0" dirty="0">
                          <a:solidFill>
                            <a:schemeClr val="tx1"/>
                          </a:solidFill>
                          <a:latin typeface="+mj-lt"/>
                        </a:rPr>
                        <a:t> Amundsen was the first man to reach the South Pole in 1911, beating Captain Robert Scott by 16 days.  Captain Scott died on his return journey.</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1161259"/>
                  </a:ext>
                </a:extLst>
              </a:tr>
              <a:tr h="7443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entury Gothic" panose="020B0502020202020204" pitchFamily="34" charset="0"/>
                        </a:rPr>
                        <a:t>equipment</a:t>
                      </a:r>
                    </a:p>
                    <a:p>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50" dirty="0"/>
                        <a:t>The essential</a:t>
                      </a:r>
                      <a:r>
                        <a:rPr lang="en-GB" sz="1050" baseline="0" dirty="0"/>
                        <a:t> items for a particular purpose.</a:t>
                      </a:r>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171450" indent="-171450">
                        <a:buFont typeface="Wingdings" panose="05000000000000000000" pitchFamily="2" charset="2"/>
                        <a:buChar char="q"/>
                      </a:pPr>
                      <a:r>
                        <a:rPr lang="en-US" sz="1100" b="0" dirty="0">
                          <a:solidFill>
                            <a:schemeClr val="tx1"/>
                          </a:solidFill>
                          <a:latin typeface="+mj-lt"/>
                        </a:rPr>
                        <a:t>Roald</a:t>
                      </a:r>
                      <a:r>
                        <a:rPr lang="en-US" sz="1100" b="0" baseline="0" dirty="0">
                          <a:solidFill>
                            <a:schemeClr val="tx1"/>
                          </a:solidFill>
                          <a:latin typeface="+mj-lt"/>
                        </a:rPr>
                        <a:t> Amundsen was the first man to reach the South Pole in 1911, beating Captain Robert Scott by 16 days.</a:t>
                      </a: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173771">
                <a:tc vMerge="1">
                  <a:txBody>
                    <a:bodyPr/>
                    <a:lstStyle/>
                    <a:p>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3">
                  <a:txBody>
                    <a:bodyPr/>
                    <a:lstStyle/>
                    <a:p>
                      <a:pPr marL="171450" indent="-171450">
                        <a:buFont typeface="Wingdings" panose="05000000000000000000" pitchFamily="2" charset="2"/>
                        <a:buChar char="q"/>
                      </a:pPr>
                      <a:r>
                        <a:rPr lang="en-US" sz="1100" dirty="0">
                          <a:latin typeface="+mj-lt"/>
                        </a:rPr>
                        <a:t>In</a:t>
                      </a:r>
                      <a:r>
                        <a:rPr lang="en-US" sz="1100" baseline="0" dirty="0">
                          <a:latin typeface="+mj-lt"/>
                        </a:rPr>
                        <a:t> 2006 Sunita Williams went on her first expedition into space on the shuttle </a:t>
                      </a:r>
                      <a:r>
                        <a:rPr lang="en-US" sz="1100" i="1" baseline="0" dirty="0">
                          <a:latin typeface="+mj-lt"/>
                        </a:rPr>
                        <a:t>Discovery. </a:t>
                      </a:r>
                      <a:r>
                        <a:rPr lang="en-US" sz="1100" i="0" baseline="0" dirty="0">
                          <a:latin typeface="+mj-lt"/>
                        </a:rPr>
                        <a:t>The first female to travel in space was Valentina Tereshkova in 1963. The first female </a:t>
                      </a:r>
                      <a:r>
                        <a:rPr lang="en-US" sz="1100" i="0" baseline="0" dirty="0" err="1">
                          <a:latin typeface="+mj-lt"/>
                        </a:rPr>
                        <a:t>Brtiish</a:t>
                      </a:r>
                      <a:r>
                        <a:rPr lang="en-US" sz="1100" i="0" baseline="0" dirty="0">
                          <a:latin typeface="+mj-lt"/>
                        </a:rPr>
                        <a:t> </a:t>
                      </a:r>
                      <a:r>
                        <a:rPr lang="en-US" sz="1100" i="0" baseline="0">
                          <a:latin typeface="+mj-lt"/>
                        </a:rPr>
                        <a:t>astronaut was Helen Sharman.</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991330397"/>
                  </a:ext>
                </a:extLst>
              </a:tr>
              <a:tr h="837243">
                <a:tc>
                  <a:txBody>
                    <a:bodyPr/>
                    <a:lstStyle/>
                    <a:p>
                      <a:r>
                        <a:rPr lang="en-US" sz="1200" b="1" dirty="0">
                          <a:latin typeface="Century Gothic" panose="020B0502020202020204" pitchFamily="34" charset="0"/>
                        </a:rPr>
                        <a:t>astronaut</a:t>
                      </a:r>
                      <a:r>
                        <a:rPr lang="en-US" sz="1200" b="1" baseline="0" dirty="0">
                          <a:latin typeface="Century Gothic" panose="020B0502020202020204" pitchFamily="34" charset="0"/>
                        </a:rPr>
                        <a:t> </a:t>
                      </a:r>
                      <a:endParaRPr lang="en-GB" sz="1200" b="1"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50" dirty="0"/>
                        <a:t>A person who is trained to travel in an space</a:t>
                      </a:r>
                      <a:r>
                        <a:rPr lang="en-US" sz="1050" baseline="0" dirty="0"/>
                        <a:t>craft.</a:t>
                      </a:r>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US" sz="1100" dirty="0">
                          <a:latin typeface="+mj-lt"/>
                        </a:rPr>
                        <a:t>In</a:t>
                      </a:r>
                      <a:r>
                        <a:rPr lang="en-US" sz="1100" baseline="0" dirty="0">
                          <a:latin typeface="+mj-lt"/>
                        </a:rPr>
                        <a:t> 2006 </a:t>
                      </a:r>
                      <a:r>
                        <a:rPr lang="en-US" sz="1100" baseline="0" dirty="0" err="1">
                          <a:latin typeface="+mj-lt"/>
                        </a:rPr>
                        <a:t>Sunita</a:t>
                      </a:r>
                      <a:r>
                        <a:rPr lang="en-US" sz="1100" baseline="0" dirty="0">
                          <a:latin typeface="+mj-lt"/>
                        </a:rPr>
                        <a:t> Williams went on her first expedition into space on the shuttle </a:t>
                      </a:r>
                      <a:r>
                        <a:rPr lang="en-US" sz="1100" i="1" baseline="0" dirty="0">
                          <a:latin typeface="+mj-lt"/>
                        </a:rPr>
                        <a:t>Discovery. </a:t>
                      </a:r>
                      <a:r>
                        <a:rPr lang="en-US" sz="1100" i="0" baseline="0" dirty="0">
                          <a:latin typeface="+mj-lt"/>
                        </a:rPr>
                        <a:t>The first female to travel in space was Valentina Tereshkova in 1963.</a:t>
                      </a:r>
                      <a:endParaRPr lang="en-GB" sz="1100" dirty="0">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E8F4E9"/>
                    </a:solidFill>
                  </a:tcPr>
                </a:tc>
                <a:extLst>
                  <a:ext uri="{0D108BD9-81ED-4DB2-BD59-A6C34878D82A}">
                    <a16:rowId xmlns:a16="http://schemas.microsoft.com/office/drawing/2014/main" val="3135698156"/>
                  </a:ext>
                </a:extLst>
              </a:tr>
              <a:tr h="522549">
                <a:tc>
                  <a:txBody>
                    <a:bodyPr/>
                    <a:lstStyle/>
                    <a:p>
                      <a:r>
                        <a:rPr lang="en-US" sz="1200" b="1" dirty="0">
                          <a:solidFill>
                            <a:schemeClr val="tx1"/>
                          </a:solidFill>
                          <a:latin typeface="Century Gothic" panose="020B0502020202020204" pitchFamily="34" charset="0"/>
                        </a:rPr>
                        <a:t>memorial</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900" b="0" dirty="0">
                          <a:solidFill>
                            <a:schemeClr val="tx1"/>
                          </a:solidFill>
                          <a:latin typeface="Century Gothic" panose="020B0502020202020204" pitchFamily="34" charset="0"/>
                        </a:rPr>
                        <a:t>A statue</a:t>
                      </a:r>
                      <a:r>
                        <a:rPr lang="en-US" sz="900" b="0" baseline="0" dirty="0">
                          <a:solidFill>
                            <a:schemeClr val="tx1"/>
                          </a:solidFill>
                          <a:latin typeface="Century Gothic" panose="020B0502020202020204" pitchFamily="34" charset="0"/>
                        </a:rPr>
                        <a:t> or structure built to remember a person or event</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tc>
                <a:extLst>
                  <a:ext uri="{0D108BD9-81ED-4DB2-BD59-A6C34878D82A}">
                    <a16:rowId xmlns:a16="http://schemas.microsoft.com/office/drawing/2014/main" val="10012"/>
                  </a:ext>
                </a:extLst>
              </a:tr>
            </a:tbl>
          </a:graphicData>
        </a:graphic>
      </p:graphicFrame>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0017" y="1188719"/>
            <a:ext cx="1323290" cy="1989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8008" y="3178628"/>
            <a:ext cx="1397726" cy="153635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3900017" y="4714987"/>
            <a:ext cx="1676634" cy="1667108"/>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5514</TotalTime>
  <Words>297</Words>
  <Application>Microsoft Office PowerPoint</Application>
  <PresentationFormat>On-screen Show (4:3)</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The Greatest Explorers: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337</cp:revision>
  <dcterms:created xsi:type="dcterms:W3CDTF">2018-11-22T20:08:20Z</dcterms:created>
  <dcterms:modified xsi:type="dcterms:W3CDTF">2022-02-23T12:04:36Z</dcterms:modified>
</cp:coreProperties>
</file>