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1765" r:id="rId2"/>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C184"/>
    <a:srgbClr val="7C5DA3"/>
    <a:srgbClr val="E8F4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1478"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58788"/>
          </a:xfrm>
          <a:prstGeom prst="rect">
            <a:avLst/>
          </a:prstGeom>
          <a:noFill/>
          <a:ln>
            <a:noFill/>
          </a:ln>
        </p:spPr>
        <p:txBody>
          <a:bodyPr vert="horz" wrap="square" lIns="91440" tIns="45720" rIns="91440" bIns="45720" anchor="t"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endParaRPr dirty="0"/>
          </a:p>
        </p:txBody>
      </p:sp>
      <p:sp>
        <p:nvSpPr>
          <p:cNvPr id="3" name="Date Placeholder 2"/>
          <p:cNvSpPr txBox="1">
            <a:spLocks noGrp="1"/>
          </p:cNvSpPr>
          <p:nvPr>
            <p:ph type="dt" idx="1"/>
          </p:nvPr>
        </p:nvSpPr>
        <p:spPr>
          <a:xfrm>
            <a:off x="3884613" y="0"/>
            <a:ext cx="2971800" cy="458788"/>
          </a:xfrm>
          <a:prstGeom prst="rect">
            <a:avLst/>
          </a:prstGeom>
          <a:noFill/>
          <a:ln>
            <a:noFill/>
          </a:ln>
        </p:spPr>
        <p:txBody>
          <a:bodyPr vert="horz" wrap="square" lIns="91440" tIns="45720" rIns="91440" bIns="45720" anchor="t"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8260E3AB-A214-46AC-B714-38E1077F4210}" type="datetime1">
              <a:rPr lang="en-US"/>
              <a:pPr>
                <a:defRPr/>
              </a:pPr>
              <a:t>2/23/2022</a:t>
            </a:fld>
            <a:endParaRPr dirty="0"/>
          </a:p>
        </p:txBody>
      </p:sp>
      <p:sp>
        <p:nvSpPr>
          <p:cNvPr id="3076" name="Slide Image Placeholder 3"/>
          <p:cNvSpPr>
            <a:spLocks noGrp="1" noRot="1" noChangeAspect="1"/>
          </p:cNvSpPr>
          <p:nvPr>
            <p:ph type="sldImg" idx="2"/>
          </p:nvPr>
        </p:nvSpPr>
        <p:spPr bwMode="auto">
          <a:xfrm>
            <a:off x="1371600" y="1143000"/>
            <a:ext cx="4114800" cy="3086100"/>
          </a:xfrm>
          <a:prstGeom prst="rect">
            <a:avLst/>
          </a:prstGeom>
          <a:noFill/>
          <a:ln w="12701">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p:cNvSpPr txBox="1">
            <a:spLocks noGrp="1"/>
          </p:cNvSpPr>
          <p:nvPr>
            <p:ph type="body" sz="quarter" idx="3"/>
          </p:nvPr>
        </p:nvSpPr>
        <p:spPr>
          <a:xfrm>
            <a:off x="685800" y="4400550"/>
            <a:ext cx="5486400" cy="3600450"/>
          </a:xfrm>
          <a:prstGeom prst="rect">
            <a:avLst/>
          </a:prstGeom>
          <a:noFill/>
          <a:ln>
            <a:noFill/>
          </a:ln>
        </p:spPr>
        <p:txBody>
          <a:bodyPr vert="horz" wrap="square" lIns="91440" tIns="45720" rIns="91440" bIns="45720" numCol="1" anchor="t" anchorCtr="0" compatLnSpc="1">
            <a:prstTxWarp prst="textNoShape">
              <a:avLst/>
            </a:prstTxWarp>
            <a:noAutofit/>
          </a:bodyPr>
          <a:lstStyle/>
          <a:p>
            <a:pPr lvl="0"/>
            <a:r>
              <a:rPr lang="en-GB" altLang="en-US" noProof="0"/>
              <a:t>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6" name="Footer Placeholder 5"/>
          <p:cNvSpPr txBox="1">
            <a:spLocks noGrp="1"/>
          </p:cNvSpPr>
          <p:nvPr>
            <p:ph type="ftr" sz="quarter" idx="4"/>
          </p:nvPr>
        </p:nvSpPr>
        <p:spPr>
          <a:xfrm>
            <a:off x="0"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endParaRPr dirty="0"/>
          </a:p>
        </p:txBody>
      </p:sp>
      <p:sp>
        <p:nvSpPr>
          <p:cNvPr id="7" name="Slide Number Placeholder 6"/>
          <p:cNvSpPr txBox="1">
            <a:spLocks noGrp="1"/>
          </p:cNvSpPr>
          <p:nvPr>
            <p:ph type="sldNum" sz="quarter" idx="5"/>
          </p:nvPr>
        </p:nvSpPr>
        <p:spPr>
          <a:xfrm>
            <a:off x="3884613"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7FFE9782-B39A-456D-B559-606D159CA9A1}" type="slidenum">
              <a:rPr/>
              <a:pPr>
                <a:defRPr/>
              </a:pPr>
              <a:t>‹#›</a:t>
            </a:fld>
            <a:endParaRPr dirty="0"/>
          </a:p>
        </p:txBody>
      </p:sp>
    </p:spTree>
    <p:extLst>
      <p:ext uri="{BB962C8B-B14F-4D97-AF65-F5344CB8AC3E}">
        <p14:creationId xmlns:p14="http://schemas.microsoft.com/office/powerpoint/2010/main" val="1594101842"/>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lang="en-US" sz="1200" kern="1200">
        <a:solidFill>
          <a:srgbClr val="000000"/>
        </a:solidFill>
        <a:latin typeface="Calibri"/>
      </a:defRPr>
    </a:lvl1pPr>
    <a:lvl2pPr marL="457200" lvl="1" algn="l" rtl="0" eaLnBrk="0" fontAlgn="base" hangingPunct="0">
      <a:spcBef>
        <a:spcPct val="0"/>
      </a:spcBef>
      <a:spcAft>
        <a:spcPct val="0"/>
      </a:spcAft>
      <a:defRPr lang="en-US" sz="1200" kern="1200">
        <a:solidFill>
          <a:srgbClr val="000000"/>
        </a:solidFill>
        <a:latin typeface="Calibri"/>
      </a:defRPr>
    </a:lvl2pPr>
    <a:lvl3pPr marL="914400" lvl="2" algn="l" rtl="0" eaLnBrk="0" fontAlgn="base" hangingPunct="0">
      <a:spcBef>
        <a:spcPct val="0"/>
      </a:spcBef>
      <a:spcAft>
        <a:spcPct val="0"/>
      </a:spcAft>
      <a:defRPr lang="en-US" sz="1200" kern="1200">
        <a:solidFill>
          <a:srgbClr val="000000"/>
        </a:solidFill>
        <a:latin typeface="Calibri"/>
      </a:defRPr>
    </a:lvl3pPr>
    <a:lvl4pPr marL="1371600" lvl="3" algn="l" rtl="0" eaLnBrk="0" fontAlgn="base" hangingPunct="0">
      <a:spcBef>
        <a:spcPct val="0"/>
      </a:spcBef>
      <a:spcAft>
        <a:spcPct val="0"/>
      </a:spcAft>
      <a:defRPr lang="en-US" sz="1200" kern="1200">
        <a:solidFill>
          <a:srgbClr val="000000"/>
        </a:solidFill>
        <a:latin typeface="Calibri"/>
      </a:defRPr>
    </a:lvl4pPr>
    <a:lvl5pPr marL="1828800" lvl="4" algn="l" rtl="0" eaLnBrk="0" fontAlgn="base" hangingPunct="0">
      <a:spcBef>
        <a:spcPct val="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1122361"/>
            <a:ext cx="7772400" cy="2387598"/>
          </a:xfrm>
        </p:spPr>
        <p:txBody>
          <a:bodyPr anchor="b" anchorCtr="1"/>
          <a:lstStyle>
            <a:lvl1pPr algn="ctr">
              <a:defRPr sz="6000"/>
            </a:lvl1pPr>
          </a:lstStyle>
          <a:p>
            <a:pPr lvl="0"/>
            <a:r>
              <a:rPr lang="en-US"/>
              <a:t>Click to edit Master title style</a:t>
            </a:r>
          </a:p>
        </p:txBody>
      </p:sp>
      <p:sp>
        <p:nvSpPr>
          <p:cNvPr id="3" name="Subtitle 2"/>
          <p:cNvSpPr txBox="1">
            <a:spLocks noGrp="1"/>
          </p:cNvSpPr>
          <p:nvPr>
            <p:ph type="subTitle" idx="1"/>
          </p:nvPr>
        </p:nvSpPr>
        <p:spPr>
          <a:xfrm>
            <a:off x="1143000" y="3602041"/>
            <a:ext cx="6858000" cy="1655758"/>
          </a:xfrm>
        </p:spPr>
        <p:txBody>
          <a:bodyPr anchorCtr="1"/>
          <a:lstStyle>
            <a:lvl1pPr marL="0" indent="0" algn="ctr">
              <a:buNone/>
              <a:defRPr sz="2400"/>
            </a:lvl1pPr>
          </a:lstStyle>
          <a:p>
            <a:pPr lvl="0"/>
            <a:r>
              <a:rPr lang="en-US"/>
              <a:t>Click to edit Master subtitle style</a:t>
            </a:r>
          </a:p>
        </p:txBody>
      </p:sp>
      <p:sp>
        <p:nvSpPr>
          <p:cNvPr id="4" name="Date Placeholder 3"/>
          <p:cNvSpPr txBox="1">
            <a:spLocks noGrp="1"/>
          </p:cNvSpPr>
          <p:nvPr>
            <p:ph type="dt" sz="half" idx="10"/>
          </p:nvPr>
        </p:nvSpPr>
        <p:spPr>
          <a:ln/>
        </p:spPr>
        <p:txBody>
          <a:bodyPr/>
          <a:lstStyle>
            <a:lvl1pPr>
              <a:defRPr/>
            </a:lvl1pPr>
          </a:lstStyle>
          <a:p>
            <a:pPr>
              <a:defRPr/>
            </a:pPr>
            <a:fld id="{3E3F6E71-F28E-4A4D-8F6E-08086644DBA4}" type="datetime1">
              <a:rPr lang="en-US"/>
              <a:pPr>
                <a:defRPr/>
              </a:pPr>
              <a:t>2/23/2022</a:t>
            </a:fld>
            <a:endParaRPr dirty="0"/>
          </a:p>
        </p:txBody>
      </p:sp>
      <p:sp>
        <p:nvSpPr>
          <p:cNvPr id="5" name="Footer Placeholder 4"/>
          <p:cNvSpPr txBox="1">
            <a:spLocks noGrp="1"/>
          </p:cNvSpPr>
          <p:nvPr>
            <p:ph type="ftr" sz="quarter" idx="11"/>
          </p:nvPr>
        </p:nvSpPr>
        <p:spPr>
          <a:ln/>
        </p:spPr>
        <p:txBody>
          <a:bodyPr/>
          <a:lstStyle>
            <a:lvl1pPr>
              <a:defRPr/>
            </a:lvl1pPr>
          </a:lstStyle>
          <a:p>
            <a:pPr>
              <a:defRPr/>
            </a:pPr>
            <a:r>
              <a:rPr dirty="0"/>
              <a:t>© Focus Education UK Ltd. </a:t>
            </a:r>
          </a:p>
        </p:txBody>
      </p:sp>
      <p:sp>
        <p:nvSpPr>
          <p:cNvPr id="6" name="Slide Number Placeholder 5"/>
          <p:cNvSpPr txBox="1">
            <a:spLocks noGrp="1"/>
          </p:cNvSpPr>
          <p:nvPr>
            <p:ph type="sldNum" sz="quarter" idx="12"/>
          </p:nvPr>
        </p:nvSpPr>
        <p:spPr>
          <a:ln/>
        </p:spPr>
        <p:txBody>
          <a:bodyPr/>
          <a:lstStyle>
            <a:lvl1pPr>
              <a:defRPr/>
            </a:lvl1pPr>
          </a:lstStyle>
          <a:p>
            <a:pPr>
              <a:defRPr/>
            </a:pPr>
            <a:fld id="{F70377DA-A267-4647-81C6-C466F7142076}" type="slidenum">
              <a:rPr/>
              <a:pPr>
                <a:defRPr/>
              </a:pPr>
              <a:t>‹#›</a:t>
            </a:fld>
            <a:endParaRPr dirty="0"/>
          </a:p>
        </p:txBody>
      </p:sp>
    </p:spTree>
    <p:extLst>
      <p:ext uri="{BB962C8B-B14F-4D97-AF65-F5344CB8AC3E}">
        <p14:creationId xmlns:p14="http://schemas.microsoft.com/office/powerpoint/2010/main" val="1362358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559800" y="6445250"/>
            <a:ext cx="58420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1"/>
          <p:cNvSpPr txBox="1">
            <a:spLocks/>
          </p:cNvSpPr>
          <p:nvPr userDrawn="1"/>
        </p:nvSpPr>
        <p:spPr>
          <a:xfrm>
            <a:off x="3044825" y="6491288"/>
            <a:ext cx="3086100" cy="365125"/>
          </a:xfrm>
          <a:prstGeom prst="rect">
            <a:avLst/>
          </a:prstGeom>
          <a:noFill/>
          <a:ln>
            <a:noFill/>
          </a:ln>
        </p:spPr>
        <p:txBody>
          <a:bodyPr anchor="ctr" anchorCtr="1"/>
          <a:lstStyle>
            <a:defPPr>
              <a:defRPr lang="en-GB"/>
            </a:defPPr>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dirty="0"/>
              <a:t>© Focus Education UK Ltd. </a:t>
            </a:r>
          </a:p>
        </p:txBody>
      </p:sp>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p:cNvSpPr txBox="1">
            <a:spLocks noGrp="1"/>
          </p:cNvSpPr>
          <p:nvPr>
            <p:ph type="dt" sz="half" idx="10"/>
          </p:nvPr>
        </p:nvSpPr>
        <p:spPr/>
        <p:txBody>
          <a:bodyPr/>
          <a:lstStyle>
            <a:lvl1pPr>
              <a:defRPr/>
            </a:lvl1pPr>
          </a:lstStyle>
          <a:p>
            <a:pPr>
              <a:defRPr/>
            </a:pPr>
            <a:fld id="{E0CF7800-02E1-4CC2-842C-5DD9EF076BD8}" type="datetime1">
              <a:rPr lang="en-US"/>
              <a:pPr>
                <a:defRPr/>
              </a:pPr>
              <a:t>2/23/2022</a:t>
            </a:fld>
            <a:endParaRPr dirty="0"/>
          </a:p>
        </p:txBody>
      </p:sp>
      <p:sp>
        <p:nvSpPr>
          <p:cNvPr id="7" name="Slide Number Placeholder 5"/>
          <p:cNvSpPr txBox="1">
            <a:spLocks noGrp="1"/>
          </p:cNvSpPr>
          <p:nvPr>
            <p:ph type="sldNum" sz="quarter" idx="11"/>
          </p:nvPr>
        </p:nvSpPr>
        <p:spPr/>
        <p:txBody>
          <a:bodyPr/>
          <a:lstStyle>
            <a:lvl1pPr>
              <a:defRPr/>
            </a:lvl1pPr>
          </a:lstStyle>
          <a:p>
            <a:pPr>
              <a:defRPr/>
            </a:pPr>
            <a:fld id="{56BEA453-0036-4CA1-AAD5-3FEF21499C57}" type="slidenum">
              <a:rPr/>
              <a:pPr>
                <a:defRPr/>
              </a:pPr>
              <a:t>‹#›</a:t>
            </a:fld>
            <a:endParaRPr dirty="0"/>
          </a:p>
        </p:txBody>
      </p:sp>
    </p:spTree>
    <p:extLst>
      <p:ext uri="{BB962C8B-B14F-4D97-AF65-F5344CB8AC3E}">
        <p14:creationId xmlns:p14="http://schemas.microsoft.com/office/powerpoint/2010/main" val="35983577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txBox="1">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txBox="1">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 name="Date Placeholder 3"/>
          <p:cNvSpPr txBox="1">
            <a:spLocks noGrp="1"/>
          </p:cNvSpPr>
          <p:nvPr>
            <p:ph type="dt" sz="half" idx="2"/>
          </p:nvPr>
        </p:nvSpPr>
        <p:spPr>
          <a:xfrm>
            <a:off x="6286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B5D77DB5-6A83-421E-87BA-90BC53525E43}" type="datetime1">
              <a:rPr lang="en-US"/>
              <a:pPr>
                <a:defRPr/>
              </a:pPr>
              <a:t>2/23/2022</a:t>
            </a:fld>
            <a:endParaRPr dirty="0"/>
          </a:p>
        </p:txBody>
      </p:sp>
      <p:sp>
        <p:nvSpPr>
          <p:cNvPr id="5" name="Footer Placeholder 4"/>
          <p:cNvSpPr txBox="1">
            <a:spLocks noGrp="1"/>
          </p:cNvSpPr>
          <p:nvPr>
            <p:ph type="ftr" sz="quarter" idx="3"/>
          </p:nvPr>
        </p:nvSpPr>
        <p:spPr>
          <a:xfrm>
            <a:off x="3028950" y="6356350"/>
            <a:ext cx="3086100" cy="365125"/>
          </a:xfrm>
          <a:prstGeom prst="rect">
            <a:avLst/>
          </a:prstGeom>
          <a:noFill/>
          <a:ln>
            <a:noFill/>
          </a:ln>
        </p:spPr>
        <p:txBody>
          <a:bodyPr vert="horz" wrap="square" lIns="91440" tIns="45720" rIns="91440" bIns="45720" anchor="ctr" anchorCtr="1" compatLnSpc="1">
            <a:noAutofit/>
          </a:bodyPr>
          <a:lstStyle>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r>
              <a:rPr dirty="0"/>
              <a:t>© Focus Education UK Ltd. </a:t>
            </a:r>
          </a:p>
        </p:txBody>
      </p:sp>
      <p:sp>
        <p:nvSpPr>
          <p:cNvPr id="6" name="Slide Number Placeholder 5"/>
          <p:cNvSpPr txBox="1">
            <a:spLocks noGrp="1"/>
          </p:cNvSpPr>
          <p:nvPr>
            <p:ph type="sldNum" sz="quarter" idx="4"/>
          </p:nvPr>
        </p:nvSpPr>
        <p:spPr>
          <a:xfrm>
            <a:off x="64579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16442C7D-46E7-460A-A6DD-F655CDEAA14A}" type="slidenum">
              <a:rPr/>
              <a:pPr>
                <a:defRPr/>
              </a:pPr>
              <a:t>‹#›</a:t>
            </a:fld>
            <a:endParaRPr dirty="0"/>
          </a:p>
        </p:txBody>
      </p:sp>
    </p:spTree>
  </p:cSld>
  <p:clrMap bg1="lt1" tx1="dk1" bg2="lt2" tx2="dk2" accent1="accent1" accent2="accent2" accent3="accent3" accent4="accent4" accent5="accent5" accent6="accent6" hlink="hlink" folHlink="folHlink"/>
  <p:sldLayoutIdLst>
    <p:sldLayoutId id="2147484219" r:id="rId1"/>
    <p:sldLayoutId id="2147484220" r:id="rId2"/>
  </p:sldLayoutIdLst>
  <p:transition spd="slow"/>
  <p:hf sldNum="0" hdr="0" ftr="0" dt="0"/>
  <p:txStyles>
    <p:titleStyle>
      <a:lvl1pPr algn="l" rtl="0" eaLnBrk="0" fontAlgn="base" hangingPunct="0">
        <a:lnSpc>
          <a:spcPct val="90000"/>
        </a:lnSpc>
        <a:spcBef>
          <a:spcPct val="0"/>
        </a:spcBef>
        <a:spcAft>
          <a:spcPct val="0"/>
        </a:spcAft>
        <a:defRPr lang="en-US" sz="4400" kern="1200">
          <a:solidFill>
            <a:srgbClr val="000000"/>
          </a:solidFill>
          <a:latin typeface="Calibri Light"/>
        </a:defRPr>
      </a:lvl1pPr>
      <a:lvl2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lang="en-US" sz="2800" kern="1200">
          <a:solidFill>
            <a:srgbClr val="000000"/>
          </a:solidFill>
          <a:latin typeface="Calibri"/>
        </a:defRPr>
      </a:lvl1pPr>
      <a:lvl2pPr marL="685800" lvl="1" indent="-228600" algn="l" rtl="0" eaLnBrk="0" fontAlgn="base" hangingPunct="0">
        <a:lnSpc>
          <a:spcPct val="90000"/>
        </a:lnSpc>
        <a:spcBef>
          <a:spcPts val="500"/>
        </a:spcBef>
        <a:spcAft>
          <a:spcPct val="0"/>
        </a:spcAft>
        <a:buSzPct val="100000"/>
        <a:buFont typeface="Arial" panose="020B0604020202020204" pitchFamily="34" charset="0"/>
        <a:buChar char="•"/>
        <a:defRPr lang="en-US" sz="2400" kern="1200">
          <a:solidFill>
            <a:srgbClr val="000000"/>
          </a:solidFill>
          <a:latin typeface="Calibri"/>
        </a:defRPr>
      </a:lvl2pPr>
      <a:lvl3pPr marL="1143000" lvl="2" indent="-228600" algn="l" rtl="0" eaLnBrk="0" fontAlgn="base" hangingPunct="0">
        <a:lnSpc>
          <a:spcPct val="90000"/>
        </a:lnSpc>
        <a:spcBef>
          <a:spcPts val="500"/>
        </a:spcBef>
        <a:spcAft>
          <a:spcPct val="0"/>
        </a:spcAft>
        <a:buSzPct val="100000"/>
        <a:buFont typeface="Arial" panose="020B0604020202020204" pitchFamily="34" charset="0"/>
        <a:buChar char="•"/>
        <a:defRPr lang="en-US" sz="2000" kern="1200">
          <a:solidFill>
            <a:srgbClr val="000000"/>
          </a:solidFill>
          <a:latin typeface="Calibri"/>
        </a:defRPr>
      </a:lvl3pPr>
      <a:lvl4pPr marL="1600200" lvl="3"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4pPr>
      <a:lvl5pPr marL="2057400" lvl="4"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txBox="1">
            <a:spLocks noGrp="1" noChangeArrowheads="1"/>
          </p:cNvSpPr>
          <p:nvPr>
            <p:ph type="title"/>
          </p:nvPr>
        </p:nvSpPr>
        <p:spPr>
          <a:xfrm>
            <a:off x="142875" y="122238"/>
            <a:ext cx="8867775" cy="492125"/>
          </a:xfrm>
        </p:spPr>
        <p:txBody>
          <a:bodyPr anchorCtr="1"/>
          <a:lstStyle/>
          <a:p>
            <a:pPr algn="ctr" eaLnBrk="1" hangingPunct="1"/>
            <a:r>
              <a:rPr lang="en-GB" altLang="en-US" sz="2800" b="1" dirty="0">
                <a:solidFill>
                  <a:srgbClr val="7FC184"/>
                </a:solidFill>
                <a:latin typeface="Century Gothic" panose="020B0502020202020204" pitchFamily="34" charset="0"/>
              </a:rPr>
              <a:t>The Greatest Explorers: Knowledge Mat</a:t>
            </a:r>
          </a:p>
        </p:txBody>
      </p:sp>
      <p:graphicFrame>
        <p:nvGraphicFramePr>
          <p:cNvPr id="3" name="Content Placeholder 3"/>
          <p:cNvGraphicFramePr>
            <a:graphicFrameLocks noGrp="1"/>
          </p:cNvGraphicFramePr>
          <p:nvPr>
            <p:ph idx="1"/>
            <p:extLst>
              <p:ext uri="{D42A27DB-BD31-4B8C-83A1-F6EECF244321}">
                <p14:modId xmlns:p14="http://schemas.microsoft.com/office/powerpoint/2010/main" val="538942926"/>
              </p:ext>
            </p:extLst>
          </p:nvPr>
        </p:nvGraphicFramePr>
        <p:xfrm>
          <a:off x="253855" y="511537"/>
          <a:ext cx="8747269" cy="6368431"/>
        </p:xfrm>
        <a:graphic>
          <a:graphicData uri="http://schemas.openxmlformats.org/drawingml/2006/table">
            <a:tbl>
              <a:tblPr firstRow="1" bandRow="1">
                <a:effectLst/>
                <a:tableStyleId>{5C22544A-7EE6-4342-B048-85BDC9FD1C3A}</a:tableStyleId>
              </a:tblPr>
              <a:tblGrid>
                <a:gridCol w="1075893">
                  <a:extLst>
                    <a:ext uri="{9D8B030D-6E8A-4147-A177-3AD203B41FA5}">
                      <a16:colId xmlns:a16="http://schemas.microsoft.com/office/drawing/2014/main" val="20000"/>
                    </a:ext>
                  </a:extLst>
                </a:gridCol>
                <a:gridCol w="2474846">
                  <a:extLst>
                    <a:ext uri="{9D8B030D-6E8A-4147-A177-3AD203B41FA5}">
                      <a16:colId xmlns:a16="http://schemas.microsoft.com/office/drawing/2014/main" val="20001"/>
                    </a:ext>
                  </a:extLst>
                </a:gridCol>
                <a:gridCol w="2636108">
                  <a:extLst>
                    <a:ext uri="{9D8B030D-6E8A-4147-A177-3AD203B41FA5}">
                      <a16:colId xmlns:a16="http://schemas.microsoft.com/office/drawing/2014/main" val="20002"/>
                    </a:ext>
                  </a:extLst>
                </a:gridCol>
                <a:gridCol w="2560422">
                  <a:extLst>
                    <a:ext uri="{9D8B030D-6E8A-4147-A177-3AD203B41FA5}">
                      <a16:colId xmlns:a16="http://schemas.microsoft.com/office/drawing/2014/main" val="20003"/>
                    </a:ext>
                  </a:extLst>
                </a:gridCol>
              </a:tblGrid>
              <a:tr h="362187">
                <a:tc gridSpan="2">
                  <a:txBody>
                    <a:bodyPr/>
                    <a:lstStyle/>
                    <a:p>
                      <a:pPr lvl="0" algn="ctr"/>
                      <a:r>
                        <a:rPr lang="en-GB" sz="1800" dirty="0">
                          <a:solidFill>
                            <a:schemeClr val="bg1"/>
                          </a:solidFill>
                          <a:latin typeface="Century Gothic" pitchFamily="34"/>
                        </a:rPr>
                        <a:t>Subject Specific Vocabulary</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hMerge="1">
                  <a:txBody>
                    <a:bodyPr/>
                    <a:lstStyle/>
                    <a:p>
                      <a:endParaRPr lang="en-GB"/>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solidFill>
                            <a:schemeClr val="bg1"/>
                          </a:solidFill>
                          <a:latin typeface="Century Gothic" pitchFamily="34"/>
                        </a:rPr>
                        <a:t>Interesting Books</a:t>
                      </a:r>
                    </a:p>
                  </a:txBody>
                  <a:tcPr marT="45739" marB="4573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rowSpan="2">
                  <a:txBody>
                    <a:bodyPr/>
                    <a:lstStyle/>
                    <a:p>
                      <a:pPr lvl="0" algn="ctr"/>
                      <a:r>
                        <a:rPr lang="en-GB" sz="1600" dirty="0">
                          <a:solidFill>
                            <a:srgbClr val="7FC184"/>
                          </a:solidFill>
                          <a:latin typeface="Century Gothic" pitchFamily="34"/>
                        </a:rPr>
                        <a:t>Sticky Knowledge about Explorers</a:t>
                      </a: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0"/>
                  </a:ext>
                </a:extLst>
              </a:tr>
              <a:tr h="436746">
                <a:tc>
                  <a:txBody>
                    <a:bodyPr/>
                    <a:lstStyle/>
                    <a:p>
                      <a:r>
                        <a:rPr lang="en-US" sz="1200" b="1" dirty="0">
                          <a:solidFill>
                            <a:schemeClr val="tx1"/>
                          </a:solidFill>
                          <a:latin typeface="Century Gothic" panose="020B0502020202020204" pitchFamily="34" charset="0"/>
                        </a:rPr>
                        <a:t>explorer</a:t>
                      </a:r>
                      <a:endParaRPr lang="en-GB" sz="1200" b="1"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chemeClr val="bg1">
                        <a:lumMod val="95000"/>
                      </a:schemeClr>
                    </a:solidFill>
                  </a:tcPr>
                </a:tc>
                <a:tc>
                  <a:txBody>
                    <a:bodyPr/>
                    <a:lstStyle/>
                    <a:p>
                      <a:pPr lvl="0"/>
                      <a:r>
                        <a:rPr lang="en-GB" sz="900" b="0" dirty="0">
                          <a:solidFill>
                            <a:schemeClr val="tx1"/>
                          </a:solidFill>
                          <a:latin typeface="Century Gothic" panose="020B0502020202020204" pitchFamily="34" charset="0"/>
                        </a:rPr>
                        <a:t>A person who explorers a new or unfamiliar</a:t>
                      </a:r>
                      <a:r>
                        <a:rPr lang="en-GB" sz="900" b="0" baseline="0" dirty="0">
                          <a:solidFill>
                            <a:schemeClr val="tx1"/>
                          </a:solidFill>
                          <a:latin typeface="Century Gothic" panose="020B0502020202020204" pitchFamily="34" charset="0"/>
                        </a:rPr>
                        <a:t> area</a:t>
                      </a:r>
                      <a:endParaRPr lang="en-GB" sz="9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noFill/>
                  </a:tcPr>
                </a:tc>
                <a:tc rowSpan="12">
                  <a:txBody>
                    <a:bodyPr/>
                    <a:lstStyle/>
                    <a:p>
                      <a:pPr marL="0" lvl="0" indent="0" algn="l">
                        <a:buFont typeface="Arial" panose="020B0604020202020204" pitchFamily="34" charset="0"/>
                        <a:buNone/>
                      </a:pPr>
                      <a:r>
                        <a:rPr lang="en-GB" sz="1100" b="1" dirty="0">
                          <a:solidFill>
                            <a:schemeClr val="bg1"/>
                          </a:solidFill>
                          <a:latin typeface="Century Gothic" pitchFamily="34"/>
                        </a:rPr>
                        <a:t>Important image to understand by the end of the Celebrations unit:</a:t>
                      </a:r>
                    </a:p>
                  </a:txBody>
                  <a:tcPr marT="45739" marB="4573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noFill/>
                  </a:tcPr>
                </a:tc>
                <a:tc vMerge="1">
                  <a:txBody>
                    <a:bodyPr/>
                    <a:lstStyle/>
                    <a:p>
                      <a:pPr lvl="0" algn="ctr"/>
                      <a:endParaRPr lang="en-GB" sz="1400" b="1" dirty="0">
                        <a:solidFill>
                          <a:schemeClr val="accent6">
                            <a:lumMod val="75000"/>
                          </a:schemeClr>
                        </a:solidFill>
                        <a:latin typeface="Century Gothic" pitchFamily="34"/>
                      </a:endParaRPr>
                    </a:p>
                  </a:txBody>
                  <a:tcPr marT="45730" marB="45730">
                    <a:solidFill>
                      <a:schemeClr val="accent6">
                        <a:lumMod val="40000"/>
                        <a:lumOff val="60000"/>
                      </a:schemeClr>
                    </a:solidFill>
                  </a:tcPr>
                </a:tc>
                <a:extLst>
                  <a:ext uri="{0D108BD9-81ED-4DB2-BD59-A6C34878D82A}">
                    <a16:rowId xmlns:a16="http://schemas.microsoft.com/office/drawing/2014/main" val="10001"/>
                  </a:ext>
                </a:extLst>
              </a:tr>
              <a:tr h="611479">
                <a:tc>
                  <a:txBody>
                    <a:bodyPr/>
                    <a:lstStyle/>
                    <a:p>
                      <a:r>
                        <a:rPr lang="en-US" sz="1200" b="1" dirty="0">
                          <a:solidFill>
                            <a:schemeClr val="tx1"/>
                          </a:solidFill>
                          <a:latin typeface="Century Gothic" panose="020B0502020202020204" pitchFamily="34" charset="0"/>
                        </a:rPr>
                        <a:t>trade</a:t>
                      </a:r>
                      <a:endParaRPr lang="en-GB" sz="1200" b="1"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900" b="0" dirty="0">
                          <a:solidFill>
                            <a:schemeClr val="tx1"/>
                          </a:solidFill>
                          <a:latin typeface="Century Gothic" panose="020B0502020202020204" pitchFamily="34" charset="0"/>
                        </a:rPr>
                        <a:t>The action of buying and</a:t>
                      </a:r>
                      <a:r>
                        <a:rPr lang="en-GB" sz="900" b="0" baseline="0" dirty="0">
                          <a:solidFill>
                            <a:schemeClr val="tx1"/>
                          </a:solidFill>
                          <a:latin typeface="Century Gothic" panose="020B0502020202020204" pitchFamily="34" charset="0"/>
                        </a:rPr>
                        <a:t> selling goods to another</a:t>
                      </a:r>
                      <a:endParaRPr lang="en-GB" sz="9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noFill/>
                  </a:tcPr>
                </a:tc>
                <a:tc vMerge="1">
                  <a:txBody>
                    <a:bodyPr/>
                    <a:lstStyle/>
                    <a:p>
                      <a:endParaRPr lang="en-GB"/>
                    </a:p>
                  </a:txBody>
                  <a:tcPr/>
                </a:tc>
                <a:tc rowSpan="2">
                  <a:txBody>
                    <a:bodyPr/>
                    <a:lstStyle/>
                    <a:p>
                      <a:pPr marL="171450" indent="-171450">
                        <a:buFont typeface="Wingdings" panose="05000000000000000000" pitchFamily="2" charset="2"/>
                        <a:buChar char="q"/>
                      </a:pPr>
                      <a:r>
                        <a:rPr lang="en-GB" sz="1100" b="0" dirty="0">
                          <a:solidFill>
                            <a:schemeClr val="tx1"/>
                          </a:solidFill>
                          <a:latin typeface="+mj-lt"/>
                        </a:rPr>
                        <a:t>Ibn Battuta, born in 1304</a:t>
                      </a:r>
                      <a:r>
                        <a:rPr lang="en-GB" sz="1100" b="0" baseline="0" dirty="0">
                          <a:solidFill>
                            <a:schemeClr val="tx1"/>
                          </a:solidFill>
                          <a:latin typeface="+mj-lt"/>
                        </a:rPr>
                        <a:t> in Morocco, North Africa, spent 29 years travelling the world, earning him the title ‘the travelling man.’ He explored large parts of Africa and Asia. He was the most travelled man of his time.</a:t>
                      </a:r>
                      <a:endParaRPr lang="en-GB" sz="1100" b="0" dirty="0">
                        <a:solidFill>
                          <a:schemeClr val="tx1"/>
                        </a:solidFill>
                        <a:latin typeface="+mj-lt"/>
                      </a:endParaRP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2"/>
                  </a:ext>
                </a:extLst>
              </a:tr>
              <a:tr h="64099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Century Gothic" panose="020B0502020202020204" pitchFamily="34" charset="0"/>
                        </a:rPr>
                        <a:t>expedition</a:t>
                      </a:r>
                      <a:endParaRPr lang="en-GB" sz="1200" b="1"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a:solidFill>
                            <a:schemeClr val="tx1"/>
                          </a:solidFill>
                          <a:latin typeface="Century Gothic" panose="020B0502020202020204" pitchFamily="34" charset="0"/>
                        </a:rPr>
                        <a:t>A journey undertaken by someone for</a:t>
                      </a:r>
                      <a:r>
                        <a:rPr lang="en-GB" sz="900" b="0" baseline="0" dirty="0">
                          <a:solidFill>
                            <a:schemeClr val="tx1"/>
                          </a:solidFill>
                          <a:latin typeface="Century Gothic" panose="020B0502020202020204" pitchFamily="34" charset="0"/>
                        </a:rPr>
                        <a:t> exploration, research or war</a:t>
                      </a:r>
                      <a:endParaRPr lang="en-GB" sz="9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749438590"/>
                  </a:ext>
                </a:extLst>
              </a:tr>
              <a:tr h="195725">
                <a:tc vMerge="1">
                  <a:txBody>
                    <a:bodyPr/>
                    <a:lstStyle/>
                    <a:p>
                      <a:endParaRPr lang="en-GB"/>
                    </a:p>
                  </a:txBody>
                  <a:tcPr>
                    <a:lnT w="6350" cap="flat" cmpd="sng" algn="ctr">
                      <a:solidFill>
                        <a:schemeClr val="tx1"/>
                      </a:solidFill>
                      <a:prstDash val="solid"/>
                      <a:round/>
                      <a:headEnd type="none" w="med" len="med"/>
                      <a:tailEnd type="none" w="med" len="med"/>
                    </a:lnT>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u="none" strike="noStrike" kern="1200" dirty="0">
                          <a:solidFill>
                            <a:schemeClr val="tx1"/>
                          </a:solidFill>
                          <a:effectLst/>
                          <a:latin typeface="Century Gothic" panose="020B0502020202020204" pitchFamily="34" charset="0"/>
                          <a:ea typeface="+mn-ea"/>
                          <a:cs typeface="+mn-cs"/>
                        </a:rPr>
                        <a:t>Also known as your backbone, your spine is a strong, flexible column of ring-like bones that runs from your skull to your pelvis.</a:t>
                      </a:r>
                      <a:endParaRPr lang="en-GB" sz="900" b="0" dirty="0">
                        <a:solidFill>
                          <a:schemeClr val="tx1"/>
                        </a:solidFill>
                        <a:latin typeface="Century Gothic" panose="020B0502020202020204" pitchFamily="34" charset="0"/>
                      </a:endParaRPr>
                    </a:p>
                    <a:p>
                      <a:pPr lvl="0"/>
                      <a:endParaRPr lang="en-GB" sz="9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lnT w="6350" cap="flat" cmpd="sng" algn="ctr">
                      <a:solidFill>
                        <a:schemeClr val="tx1"/>
                      </a:solidFill>
                      <a:prstDash val="solid"/>
                      <a:round/>
                      <a:headEnd type="none" w="med" len="med"/>
                      <a:tailEnd type="none" w="med" len="med"/>
                    </a:lnT>
                  </a:tcPr>
                </a:tc>
                <a:tc rowSpan="2">
                  <a:txBody>
                    <a:bodyPr/>
                    <a:lstStyle/>
                    <a:p>
                      <a:pPr marL="171450" indent="-171450">
                        <a:buFont typeface="Wingdings" panose="05000000000000000000" pitchFamily="2" charset="2"/>
                        <a:buChar char="q"/>
                      </a:pPr>
                      <a:r>
                        <a:rPr lang="en-GB" sz="1100" b="0" dirty="0">
                          <a:solidFill>
                            <a:schemeClr val="tx1"/>
                          </a:solidFill>
                          <a:latin typeface="+mj-lt"/>
                        </a:rPr>
                        <a:t>In 1768</a:t>
                      </a:r>
                      <a:r>
                        <a:rPr lang="en-GB" sz="1100" b="0" baseline="0" dirty="0">
                          <a:solidFill>
                            <a:schemeClr val="tx1"/>
                          </a:solidFill>
                          <a:latin typeface="+mj-lt"/>
                        </a:rPr>
                        <a:t>, Captain Cook set off on his first voyage on the ship, Endeavour.. He mapped large parts of the Pacific Ocean including New Zealand and Australia/</a:t>
                      </a:r>
                      <a:endParaRPr lang="en-GB" sz="1100" b="0" dirty="0">
                        <a:solidFill>
                          <a:schemeClr val="tx1"/>
                        </a:solidFill>
                        <a:latin typeface="+mj-lt"/>
                      </a:endParaRPr>
                    </a:p>
                  </a:txBody>
                  <a:tcPr marT="45739" marB="45739">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3"/>
                  </a:ext>
                </a:extLst>
              </a:tr>
              <a:tr h="724774">
                <a:tc>
                  <a:txBody>
                    <a:bodyPr/>
                    <a:lstStyle/>
                    <a:p>
                      <a:r>
                        <a:rPr lang="en-GB" sz="1200" b="1" dirty="0">
                          <a:solidFill>
                            <a:schemeClr val="tx1"/>
                          </a:solidFill>
                          <a:latin typeface="Century Gothic" panose="020B0502020202020204" pitchFamily="34" charset="0"/>
                        </a:rPr>
                        <a:t>Indigenous</a:t>
                      </a:r>
                      <a:r>
                        <a:rPr lang="en-GB" sz="1200" b="1" baseline="0" dirty="0">
                          <a:solidFill>
                            <a:schemeClr val="tx1"/>
                          </a:solidFill>
                          <a:latin typeface="Century Gothic" panose="020B0502020202020204" pitchFamily="34" charset="0"/>
                        </a:rPr>
                        <a:t> people</a:t>
                      </a:r>
                      <a:endParaRPr lang="en-GB" sz="1200" b="1"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a:solidFill>
                            <a:schemeClr val="tx1"/>
                          </a:solidFill>
                          <a:latin typeface="Century Gothic" panose="020B0502020202020204" pitchFamily="34" charset="0"/>
                        </a:rPr>
                        <a:t>People who</a:t>
                      </a:r>
                      <a:r>
                        <a:rPr lang="en-GB" sz="900" b="0" baseline="0" dirty="0">
                          <a:solidFill>
                            <a:schemeClr val="tx1"/>
                          </a:solidFill>
                          <a:latin typeface="Century Gothic" panose="020B0502020202020204" pitchFamily="34" charset="0"/>
                        </a:rPr>
                        <a:t> were the original owners or occupants of a particular land.</a:t>
                      </a:r>
                      <a:endParaRPr lang="en-GB" sz="9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pPr marL="171450" indent="-171450">
                        <a:buFont typeface="Wingdings" panose="05000000000000000000" pitchFamily="2" charset="2"/>
                        <a:buChar char="q"/>
                      </a:pPr>
                      <a:endParaRPr lang="en-GB" sz="1100" b="0" dirty="0">
                        <a:solidFill>
                          <a:schemeClr val="tx1"/>
                        </a:solidFill>
                        <a:latin typeface="+mj-lt"/>
                      </a:endParaRPr>
                    </a:p>
                  </a:txBody>
                  <a:tcPr marT="45739" marB="45739">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4255628424"/>
                  </a:ext>
                </a:extLst>
              </a:tr>
              <a:tr h="5226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chemeClr val="tx1"/>
                          </a:solidFill>
                          <a:latin typeface="Century Gothic" panose="020B0502020202020204" pitchFamily="34" charset="0"/>
                        </a:rPr>
                        <a:t>pirate</a:t>
                      </a:r>
                      <a:endParaRPr lang="en-GB" sz="1200" dirty="0">
                        <a:solidFill>
                          <a:schemeClr val="tx1"/>
                        </a:solidFill>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dirty="0">
                          <a:latin typeface="Century Gothic" panose="020B0502020202020204" pitchFamily="34" charset="0"/>
                        </a:rPr>
                        <a:t>A person</a:t>
                      </a:r>
                      <a:r>
                        <a:rPr lang="en-GB" sz="900" baseline="0" dirty="0">
                          <a:latin typeface="Century Gothic" panose="020B0502020202020204" pitchFamily="34" charset="0"/>
                        </a:rPr>
                        <a:t> who attacks or robs ships at sea</a:t>
                      </a:r>
                      <a:endParaRPr lang="en-GB" sz="900" dirty="0">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0" lvl="0" indent="0" algn="l">
                        <a:buFont typeface="Arial" panose="020B0604020202020204" pitchFamily="34" charset="0"/>
                        <a:buNone/>
                      </a:pPr>
                      <a:r>
                        <a:rPr lang="en-GB" sz="1100" b="1" dirty="0">
                          <a:solidFill>
                            <a:schemeClr val="bg1"/>
                          </a:solidFill>
                          <a:latin typeface="Century Gothic" pitchFamily="34"/>
                        </a:rPr>
                        <a:t>Important image to understand by the end of the Celebrations unit:</a:t>
                      </a:r>
                    </a:p>
                  </a:txBody>
                  <a:tcPr marT="45739" marB="4573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rowSpan="2">
                  <a:txBody>
                    <a:bodyPr/>
                    <a:lstStyle/>
                    <a:p>
                      <a:pPr marL="171450" indent="-171450">
                        <a:buFont typeface="Wingdings" panose="05000000000000000000" pitchFamily="2" charset="2"/>
                        <a:buChar char="q"/>
                      </a:pPr>
                      <a:r>
                        <a:rPr lang="en-US" sz="1100" b="0" dirty="0">
                          <a:solidFill>
                            <a:schemeClr val="tx1"/>
                          </a:solidFill>
                          <a:latin typeface="+mj-lt"/>
                        </a:rPr>
                        <a:t>Captain Cook</a:t>
                      </a:r>
                      <a:r>
                        <a:rPr lang="en-US" sz="1100" b="0" baseline="0" dirty="0">
                          <a:solidFill>
                            <a:schemeClr val="tx1"/>
                          </a:solidFill>
                          <a:latin typeface="+mj-lt"/>
                        </a:rPr>
                        <a:t> is often </a:t>
                      </a:r>
                      <a:r>
                        <a:rPr lang="en-US" sz="1100" b="0" baseline="0" dirty="0" err="1">
                          <a:solidFill>
                            <a:schemeClr val="tx1"/>
                          </a:solidFill>
                          <a:latin typeface="+mj-lt"/>
                        </a:rPr>
                        <a:t>criticised</a:t>
                      </a:r>
                      <a:r>
                        <a:rPr lang="en-US" sz="1100" b="0" baseline="0" dirty="0">
                          <a:solidFill>
                            <a:schemeClr val="tx1"/>
                          </a:solidFill>
                          <a:latin typeface="+mj-lt"/>
                        </a:rPr>
                        <a:t> for his treatment of indigenous populations which means not everyone supports the view that he was a great explorer.</a:t>
                      </a:r>
                      <a:endParaRPr lang="en-GB" sz="1100" b="0" dirty="0">
                        <a:solidFill>
                          <a:schemeClr val="tx1"/>
                        </a:solidFill>
                        <a:latin typeface="+mj-lt"/>
                      </a:endParaRP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5"/>
                  </a:ext>
                </a:extLst>
              </a:tr>
              <a:tr h="397824">
                <a:tc rowSpan="2">
                  <a:txBody>
                    <a:bodyPr/>
                    <a:lstStyle/>
                    <a:p>
                      <a:r>
                        <a:rPr lang="en-US" sz="1200" b="1" dirty="0">
                          <a:solidFill>
                            <a:schemeClr val="tx1"/>
                          </a:solidFill>
                          <a:latin typeface="Century Gothic" panose="020B0502020202020204" pitchFamily="34" charset="0"/>
                        </a:rPr>
                        <a:t>polar</a:t>
                      </a:r>
                      <a:endParaRPr lang="en-GB" sz="1200" b="1"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lvl="0"/>
                      <a:r>
                        <a:rPr lang="en-GB" sz="900" b="0" dirty="0">
                          <a:solidFill>
                            <a:schemeClr val="tx1"/>
                          </a:solidFill>
                          <a:latin typeface="Century Gothic" panose="020B0502020202020204" pitchFamily="34" charset="0"/>
                        </a:rPr>
                        <a:t>Relating to the North or South</a:t>
                      </a:r>
                      <a:r>
                        <a:rPr lang="en-GB" sz="900" b="0" baseline="0" dirty="0">
                          <a:solidFill>
                            <a:schemeClr val="tx1"/>
                          </a:solidFill>
                          <a:latin typeface="Century Gothic" panose="020B0502020202020204" pitchFamily="34" charset="0"/>
                        </a:rPr>
                        <a:t> pole.</a:t>
                      </a:r>
                      <a:endParaRPr lang="en-GB" sz="9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0" lvl="0" indent="0" algn="l">
                        <a:buFont typeface="Arial" panose="020B0604020202020204" pitchFamily="34" charset="0"/>
                        <a:buNone/>
                      </a:pPr>
                      <a:endParaRPr lang="en-GB" sz="1100" b="1" dirty="0">
                        <a:solidFill>
                          <a:schemeClr val="tx1"/>
                        </a:solidFill>
                        <a:latin typeface="Century Gothic" pitchFamily="34"/>
                      </a:endParaRPr>
                    </a:p>
                  </a:txBody>
                  <a:tcPr marT="45739" marB="4573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noFill/>
                  </a:tcPr>
                </a:tc>
                <a:tc vMerge="1">
                  <a:txBody>
                    <a:bodyPr/>
                    <a:lstStyle/>
                    <a:p>
                      <a:endParaRPr lang="en-GB"/>
                    </a:p>
                  </a:txBody>
                  <a:tcPr>
                    <a:lnL w="1270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6"/>
                  </a:ext>
                </a:extLst>
              </a:tr>
              <a:tr h="176155">
                <a:tc vMerge="1">
                  <a:txBody>
                    <a:bodyPr/>
                    <a:lstStyle/>
                    <a:p>
                      <a:endParaRPr lang="en-GB" sz="1200" b="1"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lvl="0"/>
                      <a:endParaRPr lang="en-GB" sz="9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rowSpan="2">
                  <a:txBody>
                    <a:bodyPr/>
                    <a:lstStyle/>
                    <a:p>
                      <a:pPr marL="171450" indent="-171450">
                        <a:buFont typeface="Wingdings" panose="05000000000000000000" pitchFamily="2" charset="2"/>
                        <a:buChar char="q"/>
                      </a:pPr>
                      <a:r>
                        <a:rPr lang="en-US" sz="1100" b="0" dirty="0">
                          <a:solidFill>
                            <a:schemeClr val="tx1"/>
                          </a:solidFill>
                          <a:latin typeface="+mj-lt"/>
                        </a:rPr>
                        <a:t>Roald</a:t>
                      </a:r>
                      <a:r>
                        <a:rPr lang="en-US" sz="1100" b="0" baseline="0" dirty="0">
                          <a:solidFill>
                            <a:schemeClr val="tx1"/>
                          </a:solidFill>
                          <a:latin typeface="+mj-lt"/>
                        </a:rPr>
                        <a:t> Amundsen was the first man to reach the South Pole in 1911, beating Captain Robert Scott by 16 days.  Captain Scott died on his return journey.</a:t>
                      </a:r>
                      <a:endParaRPr lang="en-GB" sz="1100" b="0" dirty="0">
                        <a:solidFill>
                          <a:schemeClr val="tx1"/>
                        </a:solidFill>
                        <a:latin typeface="+mj-lt"/>
                      </a:endParaRP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351161259"/>
                  </a:ext>
                </a:extLst>
              </a:tr>
              <a:tr h="744344">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chemeClr val="tx1"/>
                          </a:solidFill>
                          <a:latin typeface="Century Gothic" panose="020B0502020202020204" pitchFamily="34" charset="0"/>
                        </a:rPr>
                        <a:t>equipment</a:t>
                      </a:r>
                    </a:p>
                    <a:p>
                      <a:endParaRPr lang="en-GB" sz="1200" dirty="0">
                        <a:solidFill>
                          <a:schemeClr val="tx1"/>
                        </a:solidFill>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r>
                        <a:rPr lang="en-GB" sz="1050" dirty="0"/>
                        <a:t>The essential</a:t>
                      </a:r>
                      <a:r>
                        <a:rPr lang="en-GB" sz="1050" baseline="0" dirty="0"/>
                        <a:t> items for a particular purpose.</a:t>
                      </a:r>
                      <a:endParaRPr lang="en-GB" sz="1050" dirty="0"/>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lnT w="6350" cap="flat" cmpd="sng" algn="ctr">
                      <a:solidFill>
                        <a:schemeClr val="tx1"/>
                      </a:solidFill>
                      <a:prstDash val="solid"/>
                      <a:round/>
                      <a:headEnd type="none" w="med" len="med"/>
                      <a:tailEnd type="none" w="med" len="med"/>
                    </a:lnT>
                  </a:tcPr>
                </a:tc>
                <a:tc vMerge="1">
                  <a:txBody>
                    <a:bodyPr/>
                    <a:lstStyle/>
                    <a:p>
                      <a:pPr marL="171450" indent="-171450">
                        <a:buFont typeface="Wingdings" panose="05000000000000000000" pitchFamily="2" charset="2"/>
                        <a:buChar char="q"/>
                      </a:pPr>
                      <a:r>
                        <a:rPr lang="en-US" sz="1100" b="0" dirty="0">
                          <a:solidFill>
                            <a:schemeClr val="tx1"/>
                          </a:solidFill>
                          <a:latin typeface="+mj-lt"/>
                        </a:rPr>
                        <a:t>Roald</a:t>
                      </a:r>
                      <a:r>
                        <a:rPr lang="en-US" sz="1100" b="0" baseline="0" dirty="0">
                          <a:solidFill>
                            <a:schemeClr val="tx1"/>
                          </a:solidFill>
                          <a:latin typeface="+mj-lt"/>
                        </a:rPr>
                        <a:t> Amundsen was the first man to reach the South Pole in 1911, beating Captain Robert Scott by 16 days.</a:t>
                      </a:r>
                      <a:endParaRPr lang="en-GB" sz="1100" b="0" dirty="0">
                        <a:solidFill>
                          <a:schemeClr val="tx1"/>
                        </a:solidFill>
                        <a:latin typeface="+mj-lt"/>
                      </a:endParaRPr>
                    </a:p>
                  </a:txBody>
                  <a:tcPr marT="45739" marB="45739">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8"/>
                  </a:ext>
                </a:extLst>
              </a:tr>
              <a:tr h="173771">
                <a:tc vMerge="1">
                  <a:txBody>
                    <a:bodyPr/>
                    <a:lstStyle/>
                    <a:p>
                      <a:endParaRPr lang="en-GB" sz="1200" dirty="0">
                        <a:solidFill>
                          <a:schemeClr val="tx1"/>
                        </a:solidFill>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endParaRPr lang="en-GB" sz="1050" dirty="0"/>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rowSpan="3">
                  <a:txBody>
                    <a:bodyPr/>
                    <a:lstStyle/>
                    <a:p>
                      <a:pPr marL="171450" indent="-171450">
                        <a:buFont typeface="Wingdings" panose="05000000000000000000" pitchFamily="2" charset="2"/>
                        <a:buChar char="q"/>
                      </a:pPr>
                      <a:r>
                        <a:rPr lang="en-US" sz="1100" dirty="0">
                          <a:latin typeface="+mj-lt"/>
                        </a:rPr>
                        <a:t>In</a:t>
                      </a:r>
                      <a:r>
                        <a:rPr lang="en-US" sz="1100" baseline="0" dirty="0">
                          <a:latin typeface="+mj-lt"/>
                        </a:rPr>
                        <a:t> 2006 Sunita Williams went on her first expedition into space on the shuttle </a:t>
                      </a:r>
                      <a:r>
                        <a:rPr lang="en-US" sz="1100" i="1" baseline="0" dirty="0">
                          <a:latin typeface="+mj-lt"/>
                        </a:rPr>
                        <a:t>Discovery. </a:t>
                      </a:r>
                      <a:r>
                        <a:rPr lang="en-US" sz="1100" i="0" baseline="0" dirty="0">
                          <a:latin typeface="+mj-lt"/>
                        </a:rPr>
                        <a:t>The first female to travel in space was Valentina Tereshkova in 1963. The first female </a:t>
                      </a:r>
                      <a:r>
                        <a:rPr lang="en-US" sz="1100" i="0" baseline="0" dirty="0" err="1">
                          <a:latin typeface="+mj-lt"/>
                        </a:rPr>
                        <a:t>Brtiish</a:t>
                      </a:r>
                      <a:r>
                        <a:rPr lang="en-US" sz="1100" i="0" baseline="0" dirty="0">
                          <a:latin typeface="+mj-lt"/>
                        </a:rPr>
                        <a:t> </a:t>
                      </a:r>
                      <a:r>
                        <a:rPr lang="en-US" sz="1100" i="0" baseline="0">
                          <a:latin typeface="+mj-lt"/>
                        </a:rPr>
                        <a:t>astronaut was Helen Sharman.</a:t>
                      </a:r>
                      <a:endParaRPr lang="en-GB" sz="1100" b="0" dirty="0">
                        <a:solidFill>
                          <a:schemeClr val="tx1"/>
                        </a:solidFill>
                        <a:latin typeface="+mj-lt"/>
                      </a:endParaRP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991330397"/>
                  </a:ext>
                </a:extLst>
              </a:tr>
              <a:tr h="837243">
                <a:tc>
                  <a:txBody>
                    <a:bodyPr/>
                    <a:lstStyle/>
                    <a:p>
                      <a:r>
                        <a:rPr lang="en-US" sz="1200" b="1" dirty="0">
                          <a:latin typeface="Century Gothic" panose="020B0502020202020204" pitchFamily="34" charset="0"/>
                        </a:rPr>
                        <a:t>astronaut</a:t>
                      </a:r>
                      <a:r>
                        <a:rPr lang="en-US" sz="1200" b="1" baseline="0" dirty="0">
                          <a:latin typeface="Century Gothic" panose="020B0502020202020204" pitchFamily="34" charset="0"/>
                        </a:rPr>
                        <a:t> </a:t>
                      </a:r>
                      <a:endParaRPr lang="en-GB" sz="1200" b="1" dirty="0">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050" dirty="0"/>
                        <a:t>A person who is trained to travel in an space</a:t>
                      </a:r>
                      <a:r>
                        <a:rPr lang="en-US" sz="1050" baseline="0" dirty="0"/>
                        <a:t>craft.</a:t>
                      </a:r>
                      <a:endParaRPr lang="en-GB" sz="1050" dirty="0"/>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pPr marL="171450" indent="-171450">
                        <a:buFont typeface="Wingdings" panose="05000000000000000000" pitchFamily="2" charset="2"/>
                        <a:buChar char="q"/>
                      </a:pPr>
                      <a:r>
                        <a:rPr lang="en-US" sz="1100" dirty="0">
                          <a:latin typeface="+mj-lt"/>
                        </a:rPr>
                        <a:t>In</a:t>
                      </a:r>
                      <a:r>
                        <a:rPr lang="en-US" sz="1100" baseline="0" dirty="0">
                          <a:latin typeface="+mj-lt"/>
                        </a:rPr>
                        <a:t> 2006 </a:t>
                      </a:r>
                      <a:r>
                        <a:rPr lang="en-US" sz="1100" baseline="0" dirty="0" err="1">
                          <a:latin typeface="+mj-lt"/>
                        </a:rPr>
                        <a:t>Sunita</a:t>
                      </a:r>
                      <a:r>
                        <a:rPr lang="en-US" sz="1100" baseline="0" dirty="0">
                          <a:latin typeface="+mj-lt"/>
                        </a:rPr>
                        <a:t> Williams went on her first expedition into space on the shuttle </a:t>
                      </a:r>
                      <a:r>
                        <a:rPr lang="en-US" sz="1100" i="1" baseline="0" dirty="0">
                          <a:latin typeface="+mj-lt"/>
                        </a:rPr>
                        <a:t>Discovery. </a:t>
                      </a:r>
                      <a:r>
                        <a:rPr lang="en-US" sz="1100" i="0" baseline="0" dirty="0">
                          <a:latin typeface="+mj-lt"/>
                        </a:rPr>
                        <a:t>The first female to travel in space was Valentina Tereshkova in 1963.</a:t>
                      </a:r>
                      <a:endParaRPr lang="en-GB" sz="1100" dirty="0">
                        <a:latin typeface="+mj-lt"/>
                      </a:endParaRPr>
                    </a:p>
                  </a:txBody>
                  <a:tcPr marT="45739" marB="45739">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rgbClr val="E8F4E9"/>
                    </a:solidFill>
                  </a:tcPr>
                </a:tc>
                <a:extLst>
                  <a:ext uri="{0D108BD9-81ED-4DB2-BD59-A6C34878D82A}">
                    <a16:rowId xmlns:a16="http://schemas.microsoft.com/office/drawing/2014/main" val="3135698156"/>
                  </a:ext>
                </a:extLst>
              </a:tr>
              <a:tr h="522549">
                <a:tc>
                  <a:txBody>
                    <a:bodyPr/>
                    <a:lstStyle/>
                    <a:p>
                      <a:r>
                        <a:rPr lang="en-US" sz="1200" b="1" dirty="0">
                          <a:solidFill>
                            <a:schemeClr val="tx1"/>
                          </a:solidFill>
                          <a:latin typeface="Century Gothic" panose="020B0502020202020204" pitchFamily="34" charset="0"/>
                        </a:rPr>
                        <a:t>memorial</a:t>
                      </a:r>
                      <a:endParaRPr lang="en-GB" sz="1200" b="1"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900" b="0" dirty="0">
                          <a:solidFill>
                            <a:schemeClr val="tx1"/>
                          </a:solidFill>
                          <a:latin typeface="Century Gothic" panose="020B0502020202020204" pitchFamily="34" charset="0"/>
                        </a:rPr>
                        <a:t>A statue</a:t>
                      </a:r>
                      <a:r>
                        <a:rPr lang="en-US" sz="900" b="0" baseline="0" dirty="0">
                          <a:solidFill>
                            <a:schemeClr val="tx1"/>
                          </a:solidFill>
                          <a:latin typeface="Century Gothic" panose="020B0502020202020204" pitchFamily="34" charset="0"/>
                        </a:rPr>
                        <a:t> or structure built to remember a person or event</a:t>
                      </a:r>
                      <a:endParaRPr lang="en-GB" sz="9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lnL w="6350" cap="flat" cmpd="sng" algn="ctr">
                      <a:solidFill>
                        <a:schemeClr val="tx1"/>
                      </a:solidFill>
                      <a:prstDash val="solid"/>
                      <a:round/>
                      <a:headEnd type="none" w="med" len="med"/>
                      <a:tailEnd type="none" w="med" len="med"/>
                    </a:lnL>
                  </a:tcPr>
                </a:tc>
                <a:tc vMerge="1">
                  <a:txBody>
                    <a:bodyPr/>
                    <a:lstStyle/>
                    <a:p>
                      <a:endParaRPr lang="en-GB"/>
                    </a:p>
                  </a:txBody>
                  <a:tcPr/>
                </a:tc>
                <a:extLst>
                  <a:ext uri="{0D108BD9-81ED-4DB2-BD59-A6C34878D82A}">
                    <a16:rowId xmlns:a16="http://schemas.microsoft.com/office/drawing/2014/main" val="10012"/>
                  </a:ext>
                </a:extLst>
              </a:tr>
            </a:tbl>
          </a:graphicData>
        </a:graphic>
      </p:graphicFrame>
      <p:pic>
        <p:nvPicPr>
          <p:cNvPr id="1026" name="Picture 2" descr="See the source imag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00017" y="1188719"/>
            <a:ext cx="1323290" cy="198990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ee the source ima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18008" y="3178628"/>
            <a:ext cx="1397726" cy="1536359"/>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4"/>
          <a:stretch>
            <a:fillRect/>
          </a:stretch>
        </p:blipFill>
        <p:spPr>
          <a:xfrm>
            <a:off x="3900017" y="4714987"/>
            <a:ext cx="1676634" cy="1667108"/>
          </a:xfrm>
          <a:prstGeom prst="rect">
            <a:avLst/>
          </a:prstGeom>
        </p:spPr>
      </p:pic>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now Mats" id="{44C609E7-D963-4258-AC0C-6D24BC1BAC45}" vid="{70B9A501-B5B1-4368-BA62-45740617565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Know Mats v 3</Template>
  <TotalTime>5514</TotalTime>
  <Words>297</Words>
  <Application>Microsoft Office PowerPoint</Application>
  <PresentationFormat>On-screen Show (4:3)</PresentationFormat>
  <Paragraphs>28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Wingdings</vt:lpstr>
      <vt:lpstr>Office Theme</vt:lpstr>
      <vt:lpstr>The Greatest Explorers: Knowledge Mat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Stone Age Knowledge Mat</dc:title>
  <dc:creator>Clive Davies OBE, Director</dc:creator>
  <cp:lastModifiedBy>Sally Spring</cp:lastModifiedBy>
  <cp:revision>337</cp:revision>
  <dcterms:created xsi:type="dcterms:W3CDTF">2018-11-22T20:08:20Z</dcterms:created>
  <dcterms:modified xsi:type="dcterms:W3CDTF">2022-02-23T12:04:36Z</dcterms:modified>
</cp:coreProperties>
</file>