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2"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C184"/>
    <a:srgbClr val="7C5DA3"/>
    <a:srgbClr val="E8F4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974" y="-6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lly Spring (Bibury)" userId="787e9d74-ed44-4022-8d39-230902d5d909" providerId="ADAL" clId="{855D6CF8-61C2-4996-8B1F-722C5A7F1763}"/>
    <pc:docChg chg="undo custSel modSld">
      <pc:chgData name="Sally Spring (Bibury)" userId="787e9d74-ed44-4022-8d39-230902d5d909" providerId="ADAL" clId="{855D6CF8-61C2-4996-8B1F-722C5A7F1763}" dt="2025-08-26T15:25:07.616" v="276" actId="20577"/>
      <pc:docMkLst>
        <pc:docMk/>
      </pc:docMkLst>
      <pc:sldChg chg="modSp mod">
        <pc:chgData name="Sally Spring (Bibury)" userId="787e9d74-ed44-4022-8d39-230902d5d909" providerId="ADAL" clId="{855D6CF8-61C2-4996-8B1F-722C5A7F1763}" dt="2025-08-26T15:25:07.616" v="276" actId="20577"/>
        <pc:sldMkLst>
          <pc:docMk/>
          <pc:sldMk cId="0" sldId="1762"/>
        </pc:sldMkLst>
        <pc:graphicFrameChg chg="modGraphic">
          <ac:chgData name="Sally Spring (Bibury)" userId="787e9d74-ed44-4022-8d39-230902d5d909" providerId="ADAL" clId="{855D6CF8-61C2-4996-8B1F-722C5A7F1763}" dt="2025-08-26T15:25:07.616" v="276" actId="20577"/>
          <ac:graphicFrameMkLst>
            <pc:docMk/>
            <pc:sldMk cId="0" sldId="1762"/>
            <ac:graphicFrameMk id="3"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endParaRPr dirty="0"/>
          </a:p>
        </p:txBody>
      </p:sp>
      <p:sp>
        <p:nvSpPr>
          <p:cNvPr id="3" name="Date Placeholder 2"/>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260E3AB-A214-46AC-B714-38E1077F4210}" type="datetime1">
              <a:rPr lang="en-US"/>
              <a:pPr>
                <a:defRPr/>
              </a:pPr>
              <a:t>8/26/2025</a:t>
            </a:fld>
            <a:endParaRPr dirty="0"/>
          </a:p>
        </p:txBody>
      </p:sp>
      <p:sp>
        <p:nvSpPr>
          <p:cNvPr id="3076"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endParaRPr dirty="0"/>
          </a:p>
        </p:txBody>
      </p:sp>
      <p:sp>
        <p:nvSpPr>
          <p:cNvPr id="7" name="Slide Number Placeholder 6"/>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7FFE9782-B39A-456D-B559-606D159CA9A1}" type="slidenum">
              <a:rPr/>
              <a:pPr>
                <a:defRPr/>
              </a:pPr>
              <a:t>‹#›</a:t>
            </a:fld>
            <a:endParaRPr dirty="0"/>
          </a:p>
        </p:txBody>
      </p:sp>
    </p:spTree>
    <p:extLst>
      <p:ext uri="{BB962C8B-B14F-4D97-AF65-F5344CB8AC3E}">
        <p14:creationId xmlns:p14="http://schemas.microsoft.com/office/powerpoint/2010/main" val="1594101842"/>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altLang="en-US" dirty="0">
              <a:latin typeface="Calibri" panose="020F0502020204030204" pitchFamily="34" charset="0"/>
            </a:endParaRP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prstTxWarp prst="textNoShape">
              <a:avLst/>
            </a:prstTxWarp>
          </a:bodyPr>
          <a:lstStyle>
            <a:lvl1pPr defTabSz="457200">
              <a:defRPr>
                <a:solidFill>
                  <a:schemeClr val="tx1"/>
                </a:solidFill>
                <a:latin typeface="Calibri" panose="020F0502020204030204" pitchFamily="34" charset="0"/>
              </a:defRPr>
            </a:lvl1pPr>
            <a:lvl2pPr marL="742950" indent="-285750" defTabSz="457200">
              <a:defRPr>
                <a:solidFill>
                  <a:schemeClr val="tx1"/>
                </a:solidFill>
                <a:latin typeface="Calibri" panose="020F0502020204030204" pitchFamily="34" charset="0"/>
              </a:defRPr>
            </a:lvl2pPr>
            <a:lvl3pPr marL="1143000" indent="-228600" defTabSz="457200">
              <a:defRPr>
                <a:solidFill>
                  <a:schemeClr val="tx1"/>
                </a:solidFill>
                <a:latin typeface="Calibri" panose="020F0502020204030204" pitchFamily="34" charset="0"/>
              </a:defRPr>
            </a:lvl3pPr>
            <a:lvl4pPr marL="1600200" indent="-228600" defTabSz="457200">
              <a:defRPr>
                <a:solidFill>
                  <a:schemeClr val="tx1"/>
                </a:solidFill>
                <a:latin typeface="Calibri" panose="020F0502020204030204" pitchFamily="34" charset="0"/>
              </a:defRPr>
            </a:lvl4pPr>
            <a:lvl5pPr marL="2057400" indent="-228600" defTabSz="4572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6E5E0DB-2E1C-4E21-BD54-721A0127DDF7}" type="slidenum">
              <a:rPr altLang="en-US" smtClean="0">
                <a:solidFill>
                  <a:srgbClr val="000000"/>
                </a:solidFill>
              </a:rPr>
              <a:pPr fontAlgn="base">
                <a:spcBef>
                  <a:spcPct val="0"/>
                </a:spcBef>
                <a:spcAft>
                  <a:spcPct val="0"/>
                </a:spcAft>
              </a:pPr>
              <a:t>1</a:t>
            </a:fld>
            <a:endParaRPr altLang="en-US" dirty="0">
              <a:solidFill>
                <a:srgbClr val="000000"/>
              </a:solidFill>
            </a:endParaRPr>
          </a:p>
        </p:txBody>
      </p:sp>
    </p:spTree>
    <p:extLst>
      <p:ext uri="{BB962C8B-B14F-4D97-AF65-F5344CB8AC3E}">
        <p14:creationId xmlns:p14="http://schemas.microsoft.com/office/powerpoint/2010/main" val="1713195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p:cNvSpPr txBox="1">
            <a:spLocks noGrp="1"/>
          </p:cNvSpPr>
          <p:nvPr>
            <p:ph type="dt" sz="half" idx="10"/>
          </p:nvPr>
        </p:nvSpPr>
        <p:spPr>
          <a:ln/>
        </p:spPr>
        <p:txBody>
          <a:bodyPr/>
          <a:lstStyle>
            <a:lvl1pPr>
              <a:defRPr/>
            </a:lvl1pPr>
          </a:lstStyle>
          <a:p>
            <a:pPr>
              <a:defRPr/>
            </a:pPr>
            <a:fld id="{3E3F6E71-F28E-4A4D-8F6E-08086644DBA4}" type="datetime1">
              <a:rPr lang="en-US"/>
              <a:pPr>
                <a:defRPr/>
              </a:pPr>
              <a:t>8/26/2025</a:t>
            </a:fld>
            <a:endParaRPr dirty="0"/>
          </a:p>
        </p:txBody>
      </p:sp>
      <p:sp>
        <p:nvSpPr>
          <p:cNvPr id="5" name="Footer Placeholder 4"/>
          <p:cNvSpPr txBox="1">
            <a:spLocks noGrp="1"/>
          </p:cNvSpPr>
          <p:nvPr>
            <p:ph type="ftr" sz="quarter" idx="11"/>
          </p:nvPr>
        </p:nvSpPr>
        <p:spPr>
          <a:ln/>
        </p:spPr>
        <p:txBody>
          <a:bodyPr/>
          <a:lstStyle>
            <a:lvl1pPr>
              <a:defRPr/>
            </a:lvl1pPr>
          </a:lstStyle>
          <a:p>
            <a:pPr>
              <a:defRPr/>
            </a:pPr>
            <a:r>
              <a:rPr dirty="0"/>
              <a:t>© Focus Education UK Ltd. </a:t>
            </a:r>
          </a:p>
        </p:txBody>
      </p:sp>
      <p:sp>
        <p:nvSpPr>
          <p:cNvPr id="6" name="Slide Number Placeholder 5"/>
          <p:cNvSpPr txBox="1">
            <a:spLocks noGrp="1"/>
          </p:cNvSpPr>
          <p:nvPr>
            <p:ph type="sldNum" sz="quarter" idx="12"/>
          </p:nvPr>
        </p:nvSpPr>
        <p:spPr>
          <a:ln/>
        </p:spPr>
        <p:txBody>
          <a:bodyPr/>
          <a:lstStyle>
            <a:lvl1pPr>
              <a:defRPr/>
            </a:lvl1pPr>
          </a:lstStyle>
          <a:p>
            <a:pPr>
              <a:defRPr/>
            </a:pPr>
            <a:fld id="{F70377DA-A267-4647-81C6-C466F7142076}" type="slidenum">
              <a:rPr/>
              <a:pPr>
                <a:defRPr/>
              </a:pPr>
              <a:t>‹#›</a:t>
            </a:fld>
            <a:endParaRPr dirty="0"/>
          </a:p>
        </p:txBody>
      </p:sp>
    </p:spTree>
    <p:extLst>
      <p:ext uri="{BB962C8B-B14F-4D97-AF65-F5344CB8AC3E}">
        <p14:creationId xmlns:p14="http://schemas.microsoft.com/office/powerpoint/2010/main" val="136235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559800" y="6445250"/>
            <a:ext cx="5842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1"/>
          <p:cNvSpPr txBox="1">
            <a:spLocks/>
          </p:cNvSpPr>
          <p:nvPr userDrawn="1"/>
        </p:nvSpPr>
        <p:spPr>
          <a:xfrm>
            <a:off x="3044825" y="6491288"/>
            <a:ext cx="3086100" cy="365125"/>
          </a:xfrm>
          <a:prstGeom prst="rect">
            <a:avLst/>
          </a:prstGeom>
          <a:noFill/>
          <a:ln>
            <a:noFill/>
          </a:ln>
        </p:spPr>
        <p:txBody>
          <a:bodyPr anchor="ctr" anchorCtr="1"/>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dirty="0"/>
              <a:t>© Focus Education UK Ltd. </a:t>
            </a:r>
          </a:p>
        </p:txBody>
      </p:sp>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txBox="1">
            <a:spLocks noGrp="1"/>
          </p:cNvSpPr>
          <p:nvPr>
            <p:ph type="dt" sz="half" idx="10"/>
          </p:nvPr>
        </p:nvSpPr>
        <p:spPr/>
        <p:txBody>
          <a:bodyPr/>
          <a:lstStyle>
            <a:lvl1pPr>
              <a:defRPr/>
            </a:lvl1pPr>
          </a:lstStyle>
          <a:p>
            <a:pPr>
              <a:defRPr/>
            </a:pPr>
            <a:fld id="{E0CF7800-02E1-4CC2-842C-5DD9EF076BD8}" type="datetime1">
              <a:rPr lang="en-US"/>
              <a:pPr>
                <a:defRPr/>
              </a:pPr>
              <a:t>8/26/2025</a:t>
            </a:fld>
            <a:endParaRPr dirty="0"/>
          </a:p>
        </p:txBody>
      </p:sp>
      <p:sp>
        <p:nvSpPr>
          <p:cNvPr id="7" name="Slide Number Placeholder 5"/>
          <p:cNvSpPr txBox="1">
            <a:spLocks noGrp="1"/>
          </p:cNvSpPr>
          <p:nvPr>
            <p:ph type="sldNum" sz="quarter" idx="11"/>
          </p:nvPr>
        </p:nvSpPr>
        <p:spPr/>
        <p:txBody>
          <a:bodyPr/>
          <a:lstStyle>
            <a:lvl1pPr>
              <a:defRPr/>
            </a:lvl1pPr>
          </a:lstStyle>
          <a:p>
            <a:pPr>
              <a:defRPr/>
            </a:pPr>
            <a:fld id="{56BEA453-0036-4CA1-AAD5-3FEF21499C57}" type="slidenum">
              <a:rPr/>
              <a:pPr>
                <a:defRPr/>
              </a:pPr>
              <a:t>‹#›</a:t>
            </a:fld>
            <a:endParaRPr dirty="0"/>
          </a:p>
        </p:txBody>
      </p:sp>
    </p:spTree>
    <p:extLst>
      <p:ext uri="{BB962C8B-B14F-4D97-AF65-F5344CB8AC3E}">
        <p14:creationId xmlns:p14="http://schemas.microsoft.com/office/powerpoint/2010/main" val="35983577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5D77DB5-6A83-421E-87BA-90BC53525E43}" type="datetime1">
              <a:rPr lang="en-US"/>
              <a:pPr>
                <a:defRPr/>
              </a:pPr>
              <a:t>8/26/2025</a:t>
            </a:fld>
            <a:endParaRPr dirty="0"/>
          </a:p>
        </p:txBody>
      </p:sp>
      <p:sp>
        <p:nvSpPr>
          <p:cNvPr id="5" name="Footer Placeholder 4"/>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r>
              <a:rPr dirty="0"/>
              <a:t>© Focus Education UK Ltd. </a:t>
            </a:r>
          </a:p>
        </p:txBody>
      </p:sp>
      <p:sp>
        <p:nvSpPr>
          <p:cNvPr id="6" name="Slide Number Placeholder 5"/>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16442C7D-46E7-460A-A6DD-F655CDEAA14A}"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219" r:id="rId1"/>
    <p:sldLayoutId id="2147484220" r:id="rId2"/>
  </p:sldLayoutIdLst>
  <p:transition spd="slow"/>
  <p:hf sldNum="0" hdr="0" ftr="0" dt="0"/>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txBox="1">
            <a:spLocks noGrp="1" noChangeArrowheads="1"/>
          </p:cNvSpPr>
          <p:nvPr>
            <p:ph type="title"/>
          </p:nvPr>
        </p:nvSpPr>
        <p:spPr>
          <a:xfrm>
            <a:off x="142875" y="57150"/>
            <a:ext cx="8867775" cy="492125"/>
          </a:xfrm>
        </p:spPr>
        <p:txBody>
          <a:bodyPr anchorCtr="1"/>
          <a:lstStyle/>
          <a:p>
            <a:pPr algn="ctr" eaLnBrk="1" hangingPunct="1"/>
            <a:r>
              <a:rPr lang="en-GB" altLang="en-US" sz="3200" b="1" dirty="0">
                <a:solidFill>
                  <a:srgbClr val="7FC184"/>
                </a:solidFill>
                <a:latin typeface="Century Gothic" panose="020B0502020202020204" pitchFamily="34" charset="0"/>
              </a:rPr>
              <a:t> Seasonal Change Knowledge Mat</a:t>
            </a:r>
          </a:p>
        </p:txBody>
      </p:sp>
      <p:graphicFrame>
        <p:nvGraphicFramePr>
          <p:cNvPr id="3" name="Content Placeholder 3"/>
          <p:cNvGraphicFramePr>
            <a:graphicFrameLocks noGrp="1"/>
          </p:cNvGraphicFramePr>
          <p:nvPr>
            <p:ph idx="1"/>
            <p:extLst>
              <p:ext uri="{D42A27DB-BD31-4B8C-83A1-F6EECF244321}">
                <p14:modId xmlns:p14="http://schemas.microsoft.com/office/powerpoint/2010/main" val="4181279563"/>
              </p:ext>
            </p:extLst>
          </p:nvPr>
        </p:nvGraphicFramePr>
        <p:xfrm>
          <a:off x="142875" y="549275"/>
          <a:ext cx="8867774" cy="6144595"/>
        </p:xfrm>
        <a:graphic>
          <a:graphicData uri="http://schemas.openxmlformats.org/drawingml/2006/table">
            <a:tbl>
              <a:tblPr firstRow="1" bandRow="1">
                <a:effectLst/>
                <a:tableStyleId>{5C22544A-7EE6-4342-B048-85BDC9FD1C3A}</a:tableStyleId>
              </a:tblPr>
              <a:tblGrid>
                <a:gridCol w="1413702">
                  <a:extLst>
                    <a:ext uri="{9D8B030D-6E8A-4147-A177-3AD203B41FA5}">
                      <a16:colId xmlns:a16="http://schemas.microsoft.com/office/drawing/2014/main" val="20000"/>
                    </a:ext>
                  </a:extLst>
                </a:gridCol>
                <a:gridCol w="2356396">
                  <a:extLst>
                    <a:ext uri="{9D8B030D-6E8A-4147-A177-3AD203B41FA5}">
                      <a16:colId xmlns:a16="http://schemas.microsoft.com/office/drawing/2014/main" val="20001"/>
                    </a:ext>
                  </a:extLst>
                </a:gridCol>
                <a:gridCol w="2487827">
                  <a:extLst>
                    <a:ext uri="{9D8B030D-6E8A-4147-A177-3AD203B41FA5}">
                      <a16:colId xmlns:a16="http://schemas.microsoft.com/office/drawing/2014/main" val="20002"/>
                    </a:ext>
                  </a:extLst>
                </a:gridCol>
                <a:gridCol w="2609849">
                  <a:extLst>
                    <a:ext uri="{9D8B030D-6E8A-4147-A177-3AD203B41FA5}">
                      <a16:colId xmlns:a16="http://schemas.microsoft.com/office/drawing/2014/main" val="20003"/>
                    </a:ext>
                  </a:extLst>
                </a:gridCol>
              </a:tblGrid>
              <a:tr h="391952">
                <a:tc gridSpan="2">
                  <a:txBody>
                    <a:bodyPr/>
                    <a:lstStyle/>
                    <a:p>
                      <a:pPr lvl="0" algn="ctr"/>
                      <a:r>
                        <a:rPr lang="en-GB" sz="1800" dirty="0">
                          <a:solidFill>
                            <a:schemeClr val="bg1"/>
                          </a:solidFill>
                          <a:latin typeface="Century Gothic" pitchFamily="34"/>
                        </a:rPr>
                        <a:t>Subject Specific Vocabulary</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7FC184"/>
                    </a:solidFill>
                  </a:tcPr>
                </a:tc>
                <a:tc h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solidFill>
                            <a:schemeClr val="bg1"/>
                          </a:solidFill>
                          <a:latin typeface="Century Gothic" pitchFamily="34"/>
                        </a:rPr>
                        <a:t>Interesting Book</a:t>
                      </a:r>
                    </a:p>
                  </a:txBody>
                  <a:tcPr marT="45732" marB="45732">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7FC184"/>
                    </a:solidFill>
                  </a:tcPr>
                </a:tc>
                <a:tc rowSpan="3">
                  <a:txBody>
                    <a:bodyPr/>
                    <a:lstStyle/>
                    <a:p>
                      <a:pPr lvl="0" algn="ctr"/>
                      <a:r>
                        <a:rPr lang="en-GB" sz="1800" dirty="0">
                          <a:solidFill>
                            <a:srgbClr val="7FC184"/>
                          </a:solidFill>
                          <a:latin typeface="Century Gothic" pitchFamily="34"/>
                        </a:rPr>
                        <a:t>Sticky Knowledge about seasonal change</a:t>
                      </a:r>
                    </a:p>
                  </a:txBody>
                  <a:tcPr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0"/>
                  </a:ext>
                </a:extLst>
              </a:tr>
              <a:tr h="502940">
                <a:tc>
                  <a:txBody>
                    <a:bodyPr/>
                    <a:lstStyle/>
                    <a:p>
                      <a:pPr lvl="0"/>
                      <a:r>
                        <a:rPr lang="en-GB" sz="1400" b="1" dirty="0">
                          <a:solidFill>
                            <a:srgbClr val="7FC184"/>
                          </a:solidFill>
                          <a:latin typeface="Century Gothic" pitchFamily="34"/>
                        </a:rPr>
                        <a:t>Autumn</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900" b="0" dirty="0">
                          <a:solidFill>
                            <a:schemeClr val="tx1"/>
                          </a:solidFill>
                          <a:latin typeface="Century Gothic" panose="020B0502020202020204" pitchFamily="34" charset="0"/>
                        </a:rPr>
                        <a:t>The time of year between September and November. Many leaves fall off the trees.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9">
                  <a:txBody>
                    <a:bodyPr/>
                    <a:lstStyle/>
                    <a:p>
                      <a:pPr lvl="0" algn="ctr"/>
                      <a:endParaRPr lang="en-GB" sz="1200" dirty="0">
                        <a:solidFill>
                          <a:schemeClr val="tx1"/>
                        </a:solidFill>
                        <a:latin typeface="Century Gothic" panose="020B0502020202020204" pitchFamily="34" charset="0"/>
                      </a:endParaRPr>
                    </a:p>
                  </a:txBody>
                  <a:tcPr marT="45732" marB="45732">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lvl="0" algn="ctr"/>
                      <a:endParaRPr lang="en-GB" sz="1400" b="1" dirty="0">
                        <a:solidFill>
                          <a:schemeClr val="accent6">
                            <a:lumMod val="75000"/>
                          </a:schemeClr>
                        </a:solidFill>
                        <a:latin typeface="Century Gothic" pitchFamily="34"/>
                      </a:endParaRPr>
                    </a:p>
                  </a:txBody>
                  <a:tcPr marT="45730" marB="45730">
                    <a:solidFill>
                      <a:schemeClr val="accent6">
                        <a:lumMod val="40000"/>
                        <a:lumOff val="60000"/>
                      </a:schemeClr>
                    </a:solidFill>
                  </a:tcPr>
                </a:tc>
                <a:extLst>
                  <a:ext uri="{0D108BD9-81ED-4DB2-BD59-A6C34878D82A}">
                    <a16:rowId xmlns:a16="http://schemas.microsoft.com/office/drawing/2014/main" val="10001"/>
                  </a:ext>
                </a:extLst>
              </a:tr>
              <a:tr h="0">
                <a:tc rowSpan="2">
                  <a:txBody>
                    <a:bodyPr/>
                    <a:lstStyle/>
                    <a:p>
                      <a:pPr lvl="0"/>
                      <a:r>
                        <a:rPr lang="en-GB" sz="1400" b="1" dirty="0">
                          <a:solidFill>
                            <a:srgbClr val="7FC184"/>
                          </a:solidFill>
                          <a:latin typeface="Century Gothic" pitchFamily="34"/>
                        </a:rPr>
                        <a:t>Spring</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lvl="0"/>
                      <a:r>
                        <a:rPr lang="en-GB" sz="900" b="0" dirty="0">
                          <a:solidFill>
                            <a:schemeClr val="tx1"/>
                          </a:solidFill>
                          <a:latin typeface="Century Gothic" panose="020B0502020202020204" pitchFamily="34" charset="0"/>
                        </a:rPr>
                        <a:t>The time of year between March and May. There is usually lots of signs of new growth in Spring.</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2"/>
                  </a:ext>
                </a:extLst>
              </a:tr>
              <a:tr h="431808">
                <a:tc vMerge="1">
                  <a:txBody>
                    <a:bodyPr/>
                    <a:lstStyle/>
                    <a:p>
                      <a:endParaRPr lang="en-GB"/>
                    </a:p>
                  </a:txBody>
                  <a:tcPr/>
                </a:tc>
                <a:tc vMerge="1">
                  <a:txBody>
                    <a:bodyPr/>
                    <a:lstStyle/>
                    <a:p>
                      <a:endParaRPr lang="en-GB"/>
                    </a:p>
                  </a:txBody>
                  <a:tcPr/>
                </a:tc>
                <a:tc vMerge="1">
                  <a:txBody>
                    <a:bodyPr/>
                    <a:lstStyle/>
                    <a:p>
                      <a:endParaRPr lang="en-GB"/>
                    </a:p>
                  </a:txBody>
                  <a:tcPr/>
                </a:tc>
                <a:tc rowSpan="2">
                  <a:txBody>
                    <a:bodyPr/>
                    <a:lstStyle/>
                    <a:p>
                      <a:pPr marL="171450" indent="-171450">
                        <a:buFont typeface="Wingdings" panose="05000000000000000000" pitchFamily="2" charset="2"/>
                        <a:buChar char="q"/>
                      </a:pPr>
                      <a:r>
                        <a:rPr lang="en-GB" sz="1100" b="0" dirty="0">
                          <a:solidFill>
                            <a:schemeClr val="tx1"/>
                          </a:solidFill>
                          <a:latin typeface="Century Gothic" panose="020B0502020202020204" pitchFamily="34" charset="0"/>
                        </a:rPr>
                        <a:t>In the UK we have four seasons: spring, summer, autumn and winter. Summer is the hottest season and winter the coldest.</a:t>
                      </a:r>
                    </a:p>
                  </a:txBody>
                  <a:tcPr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3"/>
                  </a:ext>
                </a:extLst>
              </a:tr>
              <a:tr h="330209">
                <a:tc rowSpan="2">
                  <a:txBody>
                    <a:bodyPr/>
                    <a:lstStyle/>
                    <a:p>
                      <a:pPr lvl="0"/>
                      <a:r>
                        <a:rPr lang="en-GB" sz="1400" b="1" dirty="0">
                          <a:solidFill>
                            <a:srgbClr val="7FC184"/>
                          </a:solidFill>
                          <a:latin typeface="Century Gothic" pitchFamily="34"/>
                        </a:rPr>
                        <a:t>Summer</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lvl="0"/>
                      <a:r>
                        <a:rPr lang="en-GB" sz="900" b="0" dirty="0">
                          <a:solidFill>
                            <a:schemeClr val="tx1"/>
                          </a:solidFill>
                          <a:latin typeface="Century Gothic" panose="020B0502020202020204" pitchFamily="34" charset="0"/>
                        </a:rPr>
                        <a:t>The hottest season in the UK. It happens between June and August.</a:t>
                      </a:r>
                    </a:p>
                    <a:p>
                      <a:pPr lvl="0"/>
                      <a:r>
                        <a:rPr lang="en-GB" sz="900" b="0" dirty="0">
                          <a:solidFill>
                            <a:schemeClr val="tx1"/>
                          </a:solidFill>
                          <a:latin typeface="Century Gothic" panose="020B0502020202020204" pitchFamily="34" charset="0"/>
                        </a:rPr>
                        <a:t>The longest day is June 21</a:t>
                      </a:r>
                      <a:r>
                        <a:rPr lang="en-GB" sz="900" b="0" baseline="30000" dirty="0">
                          <a:solidFill>
                            <a:schemeClr val="tx1"/>
                          </a:solidFill>
                          <a:latin typeface="Century Gothic" panose="020B0502020202020204" pitchFamily="34" charset="0"/>
                        </a:rPr>
                        <a:t>st</a:t>
                      </a:r>
                      <a:r>
                        <a:rPr lang="en-GB" sz="900" b="0" dirty="0">
                          <a:solidFill>
                            <a:schemeClr val="tx1"/>
                          </a:solidFill>
                          <a:latin typeface="Century Gothic" panose="020B0502020202020204" pitchFamily="34" charset="0"/>
                        </a:rPr>
                        <a: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sz="1800"/>
                    </a:p>
                  </a:txBody>
                  <a:tcPr marT="45733" marB="45733">
                    <a:solidFill>
                      <a:schemeClr val="accent6">
                        <a:lumMod val="40000"/>
                        <a:lumOff val="60000"/>
                      </a:schemeClr>
                    </a:solidFill>
                  </a:tcPr>
                </a:tc>
                <a:tc vMerge="1">
                  <a:txBody>
                    <a:bodyPr/>
                    <a:lstStyle/>
                    <a:p>
                      <a:pPr marL="171450" indent="-171450">
                        <a:buFont typeface="Wingdings" panose="05000000000000000000" pitchFamily="2" charset="2"/>
                        <a:buChar char="q"/>
                      </a:pPr>
                      <a:endParaRPr lang="en-GB" sz="1400" b="1" dirty="0">
                        <a:solidFill>
                          <a:schemeClr val="accent6">
                            <a:lumMod val="75000"/>
                          </a:schemeClr>
                        </a:solidFill>
                        <a:latin typeface="Century Gothic" pitchFamily="34"/>
                      </a:endParaRPr>
                    </a:p>
                  </a:txBody>
                  <a:tcPr marT="45734" marB="45734">
                    <a:solidFill>
                      <a:schemeClr val="accent6">
                        <a:lumMod val="40000"/>
                        <a:lumOff val="60000"/>
                      </a:schemeClr>
                    </a:solidFill>
                  </a:tcPr>
                </a:tc>
                <a:extLst>
                  <a:ext uri="{0D108BD9-81ED-4DB2-BD59-A6C34878D82A}">
                    <a16:rowId xmlns:a16="http://schemas.microsoft.com/office/drawing/2014/main" val="10004"/>
                  </a:ext>
                </a:extLst>
              </a:tr>
              <a:tr h="172731">
                <a:tc vMerge="1">
                  <a:txBody>
                    <a:bodyPr/>
                    <a:lstStyle/>
                    <a:p>
                      <a:endParaRPr lang="en-GB"/>
                    </a:p>
                  </a:txBody>
                  <a:tcPr/>
                </a:tc>
                <a:tc vMerge="1">
                  <a:txBody>
                    <a:bodyPr/>
                    <a:lstStyle/>
                    <a:p>
                      <a:endParaRPr lang="en-GB"/>
                    </a:p>
                  </a:txBody>
                  <a:tcPr/>
                </a:tc>
                <a:tc vMerge="1">
                  <a:txBody>
                    <a:bodyPr/>
                    <a:lstStyle/>
                    <a:p>
                      <a:endParaRPr lang="en-GB"/>
                    </a:p>
                  </a:txBody>
                  <a:tcPr/>
                </a:tc>
                <a:tc rowSpan="3">
                  <a:txBody>
                    <a:bodyPr/>
                    <a:lstStyle/>
                    <a:p>
                      <a:pPr marL="171450" indent="-171450">
                        <a:buFont typeface="Wingdings" panose="05000000000000000000" pitchFamily="2" charset="2"/>
                        <a:buChar char="q"/>
                      </a:pPr>
                      <a:r>
                        <a:rPr lang="en-GB" sz="1100" b="0" dirty="0">
                          <a:solidFill>
                            <a:schemeClr val="tx1"/>
                          </a:solidFill>
                          <a:latin typeface="Century Gothic" panose="020B0502020202020204" pitchFamily="34" charset="0"/>
                        </a:rPr>
                        <a:t>Changes in the weather with each season affects animals and plants. We notice the different seasons by looking at the changes to plants and animals.</a:t>
                      </a:r>
                    </a:p>
                  </a:txBody>
                  <a:tcPr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5"/>
                  </a:ext>
                </a:extLst>
              </a:tr>
              <a:tr h="502940">
                <a:tc>
                  <a:txBody>
                    <a:bodyPr/>
                    <a:lstStyle/>
                    <a:p>
                      <a:r>
                        <a:rPr lang="en-GB" sz="1400" b="1" dirty="0">
                          <a:solidFill>
                            <a:srgbClr val="7FC184"/>
                          </a:solidFill>
                          <a:latin typeface="Century Gothic" panose="020B0502020202020204" pitchFamily="34" charset="0"/>
                        </a:rPr>
                        <a:t>Winter</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900" dirty="0">
                          <a:solidFill>
                            <a:schemeClr val="tx1"/>
                          </a:solidFill>
                          <a:latin typeface="Century Gothic" panose="020B0502020202020204" pitchFamily="34" charset="0"/>
                        </a:rPr>
                        <a:t>The coldest season in the UK. We can have snow in this season. It occurs between December and February.</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dirty="0"/>
                    </a:p>
                  </a:txBody>
                  <a:tcPr marT="45733" marB="45733">
                    <a:solidFill>
                      <a:schemeClr val="accent6">
                        <a:lumMod val="40000"/>
                        <a:lumOff val="60000"/>
                      </a:schemeClr>
                    </a:solidFill>
                  </a:tcPr>
                </a:tc>
                <a:tc vMerge="1">
                  <a:txBody>
                    <a:bodyPr/>
                    <a:lstStyle/>
                    <a:p>
                      <a:pPr lvl="0" algn="ctr"/>
                      <a:endParaRPr lang="en-GB" sz="1400" b="1" dirty="0">
                        <a:solidFill>
                          <a:schemeClr val="accent6">
                            <a:lumMod val="75000"/>
                          </a:schemeClr>
                        </a:solidFill>
                        <a:latin typeface="Century Gothic" panose="020B0502020202020204" pitchFamily="34" charset="0"/>
                      </a:endParaRPr>
                    </a:p>
                  </a:txBody>
                  <a:tcPr marT="45730" marB="45730">
                    <a:solidFill>
                      <a:schemeClr val="accent6">
                        <a:lumMod val="40000"/>
                        <a:lumOff val="60000"/>
                      </a:schemeClr>
                    </a:solidFill>
                  </a:tcPr>
                </a:tc>
                <a:extLst>
                  <a:ext uri="{0D108BD9-81ED-4DB2-BD59-A6C34878D82A}">
                    <a16:rowId xmlns:a16="http://schemas.microsoft.com/office/drawing/2014/main" val="10006"/>
                  </a:ext>
                </a:extLst>
              </a:tr>
              <a:tr h="257885">
                <a:tc rowSpan="2">
                  <a:txBody>
                    <a:bodyPr/>
                    <a:lstStyle/>
                    <a:p>
                      <a:r>
                        <a:rPr lang="en-GB" sz="1400" b="1" dirty="0">
                          <a:solidFill>
                            <a:srgbClr val="7FC184"/>
                          </a:solidFill>
                          <a:latin typeface="Century Gothic" panose="020B0502020202020204" pitchFamily="34" charset="0"/>
                        </a:rPr>
                        <a:t>Fall</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r>
                        <a:rPr lang="en-GB" sz="900" dirty="0">
                          <a:solidFill>
                            <a:schemeClr val="tx1"/>
                          </a:solidFill>
                          <a:latin typeface="Century Gothic" panose="020B0502020202020204" pitchFamily="34" charset="0"/>
                        </a:rPr>
                        <a:t>The name given to the Autumn season by Americans. It is because so many leaves fall off the trees.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7"/>
                  </a:ext>
                </a:extLst>
              </a:tr>
              <a:tr h="245055">
                <a:tc vMerge="1">
                  <a:txBody>
                    <a:bodyPr/>
                    <a:lstStyle/>
                    <a:p>
                      <a:endParaRPr lang="en-GB" sz="1400" b="1" dirty="0">
                        <a:solidFill>
                          <a:srgbClr val="7FC184"/>
                        </a:solidFill>
                        <a:latin typeface="Century Gothic" panose="020B0502020202020204" pitchFamily="34" charset="0"/>
                      </a:endParaRPr>
                    </a:p>
                  </a:txBody>
                  <a:tcPr marT="45736" marB="4573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en-GB" sz="900" dirty="0">
                        <a:solidFill>
                          <a:schemeClr val="tx1"/>
                        </a:solidFill>
                        <a:latin typeface="Century Gothic" panose="020B0502020202020204" pitchFamily="34" charset="0"/>
                      </a:endParaRPr>
                    </a:p>
                  </a:txBody>
                  <a:tcPr marT="45736" marB="4573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lvl="0" algn="ctr"/>
                      <a:endParaRPr lang="en-GB" sz="1400" b="1" dirty="0">
                        <a:solidFill>
                          <a:schemeClr val="accent6">
                            <a:lumMod val="75000"/>
                          </a:schemeClr>
                        </a:solidFill>
                        <a:latin typeface="Century Gothic" pitchFamily="34"/>
                      </a:endParaRPr>
                    </a:p>
                  </a:txBody>
                  <a:tcPr marT="45733" marB="45733">
                    <a:solidFill>
                      <a:schemeClr val="accent6">
                        <a:lumMod val="40000"/>
                        <a:lumOff val="60000"/>
                      </a:schemeClr>
                    </a:solidFill>
                  </a:tcPr>
                </a:tc>
                <a:tc rowSpan="4">
                  <a:txBody>
                    <a:bodyPr/>
                    <a:lstStyle/>
                    <a:p>
                      <a:pPr marL="171450" indent="-171450">
                        <a:buFont typeface="Wingdings" panose="05000000000000000000" pitchFamily="2" charset="2"/>
                        <a:buChar char="q"/>
                      </a:pPr>
                      <a:r>
                        <a:rPr lang="en-GB" sz="1100" b="0" dirty="0">
                          <a:solidFill>
                            <a:schemeClr val="tx1"/>
                          </a:solidFill>
                          <a:latin typeface="Century Gothic" panose="020B0502020202020204" pitchFamily="34" charset="0"/>
                        </a:rPr>
                        <a:t>Some animals (bats, hedgehogs and dormice) hibernate in the winter to shelter from the cold weather.</a:t>
                      </a:r>
                    </a:p>
                  </a:txBody>
                  <a:tcPr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8"/>
                  </a:ext>
                </a:extLst>
              </a:tr>
              <a:tr h="153131">
                <a:tc rowSpan="2">
                  <a:txBody>
                    <a:bodyPr/>
                    <a:lstStyle/>
                    <a:p>
                      <a:pPr lvl="0"/>
                      <a:r>
                        <a:rPr lang="en-GB" sz="1400" b="1" dirty="0">
                          <a:solidFill>
                            <a:srgbClr val="7FC184"/>
                          </a:solidFill>
                          <a:latin typeface="Century Gothic" panose="020B0502020202020204" pitchFamily="34" charset="0"/>
                        </a:rPr>
                        <a:t>weather</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lvl="0"/>
                      <a:r>
                        <a:rPr lang="en-GB" sz="900" b="0" i="0" u="none" strike="noStrike" kern="1200" dirty="0">
                          <a:solidFill>
                            <a:schemeClr val="tx1"/>
                          </a:solidFill>
                          <a:effectLst/>
                          <a:latin typeface="Century Gothic" panose="020B0502020202020204" pitchFamily="34" charset="0"/>
                          <a:ea typeface="+mn-ea"/>
                          <a:cs typeface="+mn-cs"/>
                        </a:rPr>
                        <a:t>Weather is what the sky and the air outside are like, such as cold and cloudy.</a:t>
                      </a:r>
                      <a:endParaRPr lang="en-GB" sz="900" b="0" dirty="0">
                        <a:solidFill>
                          <a:schemeClr val="tx1"/>
                        </a:solidFill>
                        <a:latin typeface="Century Gothic" panose="020B0502020202020204" pitchFamily="34" charset="0"/>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9"/>
                  </a:ext>
                </a:extLst>
              </a:tr>
              <a:tr h="349809">
                <a:tc vMerge="1">
                  <a:txBody>
                    <a:bodyPr/>
                    <a:lstStyle/>
                    <a:p>
                      <a:endParaRPr lang="en-GB"/>
                    </a:p>
                  </a:txBody>
                  <a:tcPr/>
                </a:tc>
                <a:tc vMerge="1">
                  <a:txBody>
                    <a:bodyPr/>
                    <a:lstStyle/>
                    <a:p>
                      <a:endParaRPr lang="en-GB" dirty="0"/>
                    </a:p>
                  </a:txBody>
                  <a:tcPr/>
                </a:tc>
                <a:tc rowSpan="7">
                  <a:txBody>
                    <a:bodyPr/>
                    <a:lstStyle/>
                    <a:p>
                      <a:pPr marL="0" lvl="0" indent="0" algn="l">
                        <a:buFont typeface="Arial" panose="020B0604020202020204" pitchFamily="34" charset="0"/>
                        <a:buNone/>
                      </a:pPr>
                      <a:endParaRPr lang="en-GB" sz="1100" b="1" dirty="0">
                        <a:solidFill>
                          <a:schemeClr val="tx1"/>
                        </a:solidFill>
                        <a:latin typeface="Century Gothic" pitchFamily="34"/>
                      </a:endParaRPr>
                    </a:p>
                  </a:txBody>
                  <a:tcPr marT="45732" marB="45732">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0010"/>
                  </a:ext>
                </a:extLst>
              </a:tr>
              <a:tr h="0">
                <a:tc rowSpan="2">
                  <a:txBody>
                    <a:bodyPr/>
                    <a:lstStyle/>
                    <a:p>
                      <a:pPr lvl="0"/>
                      <a:r>
                        <a:rPr lang="en-GB" sz="1400" b="1" dirty="0">
                          <a:solidFill>
                            <a:srgbClr val="7FC184"/>
                          </a:solidFill>
                          <a:latin typeface="Century Gothic" panose="020B0502020202020204" pitchFamily="34" charset="0"/>
                        </a:rPr>
                        <a:t>temperature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lvl="0"/>
                      <a:r>
                        <a:rPr lang="en-GB" sz="900" b="0" i="0" u="none" strike="noStrike" kern="1200" dirty="0">
                          <a:solidFill>
                            <a:schemeClr val="tx1"/>
                          </a:solidFill>
                          <a:effectLst/>
                          <a:latin typeface="Century Gothic" panose="020B0502020202020204" pitchFamily="34" charset="0"/>
                          <a:ea typeface="+mn-ea"/>
                          <a:cs typeface="+mn-cs"/>
                        </a:rPr>
                        <a:t>It is measurement of hot or cold that can be measured using a thermometer.</a:t>
                      </a:r>
                      <a:endParaRPr lang="en-GB" sz="900" dirty="0">
                        <a:solidFill>
                          <a:schemeClr val="tx1"/>
                        </a:solidFill>
                        <a:latin typeface="Century Gothic" panose="020B0502020202020204" pitchFamily="34" charset="0"/>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11"/>
                  </a:ext>
                </a:extLst>
              </a:tr>
              <a:tr h="431808">
                <a:tc vMerge="1">
                  <a:txBody>
                    <a:bodyPr/>
                    <a:lstStyle/>
                    <a:p>
                      <a:endParaRPr lang="en-GB"/>
                    </a:p>
                  </a:txBody>
                  <a:tcPr/>
                </a:tc>
                <a:tc vMerge="1">
                  <a:txBody>
                    <a:bodyPr/>
                    <a:lstStyle/>
                    <a:p>
                      <a:endParaRPr lang="en-GB"/>
                    </a:p>
                  </a:txBody>
                  <a:tcPr/>
                </a:tc>
                <a:tc vMerge="1">
                  <a:txBody>
                    <a:bodyPr/>
                    <a:lstStyle/>
                    <a:p>
                      <a:endParaRPr lang="en-GB"/>
                    </a:p>
                  </a:txBody>
                  <a:tcPr/>
                </a:tc>
                <a:tc rowSpan="2">
                  <a:txBody>
                    <a:bodyPr/>
                    <a:lstStyle/>
                    <a:p>
                      <a:pPr marL="171450" indent="-171450">
                        <a:buFont typeface="Wingdings" panose="05000000000000000000" pitchFamily="2" charset="2"/>
                        <a:buChar char="q"/>
                      </a:pPr>
                      <a:r>
                        <a:rPr lang="en-GB" sz="1100" b="0" dirty="0">
                          <a:solidFill>
                            <a:schemeClr val="tx1"/>
                          </a:solidFill>
                          <a:latin typeface="Century Gothic" panose="020B0502020202020204" pitchFamily="34" charset="0"/>
                        </a:rPr>
                        <a:t>When we have our summer it is winter in the southern hemisphere. When we have our winter Australia has its summer.</a:t>
                      </a:r>
                    </a:p>
                  </a:txBody>
                  <a:tcPr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12"/>
                  </a:ext>
                </a:extLst>
              </a:tr>
              <a:tr h="365781">
                <a:tc>
                  <a:txBody>
                    <a:bodyPr/>
                    <a:lstStyle/>
                    <a:p>
                      <a:pPr lvl="0"/>
                      <a:r>
                        <a:rPr lang="en-GB" sz="1400" b="1" dirty="0">
                          <a:solidFill>
                            <a:srgbClr val="7FC184"/>
                          </a:solidFill>
                          <a:latin typeface="Century Gothic" panose="020B0502020202020204" pitchFamily="34" charset="0"/>
                        </a:rPr>
                        <a:t>thermometer</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900" dirty="0">
                          <a:solidFill>
                            <a:schemeClr val="tx1"/>
                          </a:solidFill>
                          <a:latin typeface="Century Gothic" panose="020B0502020202020204" pitchFamily="34" charset="0"/>
                        </a:rPr>
                        <a:t>This is the instrument that measures the temperature.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13"/>
                  </a:ext>
                </a:extLst>
              </a:tr>
              <a:tr h="518180">
                <a:tc>
                  <a:txBody>
                    <a:bodyPr/>
                    <a:lstStyle/>
                    <a:p>
                      <a:pPr lvl="0"/>
                      <a:r>
                        <a:rPr lang="en-GB" sz="1400" b="1" dirty="0">
                          <a:solidFill>
                            <a:srgbClr val="7FC184"/>
                          </a:solidFill>
                          <a:latin typeface="Century Gothic" panose="020B0502020202020204" pitchFamily="34" charset="0"/>
                        </a:rPr>
                        <a:t>weather symbol</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900" dirty="0">
                          <a:solidFill>
                            <a:schemeClr val="tx1"/>
                          </a:solidFill>
                          <a:latin typeface="Century Gothic" panose="020B0502020202020204" pitchFamily="34" charset="0"/>
                        </a:rPr>
                        <a:t>These are signs used to help us understand more about our daily weather.</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rowSpan="2">
                  <a:txBody>
                    <a:bodyPr/>
                    <a:lstStyle/>
                    <a:p>
                      <a:pPr marL="171450" indent="-171450">
                        <a:buFont typeface="Wingdings" panose="05000000000000000000" pitchFamily="2" charset="2"/>
                        <a:buChar char="q"/>
                      </a:pPr>
                      <a:r>
                        <a:rPr lang="en-GB" sz="1100" b="0" dirty="0">
                          <a:solidFill>
                            <a:schemeClr val="tx1"/>
                          </a:solidFill>
                          <a:latin typeface="Century Gothic" panose="020B0502020202020204" pitchFamily="34" charset="0"/>
                        </a:rPr>
                        <a:t>Weather can be different in different parts of the UK. It tends to be cooler and wetter in parts of Northern England and Scotland. The west of the UK tends to receive more rainfall than </a:t>
                      </a:r>
                      <a:r>
                        <a:rPr lang="en-GB" sz="1100" b="0">
                          <a:solidFill>
                            <a:schemeClr val="tx1"/>
                          </a:solidFill>
                          <a:latin typeface="Century Gothic" panose="020B0502020202020204" pitchFamily="34" charset="0"/>
                        </a:rPr>
                        <a:t>the east of the UK.</a:t>
                      </a:r>
                      <a:endParaRPr lang="en-GB" sz="1100" b="0" dirty="0">
                        <a:solidFill>
                          <a:schemeClr val="tx1"/>
                        </a:solidFill>
                        <a:latin typeface="Century Gothic" panose="020B0502020202020204" pitchFamily="34" charset="0"/>
                      </a:endParaRPr>
                    </a:p>
                  </a:txBody>
                  <a:tcPr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14"/>
                  </a:ext>
                </a:extLst>
              </a:tr>
              <a:tr h="502940">
                <a:tc>
                  <a:txBody>
                    <a:bodyPr/>
                    <a:lstStyle/>
                    <a:p>
                      <a:pPr lvl="0"/>
                      <a:r>
                        <a:rPr lang="en-GB" sz="1400" b="1" dirty="0">
                          <a:solidFill>
                            <a:srgbClr val="7FC184"/>
                          </a:solidFill>
                          <a:latin typeface="Century Gothic" panose="020B0502020202020204" pitchFamily="34" charset="0"/>
                        </a:rPr>
                        <a:t>deciduous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900" b="0" i="0" u="none" strike="noStrike" kern="1200" dirty="0">
                          <a:solidFill>
                            <a:schemeClr val="tx1"/>
                          </a:solidFill>
                          <a:effectLst/>
                          <a:latin typeface="Century Gothic" panose="020B0502020202020204" pitchFamily="34" charset="0"/>
                          <a:ea typeface="+mn-ea"/>
                          <a:cs typeface="+mn-cs"/>
                        </a:rPr>
                        <a:t>Deciduous trees are trees that shed their leaves once a year, usually during the season of autumn.</a:t>
                      </a:r>
                      <a:endParaRPr lang="en-GB" sz="900" b="0" dirty="0">
                        <a:solidFill>
                          <a:schemeClr val="tx1"/>
                        </a:solidFill>
                        <a:latin typeface="Century Gothic" panose="020B0502020202020204" pitchFamily="34" charset="0"/>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15"/>
                  </a:ext>
                </a:extLst>
              </a:tr>
              <a:tr h="601307">
                <a:tc>
                  <a:txBody>
                    <a:bodyPr/>
                    <a:lstStyle/>
                    <a:p>
                      <a:pPr lvl="0"/>
                      <a:r>
                        <a:rPr lang="en-GB" sz="1400" b="1" dirty="0">
                          <a:solidFill>
                            <a:srgbClr val="7FC184"/>
                          </a:solidFill>
                          <a:latin typeface="Century Gothic" panose="020B0502020202020204" pitchFamily="34" charset="0"/>
                        </a:rPr>
                        <a:t>coniferous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900" b="0" i="0" u="none" strike="noStrike" kern="1200" dirty="0">
                          <a:solidFill>
                            <a:schemeClr val="tx1"/>
                          </a:solidFill>
                          <a:effectLst/>
                          <a:latin typeface="Century Gothic" panose="020B0502020202020204" pitchFamily="34" charset="0"/>
                          <a:ea typeface="+mn-ea"/>
                          <a:cs typeface="+mn-cs"/>
                        </a:rPr>
                        <a:t>Most conifers are evergreens, or trees that keep their leaves year-round. </a:t>
                      </a:r>
                      <a:endParaRPr lang="en-GB" sz="900" b="0" dirty="0">
                        <a:solidFill>
                          <a:schemeClr val="tx1"/>
                        </a:solidFill>
                        <a:latin typeface="Century Gothic" panose="020B0502020202020204" pitchFamily="34" charset="0"/>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a:txBody>
                    <a:bodyPr/>
                    <a:lstStyle/>
                    <a:p>
                      <a:pPr marL="171450" indent="-171450">
                        <a:buFont typeface="Wingdings" panose="05000000000000000000" pitchFamily="2" charset="2"/>
                        <a:buChar char="q"/>
                      </a:pPr>
                      <a:r>
                        <a:rPr lang="en-GB" sz="1100" b="0" dirty="0">
                          <a:solidFill>
                            <a:schemeClr val="tx1"/>
                          </a:solidFill>
                          <a:latin typeface="Century Gothic" panose="020B0502020202020204" pitchFamily="34" charset="0"/>
                        </a:rPr>
                        <a:t>Seasons change throughout the year because of the way the Earth travels around the Sun.</a:t>
                      </a:r>
                    </a:p>
                  </a:txBody>
                  <a:tcPr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16"/>
                  </a:ext>
                </a:extLst>
              </a:tr>
            </a:tbl>
          </a:graphicData>
        </a:graphic>
      </p:graphicFrame>
      <p:pic>
        <p:nvPicPr>
          <p:cNvPr id="8258" name="Picture 1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014788" y="3898900"/>
            <a:ext cx="2263775"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59" name="Picture 8"/>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049338" y="4899025"/>
            <a:ext cx="466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2DB1B054-3813-4A71-8225-C0758376C81A}"/>
              </a:ext>
            </a:extLst>
          </p:cNvPr>
          <p:cNvPicPr>
            <a:picLocks noChangeAspect="1"/>
          </p:cNvPicPr>
          <p:nvPr/>
        </p:nvPicPr>
        <p:blipFill>
          <a:blip r:embed="rId5"/>
          <a:stretch>
            <a:fillRect/>
          </a:stretch>
        </p:blipFill>
        <p:spPr>
          <a:xfrm>
            <a:off x="3997327" y="941408"/>
            <a:ext cx="1341292" cy="1989127"/>
          </a:xfrm>
          <a:prstGeom prst="rect">
            <a:avLst/>
          </a:prstGeom>
        </p:spPr>
      </p:pic>
      <p:pic>
        <p:nvPicPr>
          <p:cNvPr id="6" name="Picture 5">
            <a:extLst>
              <a:ext uri="{FF2B5EF4-FFF2-40B4-BE49-F238E27FC236}">
                <a16:creationId xmlns:a16="http://schemas.microsoft.com/office/drawing/2014/main" id="{C9E2072E-DAFA-403A-94DA-D39490C06FB7}"/>
              </a:ext>
            </a:extLst>
          </p:cNvPr>
          <p:cNvPicPr>
            <a:picLocks noChangeAspect="1"/>
          </p:cNvPicPr>
          <p:nvPr/>
        </p:nvPicPr>
        <p:blipFill>
          <a:blip r:embed="rId6"/>
          <a:stretch>
            <a:fillRect/>
          </a:stretch>
        </p:blipFill>
        <p:spPr>
          <a:xfrm>
            <a:off x="4878388" y="1735478"/>
            <a:ext cx="1400175" cy="1762125"/>
          </a:xfrm>
          <a:prstGeom prst="rect">
            <a:avLst/>
          </a:prstGeom>
        </p:spPr>
      </p:pic>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AF30BE0BF5EF4EBE05F1E3520FA74E" ma:contentTypeVersion="13" ma:contentTypeDescription="Create a new document." ma:contentTypeScope="" ma:versionID="cc21844617f6225574745b4390d03054">
  <xsd:schema xmlns:xsd="http://www.w3.org/2001/XMLSchema" xmlns:xs="http://www.w3.org/2001/XMLSchema" xmlns:p="http://schemas.microsoft.com/office/2006/metadata/properties" xmlns:ns2="2d0e3a5b-a963-4fc3-b179-45934d5f49c3" xmlns:ns3="3fffe2ab-1b1f-4c54-9c32-7c0c8aa60f3d" targetNamespace="http://schemas.microsoft.com/office/2006/metadata/properties" ma:root="true" ma:fieldsID="c6fca9b5555afd446ca4bfbfa5d3bebd" ns2:_="" ns3:_="">
    <xsd:import namespace="2d0e3a5b-a963-4fc3-b179-45934d5f49c3"/>
    <xsd:import namespace="3fffe2ab-1b1f-4c54-9c32-7c0c8aa60f3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0e3a5b-a963-4fc3-b179-45934d5f49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1c29303b-1952-4e44-9c71-ce741b4f3fa2"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fffe2ab-1b1f-4c54-9c32-7c0c8aa60f3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08a03855-3a5d-4154-94a6-870730cd9470}" ma:internalName="TaxCatchAll" ma:showField="CatchAllData" ma:web="3fffe2ab-1b1f-4c54-9c32-7c0c8aa60f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d0e3a5b-a963-4fc3-b179-45934d5f49c3">
      <Terms xmlns="http://schemas.microsoft.com/office/infopath/2007/PartnerControls"/>
    </lcf76f155ced4ddcb4097134ff3c332f>
    <TaxCatchAll xmlns="3fffe2ab-1b1f-4c54-9c32-7c0c8aa60f3d" xsi:nil="true"/>
  </documentManagement>
</p:properties>
</file>

<file path=customXml/itemProps1.xml><?xml version="1.0" encoding="utf-8"?>
<ds:datastoreItem xmlns:ds="http://schemas.openxmlformats.org/officeDocument/2006/customXml" ds:itemID="{1F044B29-0159-49AA-A8F4-9DE76A573D39}"/>
</file>

<file path=customXml/itemProps2.xml><?xml version="1.0" encoding="utf-8"?>
<ds:datastoreItem xmlns:ds="http://schemas.openxmlformats.org/officeDocument/2006/customXml" ds:itemID="{667E867B-A5B6-4356-B6BB-258E1D8DAC30}"/>
</file>

<file path=customXml/itemProps3.xml><?xml version="1.0" encoding="utf-8"?>
<ds:datastoreItem xmlns:ds="http://schemas.openxmlformats.org/officeDocument/2006/customXml" ds:itemID="{B5091E6E-5524-44C6-A521-E2DFB247CA92}"/>
</file>

<file path=docProps/app.xml><?xml version="1.0" encoding="utf-8"?>
<Properties xmlns="http://schemas.openxmlformats.org/officeDocument/2006/extended-properties" xmlns:vt="http://schemas.openxmlformats.org/officeDocument/2006/docPropsVTypes">
  <Template>Know Mats v 3</Template>
  <TotalTime>4521</TotalTime>
  <Words>372</Words>
  <Application>Microsoft Office PowerPoint</Application>
  <PresentationFormat>On-screen Show (4:3)</PresentationFormat>
  <Paragraphs>34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 Seasonal Change Knowledge 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Knowledge Mat</dc:title>
  <dc:creator>Clive Davies OBE, Director</dc:creator>
  <cp:lastModifiedBy>Sally Spring (Bibury)</cp:lastModifiedBy>
  <cp:revision>315</cp:revision>
  <dcterms:created xsi:type="dcterms:W3CDTF">2018-11-22T20:08:20Z</dcterms:created>
  <dcterms:modified xsi:type="dcterms:W3CDTF">2025-08-26T15:25:14Z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0x010100FCAF30BE0BF5EF4EBE05F1E3520FA74E</vt:lpwstr>
  </property>
</Properties>
</file>