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1765" r:id="rId2"/>
  </p:sldIdLst>
  <p:sldSz cx="9144000" cy="6858000" type="screen4x3"/>
  <p:notesSz cx="6742113" cy="9875838"/>
  <p:defaultTextStyle>
    <a:defPPr>
      <a:defRPr lang="en-GB"/>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C184"/>
    <a:srgbClr val="7C5DA3"/>
    <a:srgbClr val="E8F4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1478"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11" Type="http://schemas.openxmlformats.org/officeDocument/2006/relationships/customXml" Target="../customXml/item3.xml"/><Relationship Id="rId5" Type="http://schemas.openxmlformats.org/officeDocument/2006/relationships/viewProps" Target="viewProps.xml"/><Relationship Id="rId10" Type="http://schemas.openxmlformats.org/officeDocument/2006/relationships/customXml" Target="../customXml/item2.xml"/><Relationship Id="rId4" Type="http://schemas.openxmlformats.org/officeDocument/2006/relationships/presProps" Target="presProps.xml"/><Relationship Id="rId9"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lly Spring (Bibury)" userId="787e9d74-ed44-4022-8d39-230902d5d909" providerId="ADAL" clId="{9DB69D55-C8CC-4B16-8239-5EF1DAA84C00}"/>
    <pc:docChg chg="undo custSel modSld">
      <pc:chgData name="Sally Spring (Bibury)" userId="787e9d74-ed44-4022-8d39-230902d5d909" providerId="ADAL" clId="{9DB69D55-C8CC-4B16-8239-5EF1DAA84C00}" dt="2025-11-03T10:58:23.729" v="377" actId="20577"/>
      <pc:docMkLst>
        <pc:docMk/>
      </pc:docMkLst>
      <pc:sldChg chg="modSp mod">
        <pc:chgData name="Sally Spring (Bibury)" userId="787e9d74-ed44-4022-8d39-230902d5d909" providerId="ADAL" clId="{9DB69D55-C8CC-4B16-8239-5EF1DAA84C00}" dt="2025-11-03T10:58:23.729" v="377" actId="20577"/>
        <pc:sldMkLst>
          <pc:docMk/>
          <pc:sldMk cId="0" sldId="1765"/>
        </pc:sldMkLst>
        <pc:graphicFrameChg chg="mod modGraphic">
          <ac:chgData name="Sally Spring (Bibury)" userId="787e9d74-ed44-4022-8d39-230902d5d909" providerId="ADAL" clId="{9DB69D55-C8CC-4B16-8239-5EF1DAA84C00}" dt="2025-11-03T10:58:23.729" v="377" actId="20577"/>
          <ac:graphicFrameMkLst>
            <pc:docMk/>
            <pc:sldMk cId="0" sldId="1765"/>
            <ac:graphicFrameMk id="3"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2921582" cy="495507"/>
          </a:xfrm>
          <a:prstGeom prst="rect">
            <a:avLst/>
          </a:prstGeom>
          <a:noFill/>
          <a:ln>
            <a:noFill/>
          </a:ln>
        </p:spPr>
        <p:txBody>
          <a:bodyPr vert="horz" wrap="square" lIns="91440" tIns="45720" rIns="91440" bIns="45720" anchor="t"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endParaRPr dirty="0"/>
          </a:p>
        </p:txBody>
      </p:sp>
      <p:sp>
        <p:nvSpPr>
          <p:cNvPr id="3" name="Date Placeholder 2"/>
          <p:cNvSpPr txBox="1">
            <a:spLocks noGrp="1"/>
          </p:cNvSpPr>
          <p:nvPr>
            <p:ph type="dt" idx="1"/>
          </p:nvPr>
        </p:nvSpPr>
        <p:spPr>
          <a:xfrm>
            <a:off x="3818971" y="0"/>
            <a:ext cx="2921582" cy="495507"/>
          </a:xfrm>
          <a:prstGeom prst="rect">
            <a:avLst/>
          </a:prstGeom>
          <a:noFill/>
          <a:ln>
            <a:noFill/>
          </a:ln>
        </p:spPr>
        <p:txBody>
          <a:bodyPr vert="horz" wrap="square" lIns="91440" tIns="45720" rIns="91440" bIns="45720" anchor="t"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8260E3AB-A214-46AC-B714-38E1077F4210}" type="datetime1">
              <a:rPr lang="en-US"/>
              <a:pPr>
                <a:defRPr/>
              </a:pPr>
              <a:t>11/3/2025</a:t>
            </a:fld>
            <a:endParaRPr dirty="0"/>
          </a:p>
        </p:txBody>
      </p:sp>
      <p:sp>
        <p:nvSpPr>
          <p:cNvPr id="3076" name="Slide Image Placeholder 3"/>
          <p:cNvSpPr>
            <a:spLocks noGrp="1" noRot="1" noChangeAspect="1"/>
          </p:cNvSpPr>
          <p:nvPr>
            <p:ph type="sldImg" idx="2"/>
          </p:nvPr>
        </p:nvSpPr>
        <p:spPr bwMode="auto">
          <a:xfrm>
            <a:off x="1150938" y="1235075"/>
            <a:ext cx="4440237" cy="3332163"/>
          </a:xfrm>
          <a:prstGeom prst="rect">
            <a:avLst/>
          </a:prstGeom>
          <a:noFill/>
          <a:ln w="12701">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txBox="1">
            <a:spLocks noGrp="1"/>
          </p:cNvSpPr>
          <p:nvPr>
            <p:ph type="body" sz="quarter" idx="3"/>
          </p:nvPr>
        </p:nvSpPr>
        <p:spPr>
          <a:xfrm>
            <a:off x="674212" y="4752747"/>
            <a:ext cx="5393690" cy="3888611"/>
          </a:xfrm>
          <a:prstGeom prst="rect">
            <a:avLst/>
          </a:prstGeom>
          <a:noFill/>
          <a:ln>
            <a:noFill/>
          </a:ln>
        </p:spPr>
        <p:txBody>
          <a:bodyPr vert="horz" wrap="square" lIns="91440" tIns="45720" rIns="91440" bIns="45720" numCol="1" anchor="t" anchorCtr="0" compatLnSpc="1">
            <a:prstTxWarp prst="textNoShape">
              <a:avLst/>
            </a:prstTxWarp>
            <a:noAutofit/>
          </a:bodyPr>
          <a:lstStyle/>
          <a:p>
            <a:pPr lvl="0"/>
            <a:r>
              <a:rPr lang="en-GB" altLang="en-US" noProof="0"/>
              <a:t>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6" name="Footer Placeholder 5"/>
          <p:cNvSpPr txBox="1">
            <a:spLocks noGrp="1"/>
          </p:cNvSpPr>
          <p:nvPr>
            <p:ph type="ftr" sz="quarter" idx="4"/>
          </p:nvPr>
        </p:nvSpPr>
        <p:spPr>
          <a:xfrm>
            <a:off x="0" y="9380333"/>
            <a:ext cx="2921582" cy="495506"/>
          </a:xfrm>
          <a:prstGeom prst="rect">
            <a:avLst/>
          </a:prstGeom>
          <a:noFill/>
          <a:ln>
            <a:noFill/>
          </a:ln>
        </p:spPr>
        <p:txBody>
          <a:bodyPr vert="horz" wrap="square" lIns="91440" tIns="45720" rIns="91440" bIns="45720" anchor="b"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endParaRPr dirty="0"/>
          </a:p>
        </p:txBody>
      </p:sp>
      <p:sp>
        <p:nvSpPr>
          <p:cNvPr id="7" name="Slide Number Placeholder 6"/>
          <p:cNvSpPr txBox="1">
            <a:spLocks noGrp="1"/>
          </p:cNvSpPr>
          <p:nvPr>
            <p:ph type="sldNum" sz="quarter" idx="5"/>
          </p:nvPr>
        </p:nvSpPr>
        <p:spPr>
          <a:xfrm>
            <a:off x="3818971" y="9380333"/>
            <a:ext cx="2921582" cy="495506"/>
          </a:xfrm>
          <a:prstGeom prst="rect">
            <a:avLst/>
          </a:prstGeom>
          <a:noFill/>
          <a:ln>
            <a:noFill/>
          </a:ln>
        </p:spPr>
        <p:txBody>
          <a:bodyPr vert="horz" wrap="square" lIns="91440" tIns="45720" rIns="91440" bIns="45720" anchor="b"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7FFE9782-B39A-456D-B559-606D159CA9A1}" type="slidenum">
              <a:rPr/>
              <a:pPr>
                <a:defRPr/>
              </a:pPr>
              <a:t>‹#›</a:t>
            </a:fld>
            <a:endParaRPr dirty="0"/>
          </a:p>
        </p:txBody>
      </p:sp>
    </p:spTree>
    <p:extLst>
      <p:ext uri="{BB962C8B-B14F-4D97-AF65-F5344CB8AC3E}">
        <p14:creationId xmlns:p14="http://schemas.microsoft.com/office/powerpoint/2010/main" val="1594101842"/>
      </p:ext>
    </p:extLst>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lang="en-US" sz="1200" kern="1200">
        <a:solidFill>
          <a:srgbClr val="000000"/>
        </a:solidFill>
        <a:latin typeface="Calibri"/>
      </a:defRPr>
    </a:lvl1pPr>
    <a:lvl2pPr marL="457200" lvl="1" algn="l" rtl="0" eaLnBrk="0" fontAlgn="base" hangingPunct="0">
      <a:spcBef>
        <a:spcPct val="0"/>
      </a:spcBef>
      <a:spcAft>
        <a:spcPct val="0"/>
      </a:spcAft>
      <a:defRPr lang="en-US" sz="1200" kern="1200">
        <a:solidFill>
          <a:srgbClr val="000000"/>
        </a:solidFill>
        <a:latin typeface="Calibri"/>
      </a:defRPr>
    </a:lvl2pPr>
    <a:lvl3pPr marL="914400" lvl="2" algn="l" rtl="0" eaLnBrk="0" fontAlgn="base" hangingPunct="0">
      <a:spcBef>
        <a:spcPct val="0"/>
      </a:spcBef>
      <a:spcAft>
        <a:spcPct val="0"/>
      </a:spcAft>
      <a:defRPr lang="en-US" sz="1200" kern="1200">
        <a:solidFill>
          <a:srgbClr val="000000"/>
        </a:solidFill>
        <a:latin typeface="Calibri"/>
      </a:defRPr>
    </a:lvl3pPr>
    <a:lvl4pPr marL="1371600" lvl="3" algn="l" rtl="0" eaLnBrk="0" fontAlgn="base" hangingPunct="0">
      <a:spcBef>
        <a:spcPct val="0"/>
      </a:spcBef>
      <a:spcAft>
        <a:spcPct val="0"/>
      </a:spcAft>
      <a:defRPr lang="en-US" sz="1200" kern="1200">
        <a:solidFill>
          <a:srgbClr val="000000"/>
        </a:solidFill>
        <a:latin typeface="Calibri"/>
      </a:defRPr>
    </a:lvl4pPr>
    <a:lvl5pPr marL="1828800" lvl="4" algn="l" rtl="0" eaLnBrk="0" fontAlgn="base" hangingPunct="0">
      <a:spcBef>
        <a:spcPct val="0"/>
      </a:spcBef>
      <a:spcAft>
        <a:spcPct val="0"/>
      </a:spcAft>
      <a:defRPr lang="en-US" sz="1200" kern="1200">
        <a:solidFill>
          <a:srgbClr val="000000"/>
        </a:solidFill>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800" y="1122361"/>
            <a:ext cx="7772400" cy="2387598"/>
          </a:xfrm>
        </p:spPr>
        <p:txBody>
          <a:bodyPr anchor="b" anchorCtr="1"/>
          <a:lstStyle>
            <a:lvl1pPr algn="ctr">
              <a:defRPr sz="6000"/>
            </a:lvl1pPr>
          </a:lstStyle>
          <a:p>
            <a:pPr lvl="0"/>
            <a:r>
              <a:rPr lang="en-US"/>
              <a:t>Click to edit Master title style</a:t>
            </a:r>
          </a:p>
        </p:txBody>
      </p:sp>
      <p:sp>
        <p:nvSpPr>
          <p:cNvPr id="3" name="Subtitle 2"/>
          <p:cNvSpPr txBox="1">
            <a:spLocks noGrp="1"/>
          </p:cNvSpPr>
          <p:nvPr>
            <p:ph type="subTitle" idx="1"/>
          </p:nvPr>
        </p:nvSpPr>
        <p:spPr>
          <a:xfrm>
            <a:off x="1143000" y="3602041"/>
            <a:ext cx="6858000" cy="1655758"/>
          </a:xfrm>
        </p:spPr>
        <p:txBody>
          <a:bodyPr anchorCtr="1"/>
          <a:lstStyle>
            <a:lvl1pPr marL="0" indent="0" algn="ctr">
              <a:buNone/>
              <a:defRPr sz="2400"/>
            </a:lvl1pPr>
          </a:lstStyle>
          <a:p>
            <a:pPr lvl="0"/>
            <a:r>
              <a:rPr lang="en-US"/>
              <a:t>Click to edit Master subtitle style</a:t>
            </a:r>
          </a:p>
        </p:txBody>
      </p:sp>
      <p:sp>
        <p:nvSpPr>
          <p:cNvPr id="4" name="Date Placeholder 3"/>
          <p:cNvSpPr txBox="1">
            <a:spLocks noGrp="1"/>
          </p:cNvSpPr>
          <p:nvPr>
            <p:ph type="dt" sz="half" idx="10"/>
          </p:nvPr>
        </p:nvSpPr>
        <p:spPr>
          <a:ln/>
        </p:spPr>
        <p:txBody>
          <a:bodyPr/>
          <a:lstStyle>
            <a:lvl1pPr>
              <a:defRPr/>
            </a:lvl1pPr>
          </a:lstStyle>
          <a:p>
            <a:pPr>
              <a:defRPr/>
            </a:pPr>
            <a:fld id="{3E3F6E71-F28E-4A4D-8F6E-08086644DBA4}" type="datetime1">
              <a:rPr lang="en-US"/>
              <a:pPr>
                <a:defRPr/>
              </a:pPr>
              <a:t>11/3/2025</a:t>
            </a:fld>
            <a:endParaRPr dirty="0"/>
          </a:p>
        </p:txBody>
      </p:sp>
      <p:sp>
        <p:nvSpPr>
          <p:cNvPr id="5" name="Footer Placeholder 4"/>
          <p:cNvSpPr txBox="1">
            <a:spLocks noGrp="1"/>
          </p:cNvSpPr>
          <p:nvPr>
            <p:ph type="ftr" sz="quarter" idx="11"/>
          </p:nvPr>
        </p:nvSpPr>
        <p:spPr>
          <a:ln/>
        </p:spPr>
        <p:txBody>
          <a:bodyPr/>
          <a:lstStyle>
            <a:lvl1pPr>
              <a:defRPr/>
            </a:lvl1pPr>
          </a:lstStyle>
          <a:p>
            <a:pPr>
              <a:defRPr/>
            </a:pPr>
            <a:r>
              <a:rPr dirty="0"/>
              <a:t>© Focus Education UK Ltd. </a:t>
            </a:r>
          </a:p>
        </p:txBody>
      </p:sp>
      <p:sp>
        <p:nvSpPr>
          <p:cNvPr id="6" name="Slide Number Placeholder 5"/>
          <p:cNvSpPr txBox="1">
            <a:spLocks noGrp="1"/>
          </p:cNvSpPr>
          <p:nvPr>
            <p:ph type="sldNum" sz="quarter" idx="12"/>
          </p:nvPr>
        </p:nvSpPr>
        <p:spPr>
          <a:ln/>
        </p:spPr>
        <p:txBody>
          <a:bodyPr/>
          <a:lstStyle>
            <a:lvl1pPr>
              <a:defRPr/>
            </a:lvl1pPr>
          </a:lstStyle>
          <a:p>
            <a:pPr>
              <a:defRPr/>
            </a:pPr>
            <a:fld id="{F70377DA-A267-4647-81C6-C466F7142076}" type="slidenum">
              <a:rPr/>
              <a:pPr>
                <a:defRPr/>
              </a:pPr>
              <a:t>‹#›</a:t>
            </a:fld>
            <a:endParaRPr dirty="0"/>
          </a:p>
        </p:txBody>
      </p:sp>
    </p:spTree>
    <p:extLst>
      <p:ext uri="{BB962C8B-B14F-4D97-AF65-F5344CB8AC3E}">
        <p14:creationId xmlns:p14="http://schemas.microsoft.com/office/powerpoint/2010/main" val="1362358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8559800" y="6445250"/>
            <a:ext cx="584200"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1"/>
          <p:cNvSpPr txBox="1">
            <a:spLocks/>
          </p:cNvSpPr>
          <p:nvPr userDrawn="1"/>
        </p:nvSpPr>
        <p:spPr>
          <a:xfrm>
            <a:off x="3044825" y="6491288"/>
            <a:ext cx="3086100" cy="365125"/>
          </a:xfrm>
          <a:prstGeom prst="rect">
            <a:avLst/>
          </a:prstGeom>
          <a:noFill/>
          <a:ln>
            <a:noFill/>
          </a:ln>
        </p:spPr>
        <p:txBody>
          <a:bodyPr anchor="ctr" anchorCtr="1"/>
          <a:lstStyle>
            <a:defPPr>
              <a:defRPr lang="en-GB"/>
            </a:defPPr>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dirty="0"/>
              <a:t>© Focus Education UK Ltd. </a:t>
            </a:r>
          </a:p>
        </p:txBody>
      </p:sp>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txBox="1">
            <a:spLocks noGrp="1"/>
          </p:cNvSpPr>
          <p:nvPr>
            <p:ph type="dt" sz="half" idx="10"/>
          </p:nvPr>
        </p:nvSpPr>
        <p:spPr/>
        <p:txBody>
          <a:bodyPr/>
          <a:lstStyle>
            <a:lvl1pPr>
              <a:defRPr/>
            </a:lvl1pPr>
          </a:lstStyle>
          <a:p>
            <a:pPr>
              <a:defRPr/>
            </a:pPr>
            <a:fld id="{E0CF7800-02E1-4CC2-842C-5DD9EF076BD8}" type="datetime1">
              <a:rPr lang="en-US"/>
              <a:pPr>
                <a:defRPr/>
              </a:pPr>
              <a:t>11/3/2025</a:t>
            </a:fld>
            <a:endParaRPr dirty="0"/>
          </a:p>
        </p:txBody>
      </p:sp>
      <p:sp>
        <p:nvSpPr>
          <p:cNvPr id="7" name="Slide Number Placeholder 5"/>
          <p:cNvSpPr txBox="1">
            <a:spLocks noGrp="1"/>
          </p:cNvSpPr>
          <p:nvPr>
            <p:ph type="sldNum" sz="quarter" idx="11"/>
          </p:nvPr>
        </p:nvSpPr>
        <p:spPr/>
        <p:txBody>
          <a:bodyPr/>
          <a:lstStyle>
            <a:lvl1pPr>
              <a:defRPr/>
            </a:lvl1pPr>
          </a:lstStyle>
          <a:p>
            <a:pPr>
              <a:defRPr/>
            </a:pPr>
            <a:fld id="{56BEA453-0036-4CA1-AAD5-3FEF21499C57}" type="slidenum">
              <a:rPr/>
              <a:pPr>
                <a:defRPr/>
              </a:pPr>
              <a:t>‹#›</a:t>
            </a:fld>
            <a:endParaRPr dirty="0"/>
          </a:p>
        </p:txBody>
      </p:sp>
    </p:spTree>
    <p:extLst>
      <p:ext uri="{BB962C8B-B14F-4D97-AF65-F5344CB8AC3E}">
        <p14:creationId xmlns:p14="http://schemas.microsoft.com/office/powerpoint/2010/main" val="35983577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txBox="1">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txBox="1">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 name="Date Placeholder 3"/>
          <p:cNvSpPr txBox="1">
            <a:spLocks noGrp="1"/>
          </p:cNvSpPr>
          <p:nvPr>
            <p:ph type="dt" sz="half" idx="2"/>
          </p:nvPr>
        </p:nvSpPr>
        <p:spPr>
          <a:xfrm>
            <a:off x="6286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B5D77DB5-6A83-421E-87BA-90BC53525E43}" type="datetime1">
              <a:rPr lang="en-US"/>
              <a:pPr>
                <a:defRPr/>
              </a:pPr>
              <a:t>11/3/2025</a:t>
            </a:fld>
            <a:endParaRPr dirty="0"/>
          </a:p>
        </p:txBody>
      </p:sp>
      <p:sp>
        <p:nvSpPr>
          <p:cNvPr id="5" name="Footer Placeholder 4"/>
          <p:cNvSpPr txBox="1">
            <a:spLocks noGrp="1"/>
          </p:cNvSpPr>
          <p:nvPr>
            <p:ph type="ftr" sz="quarter" idx="3"/>
          </p:nvPr>
        </p:nvSpPr>
        <p:spPr>
          <a:xfrm>
            <a:off x="3028950" y="6356350"/>
            <a:ext cx="3086100" cy="365125"/>
          </a:xfrm>
          <a:prstGeom prst="rect">
            <a:avLst/>
          </a:prstGeom>
          <a:noFill/>
          <a:ln>
            <a:noFill/>
          </a:ln>
        </p:spPr>
        <p:txBody>
          <a:bodyPr vert="horz" wrap="square" lIns="91440" tIns="45720" rIns="91440" bIns="45720" anchor="ctr" anchorCtr="1" compatLnSpc="1">
            <a:noAutofit/>
          </a:bodyPr>
          <a:lstStyle>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r>
              <a:rPr dirty="0"/>
              <a:t>© Focus Education UK Ltd. </a:t>
            </a:r>
          </a:p>
        </p:txBody>
      </p:sp>
      <p:sp>
        <p:nvSpPr>
          <p:cNvPr id="6" name="Slide Number Placeholder 5"/>
          <p:cNvSpPr txBox="1">
            <a:spLocks noGrp="1"/>
          </p:cNvSpPr>
          <p:nvPr>
            <p:ph type="sldNum" sz="quarter" idx="4"/>
          </p:nvPr>
        </p:nvSpPr>
        <p:spPr>
          <a:xfrm>
            <a:off x="64579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16442C7D-46E7-460A-A6DD-F655CDEAA14A}" type="slidenum">
              <a:rPr/>
              <a:pPr>
                <a:defRPr/>
              </a:pPr>
              <a:t>‹#›</a:t>
            </a:fld>
            <a:endParaRPr dirty="0"/>
          </a:p>
        </p:txBody>
      </p:sp>
    </p:spTree>
  </p:cSld>
  <p:clrMap bg1="lt1" tx1="dk1" bg2="lt2" tx2="dk2" accent1="accent1" accent2="accent2" accent3="accent3" accent4="accent4" accent5="accent5" accent6="accent6" hlink="hlink" folHlink="folHlink"/>
  <p:sldLayoutIdLst>
    <p:sldLayoutId id="2147484219" r:id="rId1"/>
    <p:sldLayoutId id="2147484220" r:id="rId2"/>
  </p:sldLayoutIdLst>
  <p:transition spd="slow"/>
  <p:hf sldNum="0" hdr="0" ftr="0" dt="0"/>
  <p:txStyles>
    <p:titleStyle>
      <a:lvl1pPr algn="l" rtl="0" eaLnBrk="0" fontAlgn="base" hangingPunct="0">
        <a:lnSpc>
          <a:spcPct val="90000"/>
        </a:lnSpc>
        <a:spcBef>
          <a:spcPct val="0"/>
        </a:spcBef>
        <a:spcAft>
          <a:spcPct val="0"/>
        </a:spcAft>
        <a:defRPr lang="en-US" sz="4400" kern="1200">
          <a:solidFill>
            <a:srgbClr val="000000"/>
          </a:solidFill>
          <a:latin typeface="Calibri Light"/>
        </a:defRPr>
      </a:lvl1pPr>
      <a:lvl2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SzPct val="100000"/>
        <a:buFont typeface="Arial" panose="020B0604020202020204" pitchFamily="34" charset="0"/>
        <a:buChar char="•"/>
        <a:defRPr lang="en-US" sz="2800" kern="1200">
          <a:solidFill>
            <a:srgbClr val="000000"/>
          </a:solidFill>
          <a:latin typeface="Calibri"/>
        </a:defRPr>
      </a:lvl1pPr>
      <a:lvl2pPr marL="685800" lvl="1" indent="-228600" algn="l" rtl="0" eaLnBrk="0" fontAlgn="base" hangingPunct="0">
        <a:lnSpc>
          <a:spcPct val="90000"/>
        </a:lnSpc>
        <a:spcBef>
          <a:spcPts val="500"/>
        </a:spcBef>
        <a:spcAft>
          <a:spcPct val="0"/>
        </a:spcAft>
        <a:buSzPct val="100000"/>
        <a:buFont typeface="Arial" panose="020B0604020202020204" pitchFamily="34" charset="0"/>
        <a:buChar char="•"/>
        <a:defRPr lang="en-US" sz="2400" kern="1200">
          <a:solidFill>
            <a:srgbClr val="000000"/>
          </a:solidFill>
          <a:latin typeface="Calibri"/>
        </a:defRPr>
      </a:lvl2pPr>
      <a:lvl3pPr marL="1143000" lvl="2" indent="-228600" algn="l" rtl="0" eaLnBrk="0" fontAlgn="base" hangingPunct="0">
        <a:lnSpc>
          <a:spcPct val="90000"/>
        </a:lnSpc>
        <a:spcBef>
          <a:spcPts val="500"/>
        </a:spcBef>
        <a:spcAft>
          <a:spcPct val="0"/>
        </a:spcAft>
        <a:buSzPct val="100000"/>
        <a:buFont typeface="Arial" panose="020B0604020202020204" pitchFamily="34" charset="0"/>
        <a:buChar char="•"/>
        <a:defRPr lang="en-US" sz="2000" kern="1200">
          <a:solidFill>
            <a:srgbClr val="000000"/>
          </a:solidFill>
          <a:latin typeface="Calibri"/>
        </a:defRPr>
      </a:lvl3pPr>
      <a:lvl4pPr marL="1600200" lvl="3"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4pPr>
      <a:lvl5pPr marL="2057400" lvl="4"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txBox="1">
            <a:spLocks noGrp="1" noChangeArrowheads="1"/>
          </p:cNvSpPr>
          <p:nvPr>
            <p:ph type="title"/>
          </p:nvPr>
        </p:nvSpPr>
        <p:spPr>
          <a:xfrm>
            <a:off x="142875" y="122238"/>
            <a:ext cx="8867775" cy="492125"/>
          </a:xfrm>
        </p:spPr>
        <p:txBody>
          <a:bodyPr anchorCtr="1"/>
          <a:lstStyle/>
          <a:p>
            <a:pPr algn="ctr" eaLnBrk="1" hangingPunct="1"/>
            <a:r>
              <a:rPr lang="en-GB" altLang="en-US" sz="2800" b="1" dirty="0">
                <a:solidFill>
                  <a:srgbClr val="7FC184"/>
                </a:solidFill>
                <a:latin typeface="Century Gothic" panose="020B0502020202020204" pitchFamily="34" charset="0"/>
              </a:rPr>
              <a:t>Food Journeys Knowledge Mat</a:t>
            </a:r>
          </a:p>
        </p:txBody>
      </p:sp>
      <p:graphicFrame>
        <p:nvGraphicFramePr>
          <p:cNvPr id="3" name="Content Placeholder 3"/>
          <p:cNvGraphicFramePr>
            <a:graphicFrameLocks noGrp="1"/>
          </p:cNvGraphicFramePr>
          <p:nvPr>
            <p:ph idx="1"/>
            <p:extLst>
              <p:ext uri="{D42A27DB-BD31-4B8C-83A1-F6EECF244321}">
                <p14:modId xmlns:p14="http://schemas.microsoft.com/office/powerpoint/2010/main" val="1206549633"/>
              </p:ext>
            </p:extLst>
          </p:nvPr>
        </p:nvGraphicFramePr>
        <p:xfrm>
          <a:off x="166255" y="725309"/>
          <a:ext cx="8844396" cy="6046090"/>
        </p:xfrm>
        <a:graphic>
          <a:graphicData uri="http://schemas.openxmlformats.org/drawingml/2006/table">
            <a:tbl>
              <a:tblPr firstRow="1" bandRow="1">
                <a:effectLst/>
                <a:tableStyleId>{5C22544A-7EE6-4342-B048-85BDC9FD1C3A}</a:tableStyleId>
              </a:tblPr>
              <a:tblGrid>
                <a:gridCol w="1173019">
                  <a:extLst>
                    <a:ext uri="{9D8B030D-6E8A-4147-A177-3AD203B41FA5}">
                      <a16:colId xmlns:a16="http://schemas.microsoft.com/office/drawing/2014/main" val="20000"/>
                    </a:ext>
                  </a:extLst>
                </a:gridCol>
                <a:gridCol w="2474847">
                  <a:extLst>
                    <a:ext uri="{9D8B030D-6E8A-4147-A177-3AD203B41FA5}">
                      <a16:colId xmlns:a16="http://schemas.microsoft.com/office/drawing/2014/main" val="20001"/>
                    </a:ext>
                  </a:extLst>
                </a:gridCol>
                <a:gridCol w="2803478">
                  <a:extLst>
                    <a:ext uri="{9D8B030D-6E8A-4147-A177-3AD203B41FA5}">
                      <a16:colId xmlns:a16="http://schemas.microsoft.com/office/drawing/2014/main" val="20002"/>
                    </a:ext>
                  </a:extLst>
                </a:gridCol>
                <a:gridCol w="2393052">
                  <a:extLst>
                    <a:ext uri="{9D8B030D-6E8A-4147-A177-3AD203B41FA5}">
                      <a16:colId xmlns:a16="http://schemas.microsoft.com/office/drawing/2014/main" val="20003"/>
                    </a:ext>
                  </a:extLst>
                </a:gridCol>
              </a:tblGrid>
              <a:tr h="373865">
                <a:tc gridSpan="2">
                  <a:txBody>
                    <a:bodyPr/>
                    <a:lstStyle/>
                    <a:p>
                      <a:pPr lvl="0" algn="ctr"/>
                      <a:r>
                        <a:rPr lang="en-GB" sz="1800" dirty="0">
                          <a:solidFill>
                            <a:schemeClr val="bg1"/>
                          </a:solidFill>
                          <a:latin typeface="Century Gothic" pitchFamily="34"/>
                        </a:rPr>
                        <a:t>Subject Specific Vocabulary</a:t>
                      </a: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7FC184"/>
                    </a:solidFill>
                  </a:tcPr>
                </a:tc>
                <a:tc hMerge="1">
                  <a:txBody>
                    <a:bodyPr/>
                    <a:lstStyle/>
                    <a:p>
                      <a:endParaRPr lang="en-GB"/>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b="1" dirty="0">
                          <a:solidFill>
                            <a:schemeClr val="bg1"/>
                          </a:solidFill>
                          <a:latin typeface="Century Gothic" pitchFamily="34"/>
                        </a:rPr>
                        <a:t>Map of UK</a:t>
                      </a:r>
                    </a:p>
                  </a:txBody>
                  <a:tcPr marT="45739" marB="45739">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7FC184"/>
                    </a:solidFill>
                  </a:tcPr>
                </a:tc>
                <a:tc rowSpan="2">
                  <a:txBody>
                    <a:bodyPr/>
                    <a:lstStyle/>
                    <a:p>
                      <a:pPr lvl="0" algn="ctr"/>
                      <a:r>
                        <a:rPr lang="en-GB" sz="1600" dirty="0">
                          <a:solidFill>
                            <a:srgbClr val="7FC184"/>
                          </a:solidFill>
                          <a:latin typeface="Century Gothic" pitchFamily="34"/>
                        </a:rPr>
                        <a:t>Sticky Knowledge about local food production</a:t>
                      </a:r>
                    </a:p>
                  </a:txBody>
                  <a:tcPr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10000"/>
                  </a:ext>
                </a:extLst>
              </a:tr>
              <a:tr h="467283">
                <a:tc>
                  <a:txBody>
                    <a:bodyPr/>
                    <a:lstStyle/>
                    <a:p>
                      <a:r>
                        <a:rPr lang="en-GB" sz="1200" b="1" dirty="0">
                          <a:solidFill>
                            <a:srgbClr val="7FC184"/>
                          </a:solidFill>
                          <a:latin typeface="Century Gothic" panose="020B0502020202020204" pitchFamily="34" charset="0"/>
                        </a:rPr>
                        <a:t>fresh food</a:t>
                      </a: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solidFill>
                      <a:schemeClr val="bg1">
                        <a:lumMod val="95000"/>
                      </a:schemeClr>
                    </a:solidFill>
                  </a:tcPr>
                </a:tc>
                <a:tc>
                  <a:txBody>
                    <a:bodyPr/>
                    <a:lstStyle/>
                    <a:p>
                      <a:pPr lvl="0"/>
                      <a:r>
                        <a:rPr lang="en-GB" sz="900" b="0" dirty="0">
                          <a:solidFill>
                            <a:schemeClr val="tx1"/>
                          </a:solidFill>
                          <a:latin typeface="Century Gothic" panose="020B0502020202020204" pitchFamily="34" charset="0"/>
                        </a:rPr>
                        <a:t>A food that has not been altered</a:t>
                      </a: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noFill/>
                  </a:tcPr>
                </a:tc>
                <a:tc rowSpan="11">
                  <a:txBody>
                    <a:bodyPr/>
                    <a:lstStyle/>
                    <a:p>
                      <a:pPr marL="0" lvl="0" indent="0" algn="l">
                        <a:buFont typeface="Arial" panose="020B0604020202020204" pitchFamily="34" charset="0"/>
                        <a:buNone/>
                      </a:pPr>
                      <a:r>
                        <a:rPr lang="en-GB" sz="1100" b="1" dirty="0">
                          <a:solidFill>
                            <a:schemeClr val="bg1"/>
                          </a:solidFill>
                          <a:latin typeface="Century Gothic" pitchFamily="34"/>
                        </a:rPr>
                        <a:t>Important image to understand by the end of the Celebrations unit:</a:t>
                      </a:r>
                    </a:p>
                  </a:txBody>
                  <a:tcPr marT="45739" marB="45739">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noFill/>
                  </a:tcPr>
                </a:tc>
                <a:tc vMerge="1">
                  <a:txBody>
                    <a:bodyPr/>
                    <a:lstStyle/>
                    <a:p>
                      <a:pPr lvl="0" algn="ctr"/>
                      <a:endParaRPr lang="en-GB" sz="1400" b="1" dirty="0">
                        <a:solidFill>
                          <a:schemeClr val="accent6">
                            <a:lumMod val="75000"/>
                          </a:schemeClr>
                        </a:solidFill>
                        <a:latin typeface="Century Gothic" pitchFamily="34"/>
                      </a:endParaRPr>
                    </a:p>
                  </a:txBody>
                  <a:tcPr marT="45730" marB="45730">
                    <a:solidFill>
                      <a:schemeClr val="accent6">
                        <a:lumMod val="40000"/>
                        <a:lumOff val="60000"/>
                      </a:schemeClr>
                    </a:solidFill>
                  </a:tcPr>
                </a:tc>
                <a:extLst>
                  <a:ext uri="{0D108BD9-81ED-4DB2-BD59-A6C34878D82A}">
                    <a16:rowId xmlns:a16="http://schemas.microsoft.com/office/drawing/2014/main" val="10001"/>
                  </a:ext>
                </a:extLst>
              </a:tr>
              <a:tr h="654234">
                <a:tc>
                  <a:txBody>
                    <a:bodyPr/>
                    <a:lstStyle/>
                    <a:p>
                      <a:r>
                        <a:rPr lang="en-GB" sz="1200" b="1" dirty="0">
                          <a:solidFill>
                            <a:srgbClr val="7FC184"/>
                          </a:solidFill>
                          <a:latin typeface="Century Gothic" panose="020B0502020202020204" pitchFamily="34" charset="0"/>
                        </a:rPr>
                        <a:t>processed food</a:t>
                      </a: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solidFill>
                      <a:schemeClr val="bg1">
                        <a:lumMod val="95000"/>
                      </a:schemeClr>
                    </a:solidFill>
                  </a:tcPr>
                </a:tc>
                <a:tc>
                  <a:txBody>
                    <a:bodyPr/>
                    <a:lstStyle/>
                    <a:p>
                      <a:pPr lvl="0"/>
                      <a:r>
                        <a:rPr lang="en-GB" sz="900" b="0" dirty="0">
                          <a:solidFill>
                            <a:schemeClr val="tx1"/>
                          </a:solidFill>
                          <a:latin typeface="Century Gothic" panose="020B0502020202020204" pitchFamily="34" charset="0"/>
                        </a:rPr>
                        <a:t>A food or ingredient that has been altered in some way </a:t>
                      </a:r>
                      <a:r>
                        <a:rPr lang="en-GB" sz="900" b="0" dirty="0" err="1">
                          <a:solidFill>
                            <a:schemeClr val="tx1"/>
                          </a:solidFill>
                          <a:latin typeface="Century Gothic" panose="020B0502020202020204" pitchFamily="34" charset="0"/>
                        </a:rPr>
                        <a:t>eg</a:t>
                      </a:r>
                      <a:r>
                        <a:rPr lang="en-GB" sz="900" b="0" dirty="0">
                          <a:solidFill>
                            <a:schemeClr val="tx1"/>
                          </a:solidFill>
                          <a:latin typeface="Century Gothic" panose="020B0502020202020204" pitchFamily="34" charset="0"/>
                        </a:rPr>
                        <a:t> by freezing, canning, baking, mixing with other ingredients. This is performed in a factory.</a:t>
                      </a: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noFill/>
                  </a:tcPr>
                </a:tc>
                <a:tc vMerge="1">
                  <a:txBody>
                    <a:bodyPr/>
                    <a:lstStyle/>
                    <a:p>
                      <a:endParaRPr lang="en-GB"/>
                    </a:p>
                  </a:txBody>
                  <a:tcPr/>
                </a:tc>
                <a:tc rowSpan="2">
                  <a:txBody>
                    <a:bodyPr/>
                    <a:lstStyle/>
                    <a:p>
                      <a:pPr marL="171450" indent="-171450">
                        <a:buFont typeface="Wingdings" panose="05000000000000000000" pitchFamily="2" charset="2"/>
                        <a:buChar char="q"/>
                      </a:pPr>
                      <a:r>
                        <a:rPr lang="en-GB" sz="1100" b="0" dirty="0">
                          <a:solidFill>
                            <a:schemeClr val="tx1"/>
                          </a:solidFill>
                          <a:latin typeface="+mj-lt"/>
                        </a:rPr>
                        <a:t>I know that I come to school in Bibury t, where there are few shops. My nearest town is Cirencester where there are lots of shops.</a:t>
                      </a:r>
                    </a:p>
                  </a:txBody>
                  <a:tcPr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10002"/>
                  </a:ext>
                </a:extLst>
              </a:tr>
              <a:tr h="257911">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solidFill>
                            <a:srgbClr val="7FC184"/>
                          </a:solidFill>
                          <a:latin typeface="Century Gothic" panose="020B0502020202020204" pitchFamily="34" charset="0"/>
                        </a:rPr>
                        <a:t>high street</a:t>
                      </a:r>
                      <a:endParaRPr lang="en-GB" sz="1200" dirty="0"/>
                    </a:p>
                    <a:p>
                      <a:endParaRPr lang="en-GB" sz="1200" b="1" dirty="0">
                        <a:solidFill>
                          <a:srgbClr val="7FC184"/>
                        </a:solidFill>
                        <a:latin typeface="Century Gothic" panose="020B0502020202020204" pitchFamily="34" charset="0"/>
                      </a:endParaRP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i="0" u="none" strike="noStrike" kern="1200" dirty="0">
                          <a:solidFill>
                            <a:schemeClr val="tx1"/>
                          </a:solidFill>
                          <a:effectLst/>
                          <a:latin typeface="Century Gothic" panose="020B0502020202020204" pitchFamily="34" charset="0"/>
                          <a:ea typeface="+mn-ea"/>
                          <a:cs typeface="+mn-cs"/>
                        </a:rPr>
                        <a:t>The main street in a village, town or city which usually contains a mixture of shops where food can </a:t>
                      </a:r>
                      <a:r>
                        <a:rPr lang="en-GB" sz="900" b="0" i="0" u="none" strike="noStrike" kern="1200">
                          <a:solidFill>
                            <a:schemeClr val="tx1"/>
                          </a:solidFill>
                          <a:effectLst/>
                          <a:latin typeface="Century Gothic" panose="020B0502020202020204" pitchFamily="34" charset="0"/>
                          <a:ea typeface="+mn-ea"/>
                          <a:cs typeface="+mn-cs"/>
                        </a:rPr>
                        <a:t>be bought</a:t>
                      </a:r>
                      <a:endParaRPr lang="en-GB" sz="900" b="0" dirty="0">
                        <a:solidFill>
                          <a:schemeClr val="tx1"/>
                        </a:solidFill>
                        <a:latin typeface="Century Gothic" panose="020B0502020202020204" pitchFamily="34" charset="0"/>
                      </a:endParaRP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749438590"/>
                  </a:ext>
                </a:extLst>
              </a:tr>
              <a:tr h="209410">
                <a:tc vMerge="1">
                  <a:txBody>
                    <a:bodyPr/>
                    <a:lstStyle/>
                    <a:p>
                      <a:endParaRPr lang="en-GB"/>
                    </a:p>
                  </a:txBody>
                  <a:tcPr>
                    <a:lnT w="6350" cap="flat" cmpd="sng" algn="ctr">
                      <a:solidFill>
                        <a:schemeClr val="tx1"/>
                      </a:solidFill>
                      <a:prstDash val="solid"/>
                      <a:round/>
                      <a:headEnd type="none" w="med" len="med"/>
                      <a:tailEnd type="none" w="med" len="med"/>
                    </a:lnT>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i="0" u="none" strike="noStrike" kern="1200" dirty="0">
                          <a:solidFill>
                            <a:schemeClr val="tx1"/>
                          </a:solidFill>
                          <a:effectLst/>
                          <a:latin typeface="Century Gothic" panose="020B0502020202020204" pitchFamily="34" charset="0"/>
                          <a:ea typeface="+mn-ea"/>
                          <a:cs typeface="+mn-cs"/>
                        </a:rPr>
                        <a:t>Also known as your backbone, your spine is a strong, flexible column of ring-like bones that runs from your skull to your pelvis.</a:t>
                      </a:r>
                      <a:endParaRPr lang="en-GB" sz="900" b="0" dirty="0">
                        <a:solidFill>
                          <a:schemeClr val="tx1"/>
                        </a:solidFill>
                        <a:latin typeface="Century Gothic" panose="020B0502020202020204" pitchFamily="34" charset="0"/>
                      </a:endParaRPr>
                    </a:p>
                    <a:p>
                      <a:pPr lvl="0"/>
                      <a:endParaRPr lang="en-GB" sz="900" b="0" dirty="0">
                        <a:solidFill>
                          <a:schemeClr val="tx1"/>
                        </a:solidFill>
                        <a:latin typeface="Century Gothic" panose="020B0502020202020204" pitchFamily="34" charset="0"/>
                      </a:endParaRP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lnT w="6350" cap="flat" cmpd="sng" algn="ctr">
                      <a:solidFill>
                        <a:schemeClr val="tx1"/>
                      </a:solidFill>
                      <a:prstDash val="solid"/>
                      <a:round/>
                      <a:headEnd type="none" w="med" len="med"/>
                      <a:tailEnd type="none" w="med" len="med"/>
                    </a:lnT>
                  </a:tcPr>
                </a:tc>
                <a:tc rowSpan="2">
                  <a:txBody>
                    <a:bodyPr/>
                    <a:lstStyle/>
                    <a:p>
                      <a:pPr marL="171450" indent="-171450">
                        <a:buFont typeface="Wingdings" panose="05000000000000000000" pitchFamily="2" charset="2"/>
                        <a:buChar char="q"/>
                      </a:pPr>
                      <a:r>
                        <a:rPr lang="en-GB" sz="1100" b="0" dirty="0">
                          <a:solidFill>
                            <a:schemeClr val="tx1"/>
                          </a:solidFill>
                          <a:latin typeface="+mj-lt"/>
                        </a:rPr>
                        <a:t>I know that some of our food is produced in England and the UK but other foods need hotter and wetter climates to grow.</a:t>
                      </a:r>
                    </a:p>
                  </a:txBody>
                  <a:tcPr marT="45739" marB="45739">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10003"/>
                  </a:ext>
                </a:extLst>
              </a:tr>
              <a:tr h="569432">
                <a:tc>
                  <a:txBody>
                    <a:bodyPr/>
                    <a:lstStyle/>
                    <a:p>
                      <a:r>
                        <a:rPr lang="en-GB" sz="1200" b="1">
                          <a:solidFill>
                            <a:srgbClr val="7FC184"/>
                          </a:solidFill>
                          <a:latin typeface="Century Gothic" panose="020B0502020202020204" pitchFamily="34" charset="0"/>
                        </a:rPr>
                        <a:t>warehouse</a:t>
                      </a:r>
                      <a:endParaRPr lang="en-GB" sz="1200" b="1" dirty="0">
                        <a:solidFill>
                          <a:srgbClr val="7FC184"/>
                        </a:solidFill>
                        <a:latin typeface="Century Gothic" panose="020B0502020202020204" pitchFamily="34" charset="0"/>
                      </a:endParaRP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dirty="0">
                          <a:latin typeface="Century Gothic" panose="020B0502020202020204" pitchFamily="34" charset="0"/>
                        </a:rPr>
                        <a:t>Food products are stored in a warehouse before being taken to shops</a:t>
                      </a:r>
                      <a:endParaRPr lang="en-GB" sz="900" b="0" dirty="0">
                        <a:solidFill>
                          <a:schemeClr val="tx1"/>
                        </a:solidFill>
                        <a:latin typeface="Century Gothic" panose="020B0502020202020204" pitchFamily="34" charset="0"/>
                      </a:endParaRP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pPr marL="171450" indent="-171450">
                        <a:buFont typeface="Wingdings" panose="05000000000000000000" pitchFamily="2" charset="2"/>
                        <a:buChar char="q"/>
                      </a:pPr>
                      <a:endParaRPr lang="en-GB" sz="1100" b="0" dirty="0">
                        <a:solidFill>
                          <a:schemeClr val="tx1"/>
                        </a:solidFill>
                        <a:latin typeface="+mj-lt"/>
                      </a:endParaRPr>
                    </a:p>
                  </a:txBody>
                  <a:tcPr marT="45739" marB="45739">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4255628424"/>
                  </a:ext>
                </a:extLst>
              </a:tr>
              <a:tr h="5592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solidFill>
                            <a:srgbClr val="7FC184"/>
                          </a:solidFill>
                          <a:latin typeface="Century Gothic" panose="020B0502020202020204" pitchFamily="34" charset="0"/>
                        </a:rPr>
                        <a:t>factory</a:t>
                      </a:r>
                      <a:endParaRPr lang="en-GB" sz="1200" dirty="0"/>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dirty="0">
                          <a:latin typeface="Century Gothic" panose="020B0502020202020204" pitchFamily="34" charset="0"/>
                        </a:rPr>
                        <a:t>Food produce can be processed in a factory by baking, canning, freezing or mixing with other ingredients</a:t>
                      </a: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marL="0" lvl="0" indent="0" algn="l">
                        <a:buFont typeface="Arial" panose="020B0604020202020204" pitchFamily="34" charset="0"/>
                        <a:buNone/>
                      </a:pPr>
                      <a:r>
                        <a:rPr lang="en-GB" sz="1100" b="1" dirty="0">
                          <a:solidFill>
                            <a:schemeClr val="bg1"/>
                          </a:solidFill>
                          <a:latin typeface="Century Gothic" pitchFamily="34"/>
                        </a:rPr>
                        <a:t>Important image to understand by the end of the Celebrations unit:</a:t>
                      </a:r>
                    </a:p>
                  </a:txBody>
                  <a:tcPr marT="45739" marB="45739">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7FC184"/>
                    </a:solidFill>
                  </a:tcPr>
                </a:tc>
                <a:tc rowSpan="2">
                  <a:txBody>
                    <a:bodyPr/>
                    <a:lstStyle/>
                    <a:p>
                      <a:pPr marL="171450" indent="-171450">
                        <a:buFont typeface="Wingdings" panose="05000000000000000000" pitchFamily="2" charset="2"/>
                        <a:buChar char="q"/>
                      </a:pPr>
                      <a:r>
                        <a:rPr lang="en-GB" sz="1100" b="0" dirty="0">
                          <a:solidFill>
                            <a:schemeClr val="tx1"/>
                          </a:solidFill>
                          <a:latin typeface="+mj-lt"/>
                        </a:rPr>
                        <a:t>I know that milk comes from cows and can discuss its journey from farm to supermarket.</a:t>
                      </a:r>
                    </a:p>
                  </a:txBody>
                  <a:tcPr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10005"/>
                  </a:ext>
                </a:extLst>
              </a:tr>
              <a:tr h="514049">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solidFill>
                            <a:srgbClr val="7FC184"/>
                          </a:solidFill>
                          <a:latin typeface="Century Gothic" panose="020B0502020202020204" pitchFamily="34" charset="0"/>
                        </a:rPr>
                        <a:t>frozen food</a:t>
                      </a: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rowSpan="2">
                  <a:txBody>
                    <a:bodyPr/>
                    <a:lstStyle/>
                    <a:p>
                      <a:r>
                        <a:rPr lang="en-GB" sz="900" b="0" i="0" kern="1200" dirty="0">
                          <a:solidFill>
                            <a:srgbClr val="000000"/>
                          </a:solidFill>
                          <a:effectLst/>
                          <a:latin typeface="Century Gothic" panose="020B0502020202020204" pitchFamily="34" charset="0"/>
                          <a:ea typeface="+mn-ea"/>
                          <a:cs typeface="+mn-cs"/>
                        </a:rPr>
                        <a:t>Frozen food is preserved by a freezing process and stored in a freezer before cooking.</a:t>
                      </a:r>
                      <a:endParaRPr lang="en-GB" sz="900" dirty="0">
                        <a:latin typeface="Century Gothic" panose="020B0502020202020204" pitchFamily="34" charset="0"/>
                      </a:endParaRP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marL="0" lvl="0" indent="0" algn="l">
                        <a:buFont typeface="Arial" panose="020B0604020202020204" pitchFamily="34" charset="0"/>
                        <a:buNone/>
                      </a:pPr>
                      <a:endParaRPr lang="en-GB" sz="1100" b="1" dirty="0">
                        <a:solidFill>
                          <a:schemeClr val="tx1"/>
                        </a:solidFill>
                        <a:latin typeface="Century Gothic" pitchFamily="34"/>
                      </a:endParaRPr>
                    </a:p>
                  </a:txBody>
                  <a:tcPr marT="45739" marB="45739">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noFill/>
                  </a:tcPr>
                </a:tc>
                <a:tc vMerge="1">
                  <a:txBody>
                    <a:bodyPr/>
                    <a:lstStyle/>
                    <a:p>
                      <a:endParaRPr lang="en-GB"/>
                    </a:p>
                  </a:txBody>
                  <a:tcPr>
                    <a:lnL w="1270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6"/>
                  </a:ext>
                </a:extLst>
              </a:tr>
              <a:tr h="327554">
                <a:tc vMerge="1">
                  <a:txBody>
                    <a:bodyPr/>
                    <a:lstStyle/>
                    <a:p>
                      <a:endParaRPr lang="en-GB"/>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vMerge="1">
                  <a:txBody>
                    <a:bodyPr/>
                    <a:lstStyle/>
                    <a:p>
                      <a:endParaRPr lang="en-GB"/>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lnT w="6350" cap="flat" cmpd="sng" algn="ctr">
                      <a:solidFill>
                        <a:schemeClr val="tx1"/>
                      </a:solidFill>
                      <a:prstDash val="solid"/>
                      <a:round/>
                      <a:headEnd type="none" w="med" len="med"/>
                      <a:tailEnd type="none" w="med" len="med"/>
                    </a:lnT>
                  </a:tcPr>
                </a:tc>
                <a:tc rowSpan="2">
                  <a:txBody>
                    <a:bodyPr/>
                    <a:lstStyle/>
                    <a:p>
                      <a:pPr marL="171450" indent="-171450">
                        <a:buFont typeface="Wingdings" panose="05000000000000000000" pitchFamily="2" charset="2"/>
                        <a:buChar char="q"/>
                      </a:pPr>
                      <a:r>
                        <a:rPr lang="en-GB" sz="1100" b="0" dirty="0">
                          <a:solidFill>
                            <a:schemeClr val="tx1"/>
                          </a:solidFill>
                          <a:latin typeface="+mj-lt"/>
                        </a:rPr>
                        <a:t>I can name the 4 countries of the UK: England, Scotland, Wales and Northern Ireland.</a:t>
                      </a:r>
                    </a:p>
                  </a:txBody>
                  <a:tcPr marT="45739" marB="45739">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10008"/>
                  </a:ext>
                </a:extLst>
              </a:tr>
              <a:tr h="622625">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a:solidFill>
                            <a:srgbClr val="7FC184"/>
                          </a:solidFill>
                          <a:latin typeface="Century Gothic" panose="020B0502020202020204" pitchFamily="34" charset="0"/>
                        </a:rPr>
                        <a:t>Food producers  or farmers</a:t>
                      </a:r>
                      <a:endParaRPr lang="en-GB" sz="1200" b="1" dirty="0">
                        <a:solidFill>
                          <a:srgbClr val="7FC184"/>
                        </a:solidFill>
                        <a:latin typeface="Century Gothic" panose="020B0502020202020204" pitchFamily="34" charset="0"/>
                      </a:endParaRP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rowSpan="2">
                  <a:txBody>
                    <a:bodyPr/>
                    <a:lstStyle/>
                    <a:p>
                      <a:r>
                        <a:rPr lang="en-GB" sz="900" b="0" dirty="0">
                          <a:solidFill>
                            <a:schemeClr val="tx1"/>
                          </a:solidFill>
                          <a:latin typeface="Century Gothic" panose="020B0502020202020204" pitchFamily="34" charset="0"/>
                        </a:rPr>
                        <a:t>People who produce our food. They may plant crops and/ or raise animals to do this. The food they sell is called </a:t>
                      </a:r>
                      <a:r>
                        <a:rPr lang="en-GB" sz="900" b="1" dirty="0">
                          <a:solidFill>
                            <a:schemeClr val="tx1"/>
                          </a:solidFill>
                          <a:latin typeface="Century Gothic" panose="020B0502020202020204" pitchFamily="34" charset="0"/>
                        </a:rPr>
                        <a:t>produce</a:t>
                      </a:r>
                      <a:r>
                        <a:rPr lang="en-GB" sz="900" b="0" dirty="0">
                          <a:solidFill>
                            <a:schemeClr val="tx1"/>
                          </a:solidFill>
                          <a:latin typeface="Century Gothic" panose="020B0502020202020204" pitchFamily="34" charset="0"/>
                        </a:rPr>
                        <a:t>.</a:t>
                      </a:r>
                      <a:endParaRPr lang="en-GB" sz="900" dirty="0">
                        <a:latin typeface="Century Gothic" panose="020B0502020202020204" pitchFamily="34" charset="0"/>
                      </a:endParaRP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pPr marL="171450" indent="-171450">
                        <a:buFont typeface="Wingdings" panose="05000000000000000000" pitchFamily="2" charset="2"/>
                        <a:buChar char="q"/>
                      </a:pPr>
                      <a:endParaRPr lang="en-GB" sz="1100" b="0" dirty="0">
                        <a:solidFill>
                          <a:schemeClr val="tx1"/>
                        </a:solidFill>
                        <a:latin typeface="+mj-lt"/>
                      </a:endParaRPr>
                    </a:p>
                  </a:txBody>
                  <a:tcPr marT="45739" marB="45739">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3602758429"/>
                  </a:ext>
                </a:extLst>
              </a:tr>
              <a:tr h="149940">
                <a:tc vMerge="1">
                  <a:txBody>
                    <a:bodyPr/>
                    <a:lstStyle/>
                    <a:p>
                      <a:r>
                        <a:rPr lang="en-GB" sz="1200" b="1" dirty="0">
                          <a:solidFill>
                            <a:srgbClr val="7FC184"/>
                          </a:solidFill>
                          <a:latin typeface="Century Gothic" panose="020B0502020202020204" pitchFamily="34" charset="0"/>
                        </a:rPr>
                        <a:t>Food producers  or farmers</a:t>
                      </a:r>
                    </a:p>
                  </a:txBody>
                  <a:tcPr marT="45739" marB="45739"/>
                </a:tc>
                <a:tc vMerge="1">
                  <a:txBody>
                    <a:bodyPr/>
                    <a:lstStyle/>
                    <a:p>
                      <a:pPr lvl="0"/>
                      <a:r>
                        <a:rPr lang="en-GB" sz="900" b="0" dirty="0">
                          <a:solidFill>
                            <a:schemeClr val="tx1"/>
                          </a:solidFill>
                          <a:latin typeface="Century Gothic" panose="020B0502020202020204" pitchFamily="34" charset="0"/>
                        </a:rPr>
                        <a:t>People who produce our food. They may plant crops and/ or raise animals to do this. The food they sell is called </a:t>
                      </a:r>
                      <a:r>
                        <a:rPr lang="en-GB" sz="900" b="1" dirty="0">
                          <a:solidFill>
                            <a:schemeClr val="tx1"/>
                          </a:solidFill>
                          <a:latin typeface="Century Gothic" panose="020B0502020202020204" pitchFamily="34" charset="0"/>
                        </a:rPr>
                        <a:t>produce</a:t>
                      </a:r>
                      <a:r>
                        <a:rPr lang="en-GB" sz="900" b="0" dirty="0">
                          <a:solidFill>
                            <a:schemeClr val="tx1"/>
                          </a:solidFill>
                          <a:latin typeface="Century Gothic" panose="020B0502020202020204" pitchFamily="34" charset="0"/>
                        </a:rPr>
                        <a:t>.</a:t>
                      </a:r>
                    </a:p>
                  </a:txBody>
                  <a:tcPr marT="45739" marB="45739"/>
                </a:tc>
                <a:tc vMerge="1">
                  <a:txBody>
                    <a:bodyPr/>
                    <a:lstStyle/>
                    <a:p>
                      <a:endParaRPr lang="en-GB"/>
                    </a:p>
                  </a:txBody>
                  <a:tcPr/>
                </a:tc>
                <a:tc rowSpan="2">
                  <a:txBody>
                    <a:bodyPr/>
                    <a:lstStyle/>
                    <a:p>
                      <a:pPr marL="171450" indent="-171450">
                        <a:buFont typeface="Wingdings" panose="05000000000000000000" pitchFamily="2" charset="2"/>
                        <a:buChar char="q"/>
                      </a:pPr>
                      <a:r>
                        <a:rPr lang="en-GB" sz="1100" dirty="0">
                          <a:latin typeface="+mj-lt"/>
                        </a:rPr>
                        <a:t>I can name the capital cities of the UK:</a:t>
                      </a:r>
                    </a:p>
                    <a:p>
                      <a:pPr marL="171450" indent="-171450">
                        <a:buFont typeface="Wingdings" panose="05000000000000000000" pitchFamily="2" charset="2"/>
                        <a:buChar char="q"/>
                      </a:pPr>
                      <a:endParaRPr lang="en-GB" sz="1100" dirty="0">
                        <a:latin typeface="+mj-lt"/>
                      </a:endParaRPr>
                    </a:p>
                    <a:p>
                      <a:pPr marL="171450" indent="-171450">
                        <a:buFont typeface="Wingdings" panose="05000000000000000000" pitchFamily="2" charset="2"/>
                        <a:buChar char="q"/>
                      </a:pPr>
                      <a:r>
                        <a:rPr lang="en-GB" sz="1100" dirty="0">
                          <a:latin typeface="+mj-lt"/>
                        </a:rPr>
                        <a:t>ENGLAND- London</a:t>
                      </a:r>
                    </a:p>
                    <a:p>
                      <a:pPr marL="171450" indent="-171450">
                        <a:buFont typeface="Wingdings" panose="05000000000000000000" pitchFamily="2" charset="2"/>
                        <a:buChar char="q"/>
                      </a:pPr>
                      <a:r>
                        <a:rPr lang="en-GB" sz="1100" dirty="0">
                          <a:latin typeface="+mj-lt"/>
                        </a:rPr>
                        <a:t>SCOTLAND- Edinburgh </a:t>
                      </a:r>
                    </a:p>
                    <a:p>
                      <a:pPr marL="171450" indent="-171450">
                        <a:buFont typeface="Wingdings" panose="05000000000000000000" pitchFamily="2" charset="2"/>
                        <a:buChar char="q"/>
                      </a:pPr>
                      <a:r>
                        <a:rPr lang="en-GB" sz="1100" dirty="0">
                          <a:latin typeface="+mj-lt"/>
                        </a:rPr>
                        <a:t>WALES- Cardiff</a:t>
                      </a:r>
                    </a:p>
                    <a:p>
                      <a:pPr marL="171450" indent="-171450">
                        <a:buFont typeface="Wingdings" panose="05000000000000000000" pitchFamily="2" charset="2"/>
                        <a:buChar char="q"/>
                      </a:pPr>
                      <a:r>
                        <a:rPr lang="en-GB" sz="1100" dirty="0">
                          <a:latin typeface="+mj-lt"/>
                        </a:rPr>
                        <a:t>NORTHERN IRELAND- Belfast</a:t>
                      </a:r>
                    </a:p>
                  </a:txBody>
                  <a:tcPr marT="45739" marB="45739">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solidFill>
                      <a:srgbClr val="E8F4E9"/>
                    </a:solidFill>
                  </a:tcPr>
                </a:tc>
                <a:extLst>
                  <a:ext uri="{0D108BD9-81ED-4DB2-BD59-A6C34878D82A}">
                    <a16:rowId xmlns:a16="http://schemas.microsoft.com/office/drawing/2014/main" val="3135698156"/>
                  </a:ext>
                </a:extLst>
              </a:tr>
              <a:tr h="1304929">
                <a:tc>
                  <a:txBody>
                    <a:bodyPr/>
                    <a:lstStyle/>
                    <a:p>
                      <a:r>
                        <a:rPr lang="en-GB" sz="1200" b="1" dirty="0">
                          <a:solidFill>
                            <a:srgbClr val="7FC184"/>
                          </a:solidFill>
                          <a:latin typeface="Century Gothic" panose="020B0502020202020204" pitchFamily="34" charset="0"/>
                        </a:rPr>
                        <a:t>supermarket</a:t>
                      </a: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solidFill>
                      <a:schemeClr val="bg1">
                        <a:lumMod val="95000"/>
                      </a:schemeClr>
                    </a:solidFill>
                  </a:tcPr>
                </a:tc>
                <a:tc>
                  <a:txBody>
                    <a:bodyPr/>
                    <a:lstStyle/>
                    <a:p>
                      <a:pPr lvl="0"/>
                      <a:r>
                        <a:rPr lang="en-GB" sz="900" b="0" dirty="0">
                          <a:solidFill>
                            <a:schemeClr val="tx1"/>
                          </a:solidFill>
                          <a:latin typeface="Century Gothic" panose="020B0502020202020204" pitchFamily="34" charset="0"/>
                        </a:rPr>
                        <a:t>A shop which sells lots of different sorts of food and goods. Fresh, frozen, dry and tinned produce are sold here. Food is brought to supermarkets by lorry, ship or by air.</a:t>
                      </a: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vMerge="1">
                  <a:txBody>
                    <a:bodyPr/>
                    <a:lstStyle/>
                    <a:p>
                      <a:endParaRPr lang="en-GB"/>
                    </a:p>
                  </a:txBody>
                  <a:tcP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tcPr>
                </a:tc>
                <a:tc vMerge="1">
                  <a:txBody>
                    <a:bodyPr/>
                    <a:lstStyle/>
                    <a:p>
                      <a:endParaRPr lang="en-GB"/>
                    </a:p>
                  </a:txBody>
                  <a:tcPr>
                    <a:lnT w="635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10"/>
                  </a:ext>
                </a:extLst>
              </a:tr>
            </a:tbl>
          </a:graphicData>
        </a:graphic>
      </p:graphicFrame>
      <p:pic>
        <p:nvPicPr>
          <p:cNvPr id="2" name="Picture 1">
            <a:extLst>
              <a:ext uri="{FF2B5EF4-FFF2-40B4-BE49-F238E27FC236}">
                <a16:creationId xmlns:a16="http://schemas.microsoft.com/office/drawing/2014/main" id="{C0D9EA02-A3D6-4FCB-96CE-0042C05D60A8}"/>
              </a:ext>
            </a:extLst>
          </p:cNvPr>
          <p:cNvPicPr>
            <a:picLocks noChangeAspect="1"/>
          </p:cNvPicPr>
          <p:nvPr/>
        </p:nvPicPr>
        <p:blipFill>
          <a:blip r:embed="rId2"/>
          <a:stretch>
            <a:fillRect/>
          </a:stretch>
        </p:blipFill>
        <p:spPr>
          <a:xfrm>
            <a:off x="3829879" y="1417151"/>
            <a:ext cx="2686942" cy="4173582"/>
          </a:xfrm>
          <a:prstGeom prst="rect">
            <a:avLst/>
          </a:prstGeom>
        </p:spPr>
      </p:pic>
    </p:spTree>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ow Mats" id="{44C609E7-D963-4258-AC0C-6D24BC1BAC45}" vid="{70B9A501-B5B1-4368-BA62-45740617565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CAF30BE0BF5EF4EBE05F1E3520FA74E" ma:contentTypeVersion="13" ma:contentTypeDescription="Create a new document." ma:contentTypeScope="" ma:versionID="32bc7afa3d624025bce57bf04925813f">
  <xsd:schema xmlns:xsd="http://www.w3.org/2001/XMLSchema" xmlns:xs="http://www.w3.org/2001/XMLSchema" xmlns:p="http://schemas.microsoft.com/office/2006/metadata/properties" xmlns:ns2="2d0e3a5b-a963-4fc3-b179-45934d5f49c3" xmlns:ns3="3fffe2ab-1b1f-4c54-9c32-7c0c8aa60f3d" targetNamespace="http://schemas.microsoft.com/office/2006/metadata/properties" ma:root="true" ma:fieldsID="296d33a86a4ae9dfd73bca48903dc592" ns2:_="" ns3:_="">
    <xsd:import namespace="2d0e3a5b-a963-4fc3-b179-45934d5f49c3"/>
    <xsd:import namespace="3fffe2ab-1b1f-4c54-9c32-7c0c8aa60f3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0e3a5b-a963-4fc3-b179-45934d5f49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1c29303b-1952-4e44-9c71-ce741b4f3fa2"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fffe2ab-1b1f-4c54-9c32-7c0c8aa60f3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08a03855-3a5d-4154-94a6-870730cd9470}" ma:internalName="TaxCatchAll" ma:showField="CatchAllData" ma:web="3fffe2ab-1b1f-4c54-9c32-7c0c8aa60f3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d0e3a5b-a963-4fc3-b179-45934d5f49c3">
      <Terms xmlns="http://schemas.microsoft.com/office/infopath/2007/PartnerControls"/>
    </lcf76f155ced4ddcb4097134ff3c332f>
    <TaxCatchAll xmlns="3fffe2ab-1b1f-4c54-9c32-7c0c8aa60f3d" xsi:nil="true"/>
  </documentManagement>
</p:properties>
</file>

<file path=customXml/itemProps1.xml><?xml version="1.0" encoding="utf-8"?>
<ds:datastoreItem xmlns:ds="http://schemas.openxmlformats.org/officeDocument/2006/customXml" ds:itemID="{20D8BA89-0A39-4ED3-8AFD-136EA5752197}"/>
</file>

<file path=customXml/itemProps2.xml><?xml version="1.0" encoding="utf-8"?>
<ds:datastoreItem xmlns:ds="http://schemas.openxmlformats.org/officeDocument/2006/customXml" ds:itemID="{E57A02B9-C854-418A-9C85-955C9A68919B}"/>
</file>

<file path=customXml/itemProps3.xml><?xml version="1.0" encoding="utf-8"?>
<ds:datastoreItem xmlns:ds="http://schemas.openxmlformats.org/officeDocument/2006/customXml" ds:itemID="{1ED60F67-094D-4EDB-9723-8DB0C8BD664B}"/>
</file>

<file path=docProps/app.xml><?xml version="1.0" encoding="utf-8"?>
<Properties xmlns="http://schemas.openxmlformats.org/officeDocument/2006/extended-properties" xmlns:vt="http://schemas.openxmlformats.org/officeDocument/2006/docPropsVTypes">
  <Template>Know Mats v 3</Template>
  <TotalTime>5086</TotalTime>
  <Words>324</Words>
  <Application>Microsoft Office PowerPoint</Application>
  <PresentationFormat>On-screen Show (4:3)</PresentationFormat>
  <Paragraphs>31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Wingdings</vt:lpstr>
      <vt:lpstr>Office Theme</vt:lpstr>
      <vt:lpstr>Food Journeys Knowledge Mat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Stone Age Knowledge Mat</dc:title>
  <dc:creator>Clive Davies OBE, Director</dc:creator>
  <cp:lastModifiedBy>Sally Spring (Bibury)</cp:lastModifiedBy>
  <cp:revision>328</cp:revision>
  <cp:lastPrinted>2023-11-06T10:56:08Z</cp:lastPrinted>
  <dcterms:created xsi:type="dcterms:W3CDTF">2018-11-22T20:08:20Z</dcterms:created>
  <dcterms:modified xsi:type="dcterms:W3CDTF">2025-11-03T10:58:40Z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0x010100FCAF30BE0BF5EF4EBE05F1E3520FA74E</vt:lpwstr>
  </property>
</Properties>
</file>