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1765" r:id="rId2"/>
  </p:sldIdLst>
  <p:sldSz cx="9144000" cy="6858000" type="screen4x3"/>
  <p:notesSz cx="6858000" cy="914400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C184"/>
    <a:srgbClr val="7C5DA3"/>
    <a:srgbClr val="E8F4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9EBF5"/>
          </a:solidFill>
        </a:fill>
      </a:tcStyle>
    </a:wholeTbl>
    <a:band1H>
      <a:tcStyle>
        <a:tcBdr/>
        <a:fill>
          <a:solidFill>
            <a:srgbClr val="CFD5EA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CFD5EA"/>
          </a:solidFill>
        </a:fill>
      </a:tcStyle>
    </a:band1V>
    <a:band2V>
      <a:tcStyle>
        <a:tcBdr/>
      </a:tcStyle>
    </a:band2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firstCol>
    <a:la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top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4472C4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472C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1478" y="4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10" Type="http://schemas.openxmlformats.org/officeDocument/2006/relationships/customXml" Target="../customXml/item3.xml"/><Relationship Id="rId4" Type="http://schemas.openxmlformats.org/officeDocument/2006/relationships/presProps" Target="presProps.xml"/><Relationship Id="rId9" Type="http://schemas.openxmlformats.org/officeDocument/2006/relationships/customXml" Target="../customXml/item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endParaRPr dirty="0"/>
          </a:p>
        </p:txBody>
      </p:sp>
      <p:sp>
        <p:nvSpPr>
          <p:cNvPr id="3" name="Date Placeholder 2"/>
          <p:cNvSpPr txBox="1"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fld id="{8260E3AB-A214-46AC-B714-38E1077F4210}" type="datetime1">
              <a:rPr lang="en-US"/>
              <a:pPr>
                <a:defRPr/>
              </a:pPr>
              <a:t>8/23/2022</a:t>
            </a:fld>
            <a:endParaRPr dirty="0"/>
          </a:p>
        </p:txBody>
      </p:sp>
      <p:sp>
        <p:nvSpPr>
          <p:cNvPr id="3076" name="Slide Image Placeholder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1371600" y="1143000"/>
            <a:ext cx="4114800" cy="3086100"/>
          </a:xfrm>
          <a:prstGeom prst="rect">
            <a:avLst/>
          </a:prstGeom>
          <a:noFill/>
          <a:ln w="12701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" name="Notes Placeholder 4"/>
          <p:cNvSpPr txBox="1"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en-GB" altLang="en-US" noProof="0"/>
              <a:t>Edit Master text styles</a:t>
            </a:r>
          </a:p>
          <a:p>
            <a:pPr lvl="1"/>
            <a:r>
              <a:rPr lang="en-GB" altLang="en-US" noProof="0"/>
              <a:t>Second level</a:t>
            </a:r>
          </a:p>
          <a:p>
            <a:pPr lvl="2"/>
            <a:r>
              <a:rPr lang="en-GB" altLang="en-US" noProof="0"/>
              <a:t>Third level</a:t>
            </a:r>
          </a:p>
          <a:p>
            <a:pPr lvl="3"/>
            <a:r>
              <a:rPr lang="en-GB" altLang="en-US" noProof="0"/>
              <a:t>Fourth level</a:t>
            </a:r>
          </a:p>
          <a:p>
            <a:pPr lvl="4"/>
            <a:r>
              <a:rPr lang="en-GB" altLang="en-US" noProof="0"/>
              <a:t>Fifth level</a:t>
            </a:r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endParaRPr dirty="0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fld id="{7FFE9782-B39A-456D-B559-606D159CA9A1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9410184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0"/>
      </a:spcBef>
      <a:spcAft>
        <a:spcPct val="0"/>
      </a:spcAft>
      <a:defRPr lang="en-US" sz="1200" kern="1200">
        <a:solidFill>
          <a:srgbClr val="000000"/>
        </a:solidFill>
        <a:latin typeface="Calibri"/>
      </a:defRPr>
    </a:lvl1pPr>
    <a:lvl2pPr marL="457200" lvl="1" algn="l" rtl="0" eaLnBrk="0" fontAlgn="base" hangingPunct="0">
      <a:spcBef>
        <a:spcPct val="0"/>
      </a:spcBef>
      <a:spcAft>
        <a:spcPct val="0"/>
      </a:spcAft>
      <a:defRPr lang="en-US" sz="1200" kern="1200">
        <a:solidFill>
          <a:srgbClr val="000000"/>
        </a:solidFill>
        <a:latin typeface="Calibri"/>
      </a:defRPr>
    </a:lvl2pPr>
    <a:lvl3pPr marL="914400" lvl="2" algn="l" rtl="0" eaLnBrk="0" fontAlgn="base" hangingPunct="0">
      <a:spcBef>
        <a:spcPct val="0"/>
      </a:spcBef>
      <a:spcAft>
        <a:spcPct val="0"/>
      </a:spcAft>
      <a:defRPr lang="en-US" sz="1200" kern="1200">
        <a:solidFill>
          <a:srgbClr val="000000"/>
        </a:solidFill>
        <a:latin typeface="Calibri"/>
      </a:defRPr>
    </a:lvl3pPr>
    <a:lvl4pPr marL="1371600" lvl="3" algn="l" rtl="0" eaLnBrk="0" fontAlgn="base" hangingPunct="0">
      <a:spcBef>
        <a:spcPct val="0"/>
      </a:spcBef>
      <a:spcAft>
        <a:spcPct val="0"/>
      </a:spcAft>
      <a:defRPr lang="en-US" sz="1200" kern="1200">
        <a:solidFill>
          <a:srgbClr val="000000"/>
        </a:solidFill>
        <a:latin typeface="Calibri"/>
      </a:defRPr>
    </a:lvl4pPr>
    <a:lvl5pPr marL="1828800" lvl="4" algn="l" rtl="0" eaLnBrk="0" fontAlgn="base" hangingPunct="0">
      <a:spcBef>
        <a:spcPct val="0"/>
      </a:spcBef>
      <a:spcAft>
        <a:spcPct val="0"/>
      </a:spcAft>
      <a:defRPr lang="en-US" sz="1200" kern="1200">
        <a:solidFill>
          <a:srgbClr val="000000"/>
        </a:solidFill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800" y="1122361"/>
            <a:ext cx="77724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143000" y="3602041"/>
            <a:ext cx="6858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3F6E71-F28E-4A4D-8F6E-08086644DBA4}" type="datetime1">
              <a:rPr lang="en-US"/>
              <a:pPr>
                <a:defRPr/>
              </a:pPr>
              <a:t>8/23/2022</a:t>
            </a:fld>
            <a:endParaRPr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dirty="0"/>
              <a:t>© Focus Education UK Ltd. </a:t>
            </a:r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0377DA-A267-4647-81C6-C466F7142076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623588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59800" y="6445250"/>
            <a:ext cx="584200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Footer Placeholder 1"/>
          <p:cNvSpPr txBox="1">
            <a:spLocks/>
          </p:cNvSpPr>
          <p:nvPr userDrawn="1"/>
        </p:nvSpPr>
        <p:spPr>
          <a:xfrm>
            <a:off x="3044825" y="6491288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="ctr" anchorCtr="1"/>
          <a:lstStyle>
            <a:defPPr>
              <a:defRPr lang="en-GB"/>
            </a:defPPr>
            <a:lvl1pPr marL="0" marR="0" lvl="0" indent="0" algn="ct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 dirty="0">
                <a:solidFill>
                  <a:srgbClr val="898989"/>
                </a:solidFill>
                <a:uFillTx/>
                <a:latin typeface="Calibri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dirty="0"/>
              <a:t>© Focus Education UK Ltd. </a:t>
            </a:r>
          </a:p>
        </p:txBody>
      </p:sp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3"/>
          <p:cNvSpPr txBox="1"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CF7800-02E1-4CC2-842C-5DD9EF076BD8}" type="datetime1">
              <a:rPr lang="en-US"/>
              <a:pPr>
                <a:defRPr/>
              </a:pPr>
              <a:t>8/23/2022</a:t>
            </a:fld>
            <a:endParaRPr dirty="0"/>
          </a:p>
        </p:txBody>
      </p:sp>
      <p:sp>
        <p:nvSpPr>
          <p:cNvPr id="7" name="Slide Number Placeholder 5"/>
          <p:cNvSpPr txBox="1"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BEA453-0036-4CA1-AAD5-3FEF21499C57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983577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7" name="Text Placeholder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fld id="{B5D77DB5-6A83-421E-87BA-90BC53525E43}" type="datetime1">
              <a:rPr lang="en-US"/>
              <a:pPr>
                <a:defRPr/>
              </a:pPr>
              <a:t>8/23/2022</a:t>
            </a:fld>
            <a:endParaRPr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r>
              <a:rPr dirty="0"/>
              <a:t>© Focus Education UK Ltd. </a:t>
            </a:r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fld id="{16442C7D-46E7-460A-A6DD-F655CDEAA14A}" type="slidenum">
              <a:rPr/>
              <a:pPr>
                <a:defRPr/>
              </a:pPr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19" r:id="rId1"/>
    <p:sldLayoutId id="2147484220" r:id="rId2"/>
  </p:sldLayoutIdLst>
  <p:transition spd="slow"/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lang="en-US" sz="4400" kern="1200">
          <a:solidFill>
            <a:srgbClr val="000000"/>
          </a:solidFill>
          <a:latin typeface="Calibri Light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sz="2800" kern="1200">
          <a:solidFill>
            <a:srgbClr val="000000"/>
          </a:solidFill>
          <a:latin typeface="Calibri"/>
        </a:defRPr>
      </a:lvl1pPr>
      <a:lvl2pPr marL="685800" lvl="1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sz="2400" kern="1200">
          <a:solidFill>
            <a:srgbClr val="000000"/>
          </a:solidFill>
          <a:latin typeface="Calibri"/>
        </a:defRPr>
      </a:lvl2pPr>
      <a:lvl3pPr marL="1143000" lvl="2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sz="2000" kern="1200">
          <a:solidFill>
            <a:srgbClr val="000000"/>
          </a:solidFill>
          <a:latin typeface="Calibri"/>
        </a:defRPr>
      </a:lvl3pPr>
      <a:lvl4pPr marL="1600200" lvl="3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kern="1200">
          <a:solidFill>
            <a:srgbClr val="000000"/>
          </a:solidFill>
          <a:latin typeface="Calibri"/>
        </a:defRPr>
      </a:lvl4pPr>
      <a:lvl5pPr marL="2057400" lvl="4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kern="1200">
          <a:solidFill>
            <a:srgbClr val="000000"/>
          </a:solidFill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 txBox="1">
            <a:spLocks noGrp="1" noChangeArrowheads="1"/>
          </p:cNvSpPr>
          <p:nvPr>
            <p:ph type="title"/>
          </p:nvPr>
        </p:nvSpPr>
        <p:spPr>
          <a:xfrm>
            <a:off x="142875" y="122238"/>
            <a:ext cx="8867775" cy="492125"/>
          </a:xfrm>
        </p:spPr>
        <p:txBody>
          <a:bodyPr anchorCtr="1"/>
          <a:lstStyle/>
          <a:p>
            <a:pPr algn="ctr" eaLnBrk="1" hangingPunct="1"/>
            <a:r>
              <a:rPr lang="en-GB" altLang="en-US" sz="2800" b="1" dirty="0">
                <a:solidFill>
                  <a:srgbClr val="7FC184"/>
                </a:solidFill>
                <a:latin typeface="Century Gothic" panose="020B0502020202020204" pitchFamily="34" charset="0"/>
              </a:rPr>
              <a:t>Healthy Me Knowledge Mat</a:t>
            </a:r>
          </a:p>
        </p:txBody>
      </p:sp>
      <p:graphicFrame>
        <p:nvGraphicFramePr>
          <p:cNvPr id="3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5090630"/>
              </p:ext>
            </p:extLst>
          </p:nvPr>
        </p:nvGraphicFramePr>
        <p:xfrm>
          <a:off x="142875" y="676279"/>
          <a:ext cx="8867774" cy="6239433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10268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76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528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6042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23347">
                <a:tc gridSpan="2">
                  <a:txBody>
                    <a:bodyPr/>
                    <a:lstStyle/>
                    <a:p>
                      <a:pPr lvl="0" algn="ctr"/>
                      <a:r>
                        <a:rPr lang="en-GB" sz="1800" dirty="0">
                          <a:solidFill>
                            <a:schemeClr val="bg1"/>
                          </a:solidFill>
                          <a:latin typeface="Century Gothic" pitchFamily="34"/>
                        </a:rPr>
                        <a:t>Subject Specific Vocabulary</a:t>
                      </a:r>
                    </a:p>
                  </a:txBody>
                  <a:tcPr marT="45739" marB="457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C18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800" b="1" dirty="0">
                        <a:solidFill>
                          <a:schemeClr val="bg1"/>
                        </a:solidFill>
                        <a:latin typeface="Century Gothic" pitchFamily="34"/>
                      </a:endParaRPr>
                    </a:p>
                  </a:txBody>
                  <a:tcPr marT="45739" marB="457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C184"/>
                    </a:solidFill>
                  </a:tcPr>
                </a:tc>
                <a:tc rowSpan="2">
                  <a:txBody>
                    <a:bodyPr/>
                    <a:lstStyle/>
                    <a:p>
                      <a:pPr lvl="0" algn="ctr"/>
                      <a:r>
                        <a:rPr lang="en-GB" sz="1600" dirty="0">
                          <a:solidFill>
                            <a:srgbClr val="7FC184"/>
                          </a:solidFill>
                          <a:latin typeface="Century Gothic" pitchFamily="34"/>
                        </a:rPr>
                        <a:t>Sticky Knowledge about being Healthy</a:t>
                      </a:r>
                    </a:p>
                  </a:txBody>
                  <a:tcPr marT="45739" marB="457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0107">
                <a:tc rowSpan="2">
                  <a:txBody>
                    <a:bodyPr/>
                    <a:lstStyle/>
                    <a:p>
                      <a:r>
                        <a:rPr lang="en-GB" sz="1200" b="1" dirty="0">
                          <a:solidFill>
                            <a:srgbClr val="7FC184"/>
                          </a:solidFill>
                          <a:latin typeface="Century Gothic" panose="020B0502020202020204" pitchFamily="34" charset="0"/>
                        </a:rPr>
                        <a:t>Exercise</a:t>
                      </a:r>
                    </a:p>
                  </a:txBody>
                  <a:tcPr marT="45739" marB="457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lvl="0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Moving parts of the body to become stronger and healthier</a:t>
                      </a:r>
                    </a:p>
                  </a:txBody>
                  <a:tcPr marT="45739" marB="457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rowSpan="9">
                  <a:txBody>
                    <a:bodyPr/>
                    <a:lstStyle/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b="1" dirty="0">
                          <a:solidFill>
                            <a:schemeClr val="tx1"/>
                          </a:solidFill>
                          <a:latin typeface="Century Gothic" pitchFamily="34"/>
                        </a:rPr>
                        <a:t>The Eat Well Plate</a:t>
                      </a:r>
                    </a:p>
                    <a:p>
                      <a:pPr marL="0" lvl="0" indent="0" algn="l">
                        <a:buFont typeface="Arial" panose="020B0604020202020204" pitchFamily="34" charset="0"/>
                        <a:buNone/>
                      </a:pPr>
                      <a:endParaRPr lang="en-GB" sz="1100" b="1" dirty="0">
                        <a:solidFill>
                          <a:schemeClr val="tx1"/>
                        </a:solidFill>
                        <a:latin typeface="Century Gothic" pitchFamily="34"/>
                      </a:endParaRPr>
                    </a:p>
                    <a:p>
                      <a:pPr marL="0" lvl="0" indent="0" algn="l">
                        <a:buFont typeface="Arial" panose="020B0604020202020204" pitchFamily="34" charset="0"/>
                        <a:buNone/>
                      </a:pPr>
                      <a:endParaRPr lang="en-GB" sz="1100" b="1" dirty="0">
                        <a:solidFill>
                          <a:schemeClr val="tx1"/>
                        </a:solidFill>
                        <a:latin typeface="Century Gothic" pitchFamily="34"/>
                      </a:endParaRPr>
                    </a:p>
                    <a:p>
                      <a:pPr marL="0" lvl="0" indent="0" algn="l">
                        <a:buFont typeface="Arial" panose="020B0604020202020204" pitchFamily="34" charset="0"/>
                        <a:buNone/>
                      </a:pPr>
                      <a:endParaRPr lang="en-GB" sz="1100" b="1" dirty="0">
                        <a:solidFill>
                          <a:schemeClr val="tx1"/>
                        </a:solidFill>
                        <a:latin typeface="Century Gothic" pitchFamily="34"/>
                      </a:endParaRPr>
                    </a:p>
                    <a:p>
                      <a:pPr marL="0" lvl="0" indent="0" algn="l">
                        <a:buFont typeface="Arial" panose="020B0604020202020204" pitchFamily="34" charset="0"/>
                        <a:buNone/>
                      </a:pPr>
                      <a:endParaRPr lang="en-GB" sz="1100" b="1" dirty="0">
                        <a:solidFill>
                          <a:schemeClr val="tx1"/>
                        </a:solidFill>
                        <a:latin typeface="Century Gothic" pitchFamily="34"/>
                      </a:endParaRPr>
                    </a:p>
                    <a:p>
                      <a:pPr marL="0" lvl="0" indent="0" algn="l">
                        <a:buFont typeface="Arial" panose="020B0604020202020204" pitchFamily="34" charset="0"/>
                        <a:buNone/>
                      </a:pPr>
                      <a:endParaRPr lang="en-GB" sz="1100" b="1" dirty="0">
                        <a:solidFill>
                          <a:schemeClr val="tx1"/>
                        </a:solidFill>
                        <a:latin typeface="Century Gothic" pitchFamily="34"/>
                      </a:endParaRPr>
                    </a:p>
                    <a:p>
                      <a:pPr marL="0" lvl="0" indent="0" algn="l">
                        <a:buFont typeface="Arial" panose="020B0604020202020204" pitchFamily="34" charset="0"/>
                        <a:buNone/>
                      </a:pPr>
                      <a:endParaRPr lang="en-GB" sz="1100" b="1" dirty="0">
                        <a:solidFill>
                          <a:schemeClr val="tx1"/>
                        </a:solidFill>
                        <a:latin typeface="Century Gothic" pitchFamily="34"/>
                      </a:endParaRPr>
                    </a:p>
                    <a:p>
                      <a:pPr marL="0" lvl="0" indent="0" algn="l">
                        <a:buFont typeface="Arial" panose="020B0604020202020204" pitchFamily="34" charset="0"/>
                        <a:buNone/>
                      </a:pPr>
                      <a:endParaRPr lang="en-GB" sz="1100" b="1" dirty="0">
                        <a:solidFill>
                          <a:schemeClr val="tx1"/>
                        </a:solidFill>
                        <a:latin typeface="Century Gothic" pitchFamily="34"/>
                      </a:endParaRPr>
                    </a:p>
                    <a:p>
                      <a:pPr marL="0" lvl="0" indent="0" algn="l">
                        <a:buFont typeface="Arial" panose="020B0604020202020204" pitchFamily="34" charset="0"/>
                        <a:buNone/>
                      </a:pPr>
                      <a:endParaRPr lang="en-GB" sz="1100" b="1" dirty="0">
                        <a:solidFill>
                          <a:schemeClr val="tx1"/>
                        </a:solidFill>
                        <a:latin typeface="Century Gothic" pitchFamily="34"/>
                      </a:endParaRPr>
                    </a:p>
                    <a:p>
                      <a:pPr marL="0" lvl="0" indent="0" algn="l">
                        <a:buFont typeface="Arial" panose="020B0604020202020204" pitchFamily="34" charset="0"/>
                        <a:buNone/>
                      </a:pPr>
                      <a:endParaRPr lang="en-GB" sz="1100" b="1" dirty="0">
                        <a:solidFill>
                          <a:schemeClr val="tx1"/>
                        </a:solidFill>
                        <a:latin typeface="Century Gothic" pitchFamily="34"/>
                      </a:endParaRPr>
                    </a:p>
                    <a:p>
                      <a:pPr marL="0" lvl="0" indent="0" algn="l">
                        <a:buFont typeface="Arial" panose="020B0604020202020204" pitchFamily="34" charset="0"/>
                        <a:buNone/>
                      </a:pPr>
                      <a:endParaRPr lang="en-GB" sz="1100" b="1" dirty="0">
                        <a:solidFill>
                          <a:schemeClr val="tx1"/>
                        </a:solidFill>
                        <a:latin typeface="Century Gothic" pitchFamily="34"/>
                      </a:endParaRPr>
                    </a:p>
                    <a:p>
                      <a:pPr marL="0" lvl="0" indent="0" algn="l">
                        <a:buFont typeface="Arial" panose="020B0604020202020204" pitchFamily="34" charset="0"/>
                        <a:buNone/>
                      </a:pPr>
                      <a:endParaRPr lang="en-GB" sz="1100" b="1" dirty="0">
                        <a:solidFill>
                          <a:schemeClr val="tx1"/>
                        </a:solidFill>
                        <a:latin typeface="Century Gothic" pitchFamily="34"/>
                      </a:endParaRPr>
                    </a:p>
                    <a:p>
                      <a:pPr marL="0" lvl="0" indent="0" algn="l">
                        <a:buFont typeface="Arial" panose="020B0604020202020204" pitchFamily="34" charset="0"/>
                        <a:buNone/>
                      </a:pPr>
                      <a:endParaRPr lang="en-GB" sz="1100" b="1" dirty="0">
                        <a:solidFill>
                          <a:schemeClr val="tx1"/>
                        </a:solidFill>
                        <a:latin typeface="Century Gothic" pitchFamily="34"/>
                      </a:endParaRPr>
                    </a:p>
                    <a:p>
                      <a:pPr marL="0" lvl="0" indent="0" algn="l">
                        <a:buFont typeface="Arial" panose="020B0604020202020204" pitchFamily="34" charset="0"/>
                        <a:buNone/>
                      </a:pPr>
                      <a:endParaRPr lang="en-GB" sz="1100" b="1" dirty="0">
                        <a:solidFill>
                          <a:schemeClr val="tx1"/>
                        </a:solidFill>
                        <a:latin typeface="Century Gothic" pitchFamily="34"/>
                      </a:endParaRPr>
                    </a:p>
                    <a:p>
                      <a:pPr marL="0" lvl="0" indent="0" algn="l">
                        <a:buFont typeface="Arial" panose="020B0604020202020204" pitchFamily="34" charset="0"/>
                        <a:buNone/>
                      </a:pPr>
                      <a:endParaRPr lang="en-GB" sz="1100" b="1" dirty="0">
                        <a:solidFill>
                          <a:schemeClr val="tx1"/>
                        </a:solidFill>
                        <a:latin typeface="Century Gothic" pitchFamily="34"/>
                      </a:endParaRPr>
                    </a:p>
                    <a:p>
                      <a:pPr marL="0" lvl="0" indent="0" algn="l">
                        <a:buFont typeface="Arial" panose="020B0604020202020204" pitchFamily="34" charset="0"/>
                        <a:buNone/>
                      </a:pPr>
                      <a:r>
                        <a:rPr lang="en-GB" sz="1100" b="1" dirty="0">
                          <a:solidFill>
                            <a:schemeClr val="tx1"/>
                          </a:solidFill>
                          <a:latin typeface="Century Gothic" pitchFamily="34"/>
                        </a:rPr>
                        <a:t>Children need to take part in exercise for 60 minutes per day </a:t>
                      </a:r>
                    </a:p>
                    <a:p>
                      <a:pPr marL="0" lvl="0" indent="0" algn="l">
                        <a:buFont typeface="Arial" panose="020B0604020202020204" pitchFamily="34" charset="0"/>
                        <a:buNone/>
                      </a:pPr>
                      <a:endParaRPr lang="en-GB" sz="1100" b="1" dirty="0">
                        <a:solidFill>
                          <a:schemeClr val="tx1"/>
                        </a:solidFill>
                        <a:latin typeface="Century Gothic" pitchFamily="34"/>
                      </a:endParaRPr>
                    </a:p>
                  </a:txBody>
                  <a:tcPr marT="45739" marB="457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vMerge="1">
                  <a:txBody>
                    <a:bodyPr/>
                    <a:lstStyle/>
                    <a:p>
                      <a:pPr lvl="0" algn="ctr"/>
                      <a:endParaRPr lang="en-GB" sz="14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Century Gothic" pitchFamily="34"/>
                      </a:endParaRPr>
                    </a:p>
                  </a:txBody>
                  <a:tcPr marT="45730" marB="4573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3240">
                <a:tc vMerge="1">
                  <a:txBody>
                    <a:bodyPr/>
                    <a:lstStyle/>
                    <a:p>
                      <a:endParaRPr lang="en-GB" sz="1200" b="1" dirty="0">
                        <a:solidFill>
                          <a:srgbClr val="7FC184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39" marB="457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vl="0"/>
                      <a:endParaRPr lang="en-GB" sz="12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39" marB="457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171450" lvl="0" indent="-171450" algn="l">
                        <a:buFont typeface="Wingdings" panose="05000000000000000000" pitchFamily="2" charset="2"/>
                        <a:buChar char="q"/>
                      </a:pPr>
                      <a:r>
                        <a:rPr lang="en-GB" sz="10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Keeping healthy includes looking after our mental health. Doing things that we enjoy releases chemicals in our brains which make us happy.</a:t>
                      </a:r>
                      <a:endParaRPr lang="en-GB" sz="1600" dirty="0">
                        <a:solidFill>
                          <a:srgbClr val="7FC184"/>
                        </a:solidFill>
                        <a:latin typeface="Century Gothic" pitchFamily="34"/>
                      </a:endParaRPr>
                    </a:p>
                  </a:txBody>
                  <a:tcPr marT="45739" marB="457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5576391"/>
                  </a:ext>
                </a:extLst>
              </a:tr>
              <a:tr h="347878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dirty="0">
                          <a:solidFill>
                            <a:srgbClr val="7FC184"/>
                          </a:solidFill>
                          <a:latin typeface="Century Gothic" panose="020B0502020202020204" pitchFamily="34" charset="0"/>
                        </a:rPr>
                        <a:t>Healthy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200" dirty="0"/>
                    </a:p>
                    <a:p>
                      <a:endParaRPr lang="en-GB" sz="1200" b="1" dirty="0">
                        <a:solidFill>
                          <a:srgbClr val="7FC184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39" marB="457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lvl="0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Feeling well and happy</a:t>
                      </a:r>
                    </a:p>
                  </a:txBody>
                  <a:tcPr marT="45739" marB="457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171450" indent="-171450">
                        <a:buFont typeface="Wingdings" panose="05000000000000000000" pitchFamily="2" charset="2"/>
                        <a:buChar char="q"/>
                      </a:pPr>
                      <a:r>
                        <a:rPr lang="en-GB" sz="10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Keeping healthy includes looking after our mental health. Doing things that we enjoy releases chemicals in our brains which make us happy.</a:t>
                      </a:r>
                    </a:p>
                  </a:txBody>
                  <a:tcPr marT="45739" marB="457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0402">
                <a:tc vMerge="1">
                  <a:txBody>
                    <a:bodyPr/>
                    <a:lstStyle/>
                    <a:p>
                      <a:endParaRPr lang="en-GB" sz="1200" b="1" dirty="0">
                        <a:solidFill>
                          <a:srgbClr val="7FC184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39" marB="457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vl="0"/>
                      <a:endParaRPr lang="en-GB" sz="12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39" marB="457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171450" lvl="0" indent="-171450" algn="l">
                        <a:buFont typeface="Wingdings" panose="05000000000000000000" pitchFamily="2" charset="2"/>
                        <a:buChar char="q"/>
                      </a:pPr>
                      <a:r>
                        <a:rPr lang="en-GB" sz="10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Our bodies need healthy food and drink to develop and grow. We need a balanced diet with enough energy, protein, calcium, fibre, vitamins and minerals to keep us well,</a:t>
                      </a:r>
                      <a:endParaRPr lang="en-GB" sz="1600" dirty="0">
                        <a:solidFill>
                          <a:srgbClr val="7FC184"/>
                        </a:solidFill>
                        <a:latin typeface="Century Gothic" pitchFamily="34"/>
                      </a:endParaRPr>
                    </a:p>
                  </a:txBody>
                  <a:tcPr marT="45739" marB="457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448583"/>
                  </a:ext>
                </a:extLst>
              </a:tr>
              <a:tr h="579122">
                <a:tc rowSpan="2">
                  <a:txBody>
                    <a:bodyPr/>
                    <a:lstStyle/>
                    <a:p>
                      <a:r>
                        <a:rPr lang="en-GB" sz="1200" b="1">
                          <a:solidFill>
                            <a:srgbClr val="7FC184"/>
                          </a:solidFill>
                          <a:latin typeface="Century Gothic" panose="020B0502020202020204" pitchFamily="34" charset="0"/>
                        </a:rPr>
                        <a:t>Hygiene</a:t>
                      </a:r>
                      <a:endParaRPr lang="en-GB"/>
                    </a:p>
                  </a:txBody>
                  <a:tcPr marT="45739" marB="457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lvl="0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The things we do to keep our body clean and help stop the spread of germs.</a:t>
                      </a:r>
                      <a:endParaRPr lang="en-GB" sz="9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39" marB="457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vMerge="1">
                  <a:txBody>
                    <a:bodyPr/>
                    <a:lstStyle/>
                    <a:p>
                      <a:pPr marL="171450" indent="-171450">
                        <a:buFont typeface="Wingdings" panose="05000000000000000000" pitchFamily="2" charset="2"/>
                        <a:buChar char="q"/>
                      </a:pPr>
                      <a:r>
                        <a:rPr lang="en-GB" sz="10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Our bodies need healthy food and drink to develop and grow. We need a balanced diet with enough energy, protein, calcium, fibre, vitamins and minerals to keep us well,</a:t>
                      </a:r>
                    </a:p>
                  </a:txBody>
                  <a:tcPr marT="45739" marB="45739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23347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 marT="45739" marB="457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vl="0"/>
                      <a:endParaRPr lang="en-GB" sz="9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39" marB="457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lvl="0" indent="-171450" algn="l">
                        <a:buFont typeface="Wingdings" panose="05000000000000000000" pitchFamily="2" charset="2"/>
                        <a:buChar char="q"/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</a:rPr>
                        <a:t>Sweets, crisps, chocolate and fizzy drinks should only be eaten as a treat and not every day.</a:t>
                      </a:r>
                      <a:endParaRPr lang="en-GB" sz="1600" dirty="0">
                        <a:solidFill>
                          <a:srgbClr val="7FC184"/>
                        </a:solidFill>
                        <a:latin typeface="Century Gothic" pitchFamily="34"/>
                      </a:endParaRPr>
                    </a:p>
                  </a:txBody>
                  <a:tcPr marT="45739" marB="457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1572045"/>
                  </a:ext>
                </a:extLst>
              </a:tr>
              <a:tr h="97952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>
                          <a:solidFill>
                            <a:srgbClr val="7FC184"/>
                          </a:solidFill>
                          <a:latin typeface="Century Gothic" panose="020B0502020202020204" pitchFamily="34" charset="0"/>
                        </a:rPr>
                        <a:t>Germs</a:t>
                      </a:r>
                      <a:endParaRPr lang="en-GB" sz="1200" dirty="0"/>
                    </a:p>
                  </a:txBody>
                  <a:tcPr marT="45739" marB="457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Germs are tiny living things we cannot see with our eyes. They live on our bodies and can cause disease.</a:t>
                      </a:r>
                      <a:endParaRPr lang="en-GB" sz="900" dirty="0"/>
                    </a:p>
                  </a:txBody>
                  <a:tcPr marT="45739" marB="457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lvl="0" indent="0" algn="l">
                        <a:buFont typeface="Arial" panose="020B0604020202020204" pitchFamily="34" charset="0"/>
                        <a:buNone/>
                      </a:pPr>
                      <a:endParaRPr lang="en-GB" sz="1100" b="1" dirty="0">
                        <a:solidFill>
                          <a:schemeClr val="bg1"/>
                        </a:solidFill>
                        <a:latin typeface="Century Gothic" pitchFamily="34"/>
                      </a:endParaRPr>
                    </a:p>
                  </a:txBody>
                  <a:tcPr marT="45739" marB="457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C184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buFont typeface="Wingdings" panose="05000000000000000000" pitchFamily="2" charset="2"/>
                        <a:buChar char="q"/>
                      </a:pPr>
                      <a:r>
                        <a:rPr lang="en-GB" sz="10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Our bodies are made of muscles and bones. They need exercise to keep them healthy. We should do some exercise which leaves us out of breath every day.</a:t>
                      </a:r>
                      <a:endParaRPr lang="en-GB" sz="1200" b="0" dirty="0">
                        <a:solidFill>
                          <a:schemeClr val="tx1"/>
                        </a:solidFill>
                      </a:endParaRPr>
                    </a:p>
                  </a:txBody>
                  <a:tcPr marT="45739" marB="457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82710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dirty="0">
                          <a:solidFill>
                            <a:srgbClr val="7FC184"/>
                          </a:solidFill>
                          <a:latin typeface="Century Gothic" panose="020B0502020202020204" pitchFamily="34" charset="0"/>
                        </a:rPr>
                        <a:t>Balanced diet</a:t>
                      </a:r>
                    </a:p>
                    <a:p>
                      <a:endParaRPr lang="en-GB" sz="1200" dirty="0"/>
                    </a:p>
                  </a:txBody>
                  <a:tcPr marT="45739" marB="457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en-GB" sz="1200" dirty="0">
                          <a:latin typeface="Century Gothic" panose="020B0502020202020204" pitchFamily="34" charset="0"/>
                        </a:rPr>
                        <a:t>A diet that has foods from the five different food groups – starchy food, protein, dairy, fruit and vegetables, oils and fats</a:t>
                      </a:r>
                    </a:p>
                  </a:txBody>
                  <a:tcPr marT="45739" marB="457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buFont typeface="Wingdings" panose="05000000000000000000" pitchFamily="2" charset="2"/>
                        <a:buChar char="q"/>
                      </a:pPr>
                      <a:r>
                        <a:rPr lang="en-GB" sz="10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Our bodies need sleep to help them recover and rebuild. Young children should have 11 hours sleep a night if possible.</a:t>
                      </a:r>
                    </a:p>
                  </a:txBody>
                  <a:tcPr marT="45739" marB="45739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252778">
                <a:tc v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T="45739" marB="457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T="45739" marB="457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algn="l">
                        <a:buFont typeface="Wingdings" panose="05000000000000000000" pitchFamily="2" charset="2"/>
                        <a:buChar char="q"/>
                      </a:pPr>
                      <a:r>
                        <a:rPr lang="en-GB" sz="10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Hygiene or keeping our bodies clean is important to stay healthy.</a:t>
                      </a:r>
                    </a:p>
                    <a:p>
                      <a:pPr marL="0" indent="0" algn="l">
                        <a:buFont typeface="Wingdings" panose="05000000000000000000" pitchFamily="2" charset="2"/>
                        <a:buNone/>
                      </a:pPr>
                      <a:r>
                        <a:rPr lang="en-GB" sz="10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    Wash your hands before you eat and after you have been to the toilet.</a:t>
                      </a:r>
                    </a:p>
                  </a:txBody>
                  <a:tcPr marT="45739" marB="45739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4492254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CF573C01-B988-75D6-74ED-BF3AEE136D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9953" y="1501766"/>
            <a:ext cx="2974444" cy="226667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AF75258-9A73-0946-ACF1-F635F27650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1030" y="4205234"/>
            <a:ext cx="2653444" cy="2583501"/>
          </a:xfrm>
          <a:prstGeom prst="rect">
            <a:avLst/>
          </a:prstGeom>
        </p:spPr>
      </p:pic>
    </p:spTree>
  </p:cSld>
  <p:clrMapOvr>
    <a:masterClrMapping/>
  </p:clrMapOvr>
  <p:transition spd="slow"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now Mats" id="{44C609E7-D963-4258-AC0C-6D24BC1BAC45}" vid="{70B9A501-B5B1-4368-BA62-45740617565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CAF30BE0BF5EF4EBE05F1E3520FA74E" ma:contentTypeVersion="13" ma:contentTypeDescription="Create a new document." ma:contentTypeScope="" ma:versionID="2a311c28440324cdfe00ab31035ca548">
  <xsd:schema xmlns:xsd="http://www.w3.org/2001/XMLSchema" xmlns:xs="http://www.w3.org/2001/XMLSchema" xmlns:p="http://schemas.microsoft.com/office/2006/metadata/properties" xmlns:ns2="2d0e3a5b-a963-4fc3-b179-45934d5f49c3" xmlns:ns3="3fffe2ab-1b1f-4c54-9c32-7c0c8aa60f3d" targetNamespace="http://schemas.microsoft.com/office/2006/metadata/properties" ma:root="true" ma:fieldsID="a5d995fbde212f68bf47f445efdf0dc6" ns2:_="" ns3:_="">
    <xsd:import namespace="2d0e3a5b-a963-4fc3-b179-45934d5f49c3"/>
    <xsd:import namespace="3fffe2ab-1b1f-4c54-9c32-7c0c8aa60f3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d0e3a5b-a963-4fc3-b179-45934d5f49c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1c29303b-1952-4e44-9c71-ce741b4f3fa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ffe2ab-1b1f-4c54-9c32-7c0c8aa60f3d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08a03855-3a5d-4154-94a6-870730cd9470}" ma:internalName="TaxCatchAll" ma:showField="CatchAllData" ma:web="3fffe2ab-1b1f-4c54-9c32-7c0c8aa60f3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d0e3a5b-a963-4fc3-b179-45934d5f49c3">
      <Terms xmlns="http://schemas.microsoft.com/office/infopath/2007/PartnerControls"/>
    </lcf76f155ced4ddcb4097134ff3c332f>
    <TaxCatchAll xmlns="3fffe2ab-1b1f-4c54-9c32-7c0c8aa60f3d" xsi:nil="true"/>
  </documentManagement>
</p:properties>
</file>

<file path=customXml/itemProps1.xml><?xml version="1.0" encoding="utf-8"?>
<ds:datastoreItem xmlns:ds="http://schemas.openxmlformats.org/officeDocument/2006/customXml" ds:itemID="{9610E59F-7C08-4F1D-B6C2-D5C1E027CA32}"/>
</file>

<file path=customXml/itemProps2.xml><?xml version="1.0" encoding="utf-8"?>
<ds:datastoreItem xmlns:ds="http://schemas.openxmlformats.org/officeDocument/2006/customXml" ds:itemID="{1B791F1E-F791-4888-937C-11F575B49203}"/>
</file>

<file path=customXml/itemProps3.xml><?xml version="1.0" encoding="utf-8"?>
<ds:datastoreItem xmlns:ds="http://schemas.openxmlformats.org/officeDocument/2006/customXml" ds:itemID="{7BE6ABA8-FA74-4DDB-B9CC-59B8970B86D6}"/>
</file>

<file path=docProps/app.xml><?xml version="1.0" encoding="utf-8"?>
<Properties xmlns="http://schemas.openxmlformats.org/officeDocument/2006/extended-properties" xmlns:vt="http://schemas.openxmlformats.org/officeDocument/2006/docPropsVTypes">
  <Template>Know Mats v 3</Template>
  <TotalTime>4834</TotalTime>
  <Words>274</Words>
  <Application>Microsoft Office PowerPoint</Application>
  <PresentationFormat>On-screen Show (4:3)</PresentationFormat>
  <Paragraphs>36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Century Gothic</vt:lpstr>
      <vt:lpstr>Wingdings</vt:lpstr>
      <vt:lpstr>Office Theme</vt:lpstr>
      <vt:lpstr>Healthy Me Knowledge Mat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Stone Age Knowledge Mat</dc:title>
  <dc:creator>Clive Davies OBE, Director</dc:creator>
  <cp:lastModifiedBy>Sally Spring</cp:lastModifiedBy>
  <cp:revision>317</cp:revision>
  <dcterms:created xsi:type="dcterms:W3CDTF">2018-11-22T20:08:20Z</dcterms:created>
  <dcterms:modified xsi:type="dcterms:W3CDTF">2022-08-23T18:58:18Z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0x010100FCAF30BE0BF5EF4EBE05F1E3520FA74E</vt:lpwstr>
  </property>
</Properties>
</file>