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changesInfos/changesInfo1.xml" ContentType="application/vnd.ms-powerpoint.changesinfo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1765" r:id="rId2"/>
  </p:sldIdLst>
  <p:sldSz cx="9144000" cy="6858000" type="screen4x3"/>
  <p:notesSz cx="6858000" cy="9144000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FC184"/>
    <a:srgbClr val="7C5DA3"/>
    <a:srgbClr val="E8F4E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E9EBF5"/>
          </a:solidFill>
        </a:fill>
      </a:tcStyle>
    </a:wholeTbl>
    <a:band1H>
      <a:tcStyle>
        <a:tcBdr/>
        <a:fill>
          <a:solidFill>
            <a:srgbClr val="CFD5EA"/>
          </a:solidFill>
        </a:fill>
      </a:tcStyle>
    </a:band1H>
    <a:band2H>
      <a:tcStyle>
        <a:tcBdr/>
      </a:tcStyle>
    </a:band2H>
    <a:band1V>
      <a:tcStyle>
        <a:tcBdr/>
        <a:fill>
          <a:solidFill>
            <a:srgbClr val="CFD5EA"/>
          </a:solidFill>
        </a:fill>
      </a:tcStyle>
    </a:band1V>
    <a:band2V>
      <a:tcStyle>
        <a:tcBdr/>
      </a:tcStyle>
    </a:band2V>
    <a:la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4472C4"/>
          </a:solidFill>
        </a:fill>
      </a:tcStyle>
    </a:lastCol>
    <a:fir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4472C4"/>
          </a:solidFill>
        </a:fill>
      </a:tcStyle>
    </a:firstCol>
    <a:la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top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rgbClr val="4472C4"/>
          </a:solidFill>
        </a:fill>
      </a:tcStyle>
    </a:lastRow>
    <a:fir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bottom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4472C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5097" autoAdjust="0"/>
  </p:normalViewPr>
  <p:slideViewPr>
    <p:cSldViewPr snapToGrid="0">
      <p:cViewPr>
        <p:scale>
          <a:sx n="86" d="100"/>
          <a:sy n="86" d="100"/>
        </p:scale>
        <p:origin x="1382" y="-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11" Type="http://schemas.openxmlformats.org/officeDocument/2006/relationships/customXml" Target="../customXml/item3.xml"/><Relationship Id="rId5" Type="http://schemas.openxmlformats.org/officeDocument/2006/relationships/viewProps" Target="viewProps.xml"/><Relationship Id="rId10" Type="http://schemas.openxmlformats.org/officeDocument/2006/relationships/customXml" Target="../customXml/item2.xml"/><Relationship Id="rId4" Type="http://schemas.openxmlformats.org/officeDocument/2006/relationships/presProps" Target="presProps.xml"/><Relationship Id="rId9" Type="http://schemas.openxmlformats.org/officeDocument/2006/relationships/customXml" Target="../customXml/item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lly Spring (Bibury)" userId="787e9d74-ed44-4022-8d39-230902d5d909" providerId="ADAL" clId="{9DB69D55-C8CC-4B16-8239-5EF1DAA84C00}"/>
    <pc:docChg chg="custSel modSld">
      <pc:chgData name="Sally Spring (Bibury)" userId="787e9d74-ed44-4022-8d39-230902d5d909" providerId="ADAL" clId="{9DB69D55-C8CC-4B16-8239-5EF1DAA84C00}" dt="2026-04-10T14:29:05.787" v="107" actId="798"/>
      <pc:docMkLst>
        <pc:docMk/>
      </pc:docMkLst>
      <pc:sldChg chg="modSp mod">
        <pc:chgData name="Sally Spring (Bibury)" userId="787e9d74-ed44-4022-8d39-230902d5d909" providerId="ADAL" clId="{9DB69D55-C8CC-4B16-8239-5EF1DAA84C00}" dt="2026-04-10T14:29:05.787" v="107" actId="798"/>
        <pc:sldMkLst>
          <pc:docMk/>
          <pc:sldMk cId="0" sldId="1765"/>
        </pc:sldMkLst>
        <pc:graphicFrameChg chg="mod modGraphic">
          <ac:chgData name="Sally Spring (Bibury)" userId="787e9d74-ed44-4022-8d39-230902d5d909" providerId="ADAL" clId="{9DB69D55-C8CC-4B16-8239-5EF1DAA84C00}" dt="2026-04-10T14:29:05.787" v="107" actId="798"/>
          <ac:graphicFrameMkLst>
            <pc:docMk/>
            <pc:sldMk cId="0" sldId="1765"/>
            <ac:graphicFrameMk id="3" creationId="{00000000-0000-0000-0000-000000000000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endParaRPr dirty="0"/>
          </a:p>
        </p:txBody>
      </p:sp>
      <p:sp>
        <p:nvSpPr>
          <p:cNvPr id="3" name="Date Placeholder 2"/>
          <p:cNvSpPr txBox="1"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fld id="{8260E3AB-A214-46AC-B714-38E1077F4210}" type="datetime1">
              <a:rPr lang="en-US"/>
              <a:pPr>
                <a:defRPr/>
              </a:pPr>
              <a:t>4/10/2026</a:t>
            </a:fld>
            <a:endParaRPr dirty="0"/>
          </a:p>
        </p:txBody>
      </p:sp>
      <p:sp>
        <p:nvSpPr>
          <p:cNvPr id="3076" name="Slide Image Placeholder 3"/>
          <p:cNvSpPr>
            <a:spLocks noGrp="1" noRot="1" noChangeAspect="1"/>
          </p:cNvSpPr>
          <p:nvPr>
            <p:ph type="sldImg" idx="2"/>
          </p:nvPr>
        </p:nvSpPr>
        <p:spPr bwMode="auto">
          <a:xfrm>
            <a:off x="1371600" y="1143000"/>
            <a:ext cx="4114800" cy="3086100"/>
          </a:xfrm>
          <a:prstGeom prst="rect">
            <a:avLst/>
          </a:prstGeom>
          <a:noFill/>
          <a:ln w="12701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" name="Notes Placeholder 4"/>
          <p:cNvSpPr txBox="1"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r>
              <a:rPr lang="en-GB" altLang="en-US" noProof="0"/>
              <a:t>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l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endParaRPr dirty="0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r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fld id="{7FFE9782-B39A-456D-B559-606D159CA9A1}" type="slidenum">
              <a:rPr/>
              <a:pPr>
                <a:defRPr/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59410184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1pPr>
    <a:lvl2pPr marL="457200" lvl="1"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2pPr>
    <a:lvl3pPr marL="914400" lvl="2"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3pPr>
    <a:lvl4pPr marL="1371600" lvl="3"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4pPr>
    <a:lvl5pPr marL="1828800" lvl="4"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ctrTitle"/>
          </p:nvPr>
        </p:nvSpPr>
        <p:spPr>
          <a:xfrm>
            <a:off x="685800" y="1122361"/>
            <a:ext cx="7772400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 txBox="1">
            <a:spLocks noGrp="1"/>
          </p:cNvSpPr>
          <p:nvPr>
            <p:ph type="subTitle" idx="1"/>
          </p:nvPr>
        </p:nvSpPr>
        <p:spPr>
          <a:xfrm>
            <a:off x="1143000" y="3602041"/>
            <a:ext cx="6858000" cy="1655758"/>
          </a:xfrm>
        </p:spPr>
        <p:txBody>
          <a:bodyPr anchorCtr="1"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3F6E71-F28E-4A4D-8F6E-08086644DBA4}" type="datetime1">
              <a:rPr lang="en-US"/>
              <a:pPr>
                <a:defRPr/>
              </a:pPr>
              <a:t>4/10/2026</a:t>
            </a:fld>
            <a:endParaRPr dirty="0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dirty="0"/>
              <a:t>© Focus Education UK Ltd. </a:t>
            </a:r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0377DA-A267-4647-81C6-C466F7142076}" type="slidenum">
              <a:rPr/>
              <a:pPr>
                <a:defRPr/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3623588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59800" y="6445250"/>
            <a:ext cx="584200" cy="41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Footer Placeholder 1"/>
          <p:cNvSpPr txBox="1">
            <a:spLocks/>
          </p:cNvSpPr>
          <p:nvPr userDrawn="1"/>
        </p:nvSpPr>
        <p:spPr>
          <a:xfrm>
            <a:off x="3044825" y="6491288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="ctr" anchorCtr="1"/>
          <a:lstStyle>
            <a:defPPr>
              <a:defRPr lang="en-GB"/>
            </a:defPPr>
            <a:lvl1pPr marL="0" marR="0" lvl="0" indent="0" algn="ctr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 dirty="0">
                <a:solidFill>
                  <a:srgbClr val="898989"/>
                </a:solidFill>
                <a:uFillTx/>
                <a:latin typeface="Calibri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dirty="0"/>
              <a:t>© Focus Education UK Ltd. </a:t>
            </a:r>
          </a:p>
        </p:txBody>
      </p:sp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Date Placeholder 3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CF7800-02E1-4CC2-842C-5DD9EF076BD8}" type="datetime1">
              <a:rPr lang="en-US"/>
              <a:pPr>
                <a:defRPr/>
              </a:pPr>
              <a:t>4/10/2026</a:t>
            </a:fld>
            <a:endParaRPr dirty="0"/>
          </a:p>
        </p:txBody>
      </p:sp>
      <p:sp>
        <p:nvSpPr>
          <p:cNvPr id="7" name="Slide Number Placeholder 5"/>
          <p:cNvSpPr txBox="1"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BEA453-0036-4CA1-AAD5-3FEF21499C57}" type="slidenum">
              <a:rPr/>
              <a:pPr>
                <a:defRPr/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5983577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 txBox="1">
            <a:spLocks noGrp="1" noChangeArrowheads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fld id="{B5D77DB5-6A83-421E-87BA-90BC53525E43}" type="datetime1">
              <a:rPr lang="en-US"/>
              <a:pPr>
                <a:defRPr/>
              </a:pPr>
              <a:t>4/10/2026</a:t>
            </a:fld>
            <a:endParaRPr dirty="0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r>
              <a:rPr dirty="0"/>
              <a:t>© Focus Education UK Ltd. </a:t>
            </a:r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fld id="{16442C7D-46E7-460A-A6DD-F655CDEAA14A}" type="slidenum">
              <a:rPr/>
              <a:pPr>
                <a:defRPr/>
              </a:pPr>
              <a:t>‹#›</a:t>
            </a:fld>
            <a:endParaRPr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19" r:id="rId1"/>
    <p:sldLayoutId id="2147484220" r:id="rId2"/>
  </p:sldLayoutIdLst>
  <p:transition spd="slow"/>
  <p:hf sldNum="0"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lang="en-US" sz="4400" kern="1200">
          <a:solidFill>
            <a:srgbClr val="000000"/>
          </a:solidFill>
          <a:latin typeface="Calibri Light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sz="2800" kern="1200">
          <a:solidFill>
            <a:srgbClr val="000000"/>
          </a:solidFill>
          <a:latin typeface="Calibri"/>
        </a:defRPr>
      </a:lvl1pPr>
      <a:lvl2pPr marL="685800" lvl="1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sz="2400" kern="1200">
          <a:solidFill>
            <a:srgbClr val="000000"/>
          </a:solidFill>
          <a:latin typeface="Calibri"/>
        </a:defRPr>
      </a:lvl2pPr>
      <a:lvl3pPr marL="1143000" lvl="2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sz="2000" kern="1200">
          <a:solidFill>
            <a:srgbClr val="000000"/>
          </a:solidFill>
          <a:latin typeface="Calibri"/>
        </a:defRPr>
      </a:lvl3pPr>
      <a:lvl4pPr marL="1600200" lvl="3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kern="1200">
          <a:solidFill>
            <a:srgbClr val="000000"/>
          </a:solidFill>
          <a:latin typeface="Calibri"/>
        </a:defRPr>
      </a:lvl4pPr>
      <a:lvl5pPr marL="2057400" lvl="4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kern="1200">
          <a:solidFill>
            <a:srgbClr val="000000"/>
          </a:solidFill>
          <a:latin typeface="Calibri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 txBox="1">
            <a:spLocks noGrp="1" noChangeArrowheads="1"/>
          </p:cNvSpPr>
          <p:nvPr>
            <p:ph type="title"/>
          </p:nvPr>
        </p:nvSpPr>
        <p:spPr>
          <a:xfrm>
            <a:off x="142875" y="122238"/>
            <a:ext cx="8867775" cy="492125"/>
          </a:xfrm>
        </p:spPr>
        <p:txBody>
          <a:bodyPr anchorCtr="1"/>
          <a:lstStyle/>
          <a:p>
            <a:pPr algn="ctr" eaLnBrk="1" hangingPunct="1"/>
            <a:r>
              <a:rPr lang="en-GB" altLang="en-US" sz="2800" b="1" dirty="0">
                <a:solidFill>
                  <a:srgbClr val="7FC184"/>
                </a:solidFill>
                <a:latin typeface="Century Gothic" panose="020B0502020202020204" pitchFamily="34" charset="0"/>
              </a:rPr>
              <a:t>Young Gardeners: Knowledge Mat</a:t>
            </a:r>
          </a:p>
        </p:txBody>
      </p:sp>
      <p:graphicFrame>
        <p:nvGraphicFramePr>
          <p:cNvPr id="3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0434115"/>
              </p:ext>
            </p:extLst>
          </p:nvPr>
        </p:nvGraphicFramePr>
        <p:xfrm>
          <a:off x="198365" y="569915"/>
          <a:ext cx="8747269" cy="6290952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10022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122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336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09908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59948">
                <a:tc gridSpan="2">
                  <a:txBody>
                    <a:bodyPr/>
                    <a:lstStyle/>
                    <a:p>
                      <a:pPr lvl="0" algn="ctr"/>
                      <a:r>
                        <a:rPr lang="en-GB" sz="1800" dirty="0">
                          <a:solidFill>
                            <a:schemeClr val="bg1"/>
                          </a:solidFill>
                          <a:latin typeface="Century Gothic" pitchFamily="34"/>
                        </a:rPr>
                        <a:t>Subject Specific Vocabulary</a:t>
                      </a:r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C18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dirty="0">
                        <a:solidFill>
                          <a:schemeClr val="bg1"/>
                        </a:solidFill>
                        <a:latin typeface="Century Gothic" pitchFamily="34"/>
                      </a:endParaRPr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C184"/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 algn="ctr"/>
                      <a:r>
                        <a:rPr lang="en-GB" sz="1600" dirty="0">
                          <a:solidFill>
                            <a:srgbClr val="7FC184"/>
                          </a:solidFill>
                          <a:latin typeface="Century Gothic" pitchFamily="34"/>
                        </a:rPr>
                        <a:t>Sticky Knowledge about Plants</a:t>
                      </a:r>
                    </a:p>
                  </a:txBody>
                  <a:tcPr marT="45739" marB="4573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7932">
                <a:tc rowSpan="2">
                  <a:txBody>
                    <a:bodyPr/>
                    <a:lstStyle/>
                    <a:p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root</a:t>
                      </a:r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/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The part of the plant that grows downward. It gets water from the ground and holds the plant in place.</a:t>
                      </a:r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 rowSpan="13">
                  <a:txBody>
                    <a:bodyPr/>
                    <a:lstStyle/>
                    <a:p>
                      <a:pPr marL="0" lvl="0" indent="0" algn="l">
                        <a:buFont typeface="Arial" panose="020B0604020202020204" pitchFamily="34" charset="0"/>
                        <a:buNone/>
                      </a:pPr>
                      <a:r>
                        <a:rPr lang="en-GB" sz="1100" b="1" dirty="0">
                          <a:solidFill>
                            <a:schemeClr val="bg1"/>
                          </a:solidFill>
                          <a:latin typeface="Century Gothic" pitchFamily="34"/>
                        </a:rPr>
                        <a:t>Important image to understand by the end of the Celebrations unit:</a:t>
                      </a:r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 vMerge="1">
                  <a:txBody>
                    <a:bodyPr/>
                    <a:lstStyle/>
                    <a:p>
                      <a:pPr lvl="0" algn="ctr"/>
                      <a:endParaRPr lang="en-GB" sz="1400" b="1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Century Gothic" pitchFamily="34"/>
                      </a:endParaRPr>
                    </a:p>
                  </a:txBody>
                  <a:tcPr marT="45730" marB="4573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6982">
                <a:tc vMerge="1">
                  <a:txBody>
                    <a:bodyPr/>
                    <a:lstStyle/>
                    <a:p>
                      <a:endParaRPr lang="en-GB" sz="1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/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71450" lvl="0" indent="-171450" algn="l">
                        <a:buFont typeface="Wingdings" panose="05000000000000000000" pitchFamily="2" charset="2"/>
                        <a:buChar char="q"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j-lt"/>
                        </a:rPr>
                        <a:t>Plants have a root, stem, leaves and sometimes flowers. Flowers have petals and they often make nectar to attract insects.</a:t>
                      </a:r>
                      <a:endParaRPr lang="en-GB" sz="1600" dirty="0">
                        <a:solidFill>
                          <a:srgbClr val="7FC184"/>
                        </a:solidFill>
                        <a:latin typeface="Century Gothic" pitchFamily="34"/>
                      </a:endParaRPr>
                    </a:p>
                  </a:txBody>
                  <a:tcPr marT="45739" marB="4573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4512254"/>
                  </a:ext>
                </a:extLst>
              </a:tr>
              <a:tr h="629881">
                <a:tc>
                  <a:txBody>
                    <a:bodyPr/>
                    <a:lstStyle/>
                    <a:p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stem</a:t>
                      </a:r>
                      <a:endParaRPr lang="en-GB" sz="1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The part of the plant which grows upward and connects the roots with the leaves and flowers. It carries water and nutrients to the plant.</a:t>
                      </a:r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j-lt"/>
                        </a:rPr>
                        <a:t>Plants have a root, stem, leaves and sometimes flowers. Flowers have petals and they often make nectar to attract insects.</a:t>
                      </a:r>
                    </a:p>
                  </a:txBody>
                  <a:tcPr marT="45739" marB="4573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12512">
                <a:tc rowSpan="2">
                  <a:txBody>
                    <a:bodyPr/>
                    <a:lstStyle/>
                    <a:p>
                      <a:r>
                        <a:rPr lang="en-US" sz="1200" b="1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leaf</a:t>
                      </a:r>
                      <a:endParaRPr lang="en-GB" sz="1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/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The part of the plant which produces food for the plant. Leaves can be evergreen ( kept all year) or deciduous ( grown each year in the spring and dropped each autumn)</a:t>
                      </a:r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100" b="0" dirty="0"/>
                        <a:t>When flowers are pollinated by insects, they make seeds. The seeds then grow into a new plant this is called germination.</a:t>
                      </a:r>
                      <a:endParaRPr lang="en-GB" sz="1100" b="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T="45739" marB="4573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017753"/>
                  </a:ext>
                </a:extLst>
              </a:tr>
              <a:tr h="152335">
                <a:tc vMerge="1">
                  <a:txBody>
                    <a:bodyPr/>
                    <a:lstStyle/>
                    <a:p>
                      <a:endParaRPr lang="en-GB" sz="1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/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US" sz="1100" b="0" baseline="0" dirty="0">
                          <a:solidFill>
                            <a:schemeClr val="tx1"/>
                          </a:solidFill>
                          <a:latin typeface="+mj-lt"/>
                        </a:rPr>
                        <a:t> Plants need air, water, light and some warmth to grow ( some plants can grow in very cold conditions but they grow very slowly)</a:t>
                      </a:r>
                      <a:endParaRPr lang="en-GB" dirty="0"/>
                    </a:p>
                  </a:txBody>
                  <a:tcPr marT="45739" marB="4573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616211"/>
                  </a:ext>
                </a:extLst>
              </a:tr>
              <a:tr h="505235">
                <a:tc rowSpan="2">
                  <a:txBody>
                    <a:bodyPr/>
                    <a:lstStyle/>
                    <a:p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pollinate</a:t>
                      </a:r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Where pollen is transferred from one plant to another in order to pollinate a plant. When this happens the plant is able to make seeds.</a:t>
                      </a:r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vMerge="1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endParaRPr lang="en-GB" sz="1100" b="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T="45739" marB="45739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55628424"/>
                  </a:ext>
                </a:extLst>
              </a:tr>
              <a:tr h="187990">
                <a:tc vMerge="1">
                  <a:txBody>
                    <a:bodyPr/>
                    <a:lstStyle/>
                    <a:p>
                      <a:endParaRPr lang="en-GB" sz="1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+mj-lt"/>
                        </a:rPr>
                        <a:t> Seeds need water, some warmth and light to grow.</a:t>
                      </a:r>
                      <a:endParaRPr lang="en-GB" dirty="0"/>
                    </a:p>
                  </a:txBody>
                  <a:tcPr marT="45739" marB="4573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76273994"/>
                  </a:ext>
                </a:extLst>
              </a:tr>
              <a:tr h="231943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seed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latin typeface="Century Gothic" panose="020B0502020202020204" pitchFamily="34" charset="0"/>
                        </a:rPr>
                        <a:t>The part of a plant which can grow into a new plant.</a:t>
                      </a:r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0" lvl="0" indent="0" algn="l">
                        <a:buFont typeface="Arial" panose="020B0604020202020204" pitchFamily="34" charset="0"/>
                        <a:buNone/>
                      </a:pPr>
                      <a:r>
                        <a:rPr lang="en-GB" sz="1100" b="1" dirty="0">
                          <a:solidFill>
                            <a:schemeClr val="bg1"/>
                          </a:solidFill>
                          <a:latin typeface="Century Gothic" pitchFamily="34"/>
                        </a:rPr>
                        <a:t>Important image to understand by the end of the Celebrations unit:</a:t>
                      </a:r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C184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+mj-lt"/>
                        </a:rPr>
                        <a:t> Seeds need water, some warmth and light to grow.</a:t>
                      </a:r>
                      <a:endParaRPr lang="en-GB" sz="1100" b="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T="45739" marB="4573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3699"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00" dirty="0">
                        <a:latin typeface="Century Gothic" panose="020B0502020202020204" pitchFamily="34" charset="0"/>
                      </a:endParaRPr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5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+mj-lt"/>
                        </a:rPr>
                        <a:t>Bulbs store energy in them and help a plant to survive in the winter. They start to grow when it becomes a bit warmer. They send out roots and shoots like a seed. Plants such as onion, garlic, tulip, daffodil, snowdrop and bluebells all have bulbs which stay in the ground all year around</a:t>
                      </a:r>
                      <a:endParaRPr lang="en-GB" dirty="0"/>
                    </a:p>
                  </a:txBody>
                  <a:tcPr marT="45739" marB="4573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0803923"/>
                  </a:ext>
                </a:extLst>
              </a:tr>
              <a:tr h="49491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bulb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latin typeface="Century Gothic" panose="020B0502020202020204" pitchFamily="34" charset="0"/>
                        </a:rPr>
                        <a:t>The round underground part of some plants which stores energy for the plant to grow.</a:t>
                      </a:r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vMerge="1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+mj-lt"/>
                        </a:rPr>
                        <a:t>Bulbs store energy in them and help a plant to survive in the winter. They start to grow when it becomes a bit warmer. They send out roots and shoots like a seed. Plants such as onion, garlic, tulip, daffodil, snowdrop and bluebells all have bulbs which stay in the ground all year around</a:t>
                      </a:r>
                      <a:endParaRPr lang="en-GB" dirty="0"/>
                    </a:p>
                  </a:txBody>
                  <a:tcPr marT="45739" marB="4573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33873582"/>
                  </a:ext>
                </a:extLst>
              </a:tr>
              <a:tr h="56239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germinate</a:t>
                      </a:r>
                    </a:p>
                    <a:p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50" dirty="0"/>
                        <a:t>This is when the seed begins to grow. It uses the stored food in the seed to make roots and shoots.</a:t>
                      </a:r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vMerge="1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+mj-lt"/>
                        </a:rPr>
                        <a:t>Bulbs store energy in them and help a plant to survive in the winter. They start to grow when it becomes a bit warmer. They send out roots and shoots like a seed. Plants such as onion, garlic, tulip, daffodil, snowdrop and bluebells all have bulbs which stay in the ground all year around</a:t>
                      </a:r>
                    </a:p>
                  </a:txBody>
                  <a:tcPr marT="45739" marB="45739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62398">
                <a:tc>
                  <a:txBody>
                    <a:bodyPr/>
                    <a:lstStyle/>
                    <a:p>
                      <a:r>
                        <a:rPr lang="en-US" sz="1200" b="1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tuber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50" dirty="0"/>
                        <a:t>The underground part of some plants which are like thickened stems. Plants such as potatoes have tubers.</a:t>
                      </a:r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vMerge="1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endParaRPr lang="en-GB" dirty="0"/>
                    </a:p>
                  </a:txBody>
                  <a:tcPr marT="45739" marB="45739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7703186"/>
                  </a:ext>
                </a:extLst>
              </a:tr>
              <a:tr h="1133074">
                <a:tc>
                  <a:txBody>
                    <a:bodyPr/>
                    <a:lstStyle/>
                    <a:p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nutrients</a:t>
                      </a:r>
                      <a:endParaRPr lang="en-GB" dirty="0"/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The food needed by plants which is found in the soil. Plants collect the nutrients through their roots.</a:t>
                      </a:r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vMerge="1"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endParaRPr lang="en-US" sz="11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39" marB="45739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67481501"/>
                  </a:ext>
                </a:extLst>
              </a:tr>
            </a:tbl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CCBFC7E6-2B27-4D3E-BF46-0490A33E11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85103" y="993128"/>
            <a:ext cx="2043042" cy="301841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217A15E-3809-45F7-8571-92E3CA174B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5103" y="4581236"/>
            <a:ext cx="1976795" cy="1458292"/>
          </a:xfrm>
          <a:prstGeom prst="rect">
            <a:avLst/>
          </a:prstGeom>
        </p:spPr>
      </p:pic>
    </p:spTree>
  </p:cSld>
  <p:clrMapOvr>
    <a:masterClrMapping/>
  </p:clrMapOvr>
  <p:transition spd="slow"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Know Mats" id="{44C609E7-D963-4258-AC0C-6D24BC1BAC45}" vid="{70B9A501-B5B1-4368-BA62-45740617565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CAF30BE0BF5EF4EBE05F1E3520FA74E" ma:contentTypeVersion="13" ma:contentTypeDescription="Create a new document." ma:contentTypeScope="" ma:versionID="2a311c28440324cdfe00ab31035ca548">
  <xsd:schema xmlns:xsd="http://www.w3.org/2001/XMLSchema" xmlns:xs="http://www.w3.org/2001/XMLSchema" xmlns:p="http://schemas.microsoft.com/office/2006/metadata/properties" xmlns:ns2="2d0e3a5b-a963-4fc3-b179-45934d5f49c3" xmlns:ns3="3fffe2ab-1b1f-4c54-9c32-7c0c8aa60f3d" targetNamespace="http://schemas.microsoft.com/office/2006/metadata/properties" ma:root="true" ma:fieldsID="a5d995fbde212f68bf47f445efdf0dc6" ns2:_="" ns3:_="">
    <xsd:import namespace="2d0e3a5b-a963-4fc3-b179-45934d5f49c3"/>
    <xsd:import namespace="3fffe2ab-1b1f-4c54-9c32-7c0c8aa60f3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d0e3a5b-a963-4fc3-b179-45934d5f49c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1c29303b-1952-4e44-9c71-ce741b4f3fa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fffe2ab-1b1f-4c54-9c32-7c0c8aa60f3d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08a03855-3a5d-4154-94a6-870730cd9470}" ma:internalName="TaxCatchAll" ma:showField="CatchAllData" ma:web="3fffe2ab-1b1f-4c54-9c32-7c0c8aa60f3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2d0e3a5b-a963-4fc3-b179-45934d5f49c3">
      <Terms xmlns="http://schemas.microsoft.com/office/infopath/2007/PartnerControls"/>
    </lcf76f155ced4ddcb4097134ff3c332f>
    <TaxCatchAll xmlns="3fffe2ab-1b1f-4c54-9c32-7c0c8aa60f3d" xsi:nil="true"/>
  </documentManagement>
</p:properties>
</file>

<file path=customXml/itemProps1.xml><?xml version="1.0" encoding="utf-8"?>
<ds:datastoreItem xmlns:ds="http://schemas.openxmlformats.org/officeDocument/2006/customXml" ds:itemID="{B40823E8-A1F9-48BE-AF06-D337863C23ED}"/>
</file>

<file path=customXml/itemProps2.xml><?xml version="1.0" encoding="utf-8"?>
<ds:datastoreItem xmlns:ds="http://schemas.openxmlformats.org/officeDocument/2006/customXml" ds:itemID="{E005E187-3012-415C-9952-488D6D2CAC2C}"/>
</file>

<file path=customXml/itemProps3.xml><?xml version="1.0" encoding="utf-8"?>
<ds:datastoreItem xmlns:ds="http://schemas.openxmlformats.org/officeDocument/2006/customXml" ds:itemID="{7707FF62-04D0-4AF9-A917-8AD2051AC63B}"/>
</file>

<file path=docProps/app.xml><?xml version="1.0" encoding="utf-8"?>
<Properties xmlns="http://schemas.openxmlformats.org/officeDocument/2006/extended-properties" xmlns:vt="http://schemas.openxmlformats.org/officeDocument/2006/docPropsVTypes">
  <Template>Know Mats v 3</Template>
  <TotalTime>8</TotalTime>
  <Words>384</Words>
  <Application>Microsoft Office PowerPoint</Application>
  <PresentationFormat>On-screen Show (4:3)</PresentationFormat>
  <Paragraphs>27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Century Gothic</vt:lpstr>
      <vt:lpstr>Wingdings</vt:lpstr>
      <vt:lpstr>Office Theme</vt:lpstr>
      <vt:lpstr>Young Gardeners: Knowledge Mat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Stone Age Knowledge Mat</dc:title>
  <dc:creator>Clive Davies OBE, Director</dc:creator>
  <cp:lastModifiedBy>Sally Spring (Bibury)</cp:lastModifiedBy>
  <cp:revision>346</cp:revision>
  <dcterms:created xsi:type="dcterms:W3CDTF">2018-11-22T20:08:20Z</dcterms:created>
  <dcterms:modified xsi:type="dcterms:W3CDTF">2026-04-10T14:29:43Z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0x010100FCAF30BE0BF5EF4EBE05F1E3520FA74E</vt:lpwstr>
  </property>
</Properties>
</file>