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sldIdLst>
    <p:sldId id="256" r:id="rId4"/>
    <p:sldId id="257" r:id="rId5"/>
    <p:sldId id="258" r:id="rId6"/>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65E35A-0F6B-4B41-97F3-63DCD9C28DC2}" v="1" dt="2024-08-22T13:14:56.9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p:scale>
          <a:sx n="70" d="100"/>
          <a:sy n="70" d="100"/>
        </p:scale>
        <p:origin x="1628" y="3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microsoft.com/office/2015/10/relationships/revisionInfo" Target="revisionInfo.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813188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401487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253461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585404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38956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4D3E08-6E70-4641-AF62-B8A0AAF0BDE6}" type="datetimeFigureOut">
              <a:rPr lang="en-GB" smtClean="0"/>
              <a:t>05/09/2024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553795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4D3E08-6E70-4641-AF62-B8A0AAF0BDE6}" type="datetimeFigureOut">
              <a:rPr lang="en-GB" smtClean="0"/>
              <a:t>05/09/2024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2219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4D3E08-6E70-4641-AF62-B8A0AAF0BDE6}" type="datetimeFigureOut">
              <a:rPr lang="en-GB" smtClean="0"/>
              <a:t>05/09/2024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051713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4D3E08-6E70-4641-AF62-B8A0AAF0BDE6}" type="datetimeFigureOut">
              <a:rPr lang="en-GB" smtClean="0"/>
              <a:t>05/09/2024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1316933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94D3E08-6E70-4641-AF62-B8A0AAF0BDE6}" type="datetimeFigureOut">
              <a:rPr lang="en-GB" smtClean="0"/>
              <a:t>05/09/2024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949010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94D3E08-6E70-4641-AF62-B8A0AAF0BDE6}" type="datetimeFigureOut">
              <a:rPr lang="en-GB" smtClean="0"/>
              <a:t>05/09/2024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108907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194D3E08-6E70-4641-AF62-B8A0AAF0BDE6}" type="datetimeFigureOut">
              <a:rPr lang="en-GB" smtClean="0"/>
              <a:t>05/09/2024</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809F73D0-5A7D-4048-A9C1-DE6B77A7E5CB}" type="slidenum">
              <a:rPr lang="en-GB" smtClean="0"/>
              <a:t>‹#›</a:t>
            </a:fld>
            <a:endParaRPr lang="en-GB"/>
          </a:p>
        </p:txBody>
      </p:sp>
    </p:spTree>
    <p:extLst>
      <p:ext uri="{BB962C8B-B14F-4D97-AF65-F5344CB8AC3E}">
        <p14:creationId xmlns:p14="http://schemas.microsoft.com/office/powerpoint/2010/main" val="33300195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publications/working-together-to-improve-school-attendance" TargetMode="External"/><Relationship Id="rId2" Type="http://schemas.openxmlformats.org/officeDocument/2006/relationships/hyperlink" Target="https://bibury.eschools.co.uk/web/attendance/66401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C9AD1-E225-78AE-436B-7DEC450DA916}"/>
              </a:ext>
            </a:extLst>
          </p:cNvPr>
          <p:cNvSpPr>
            <a:spLocks noGrp="1"/>
          </p:cNvSpPr>
          <p:nvPr>
            <p:ph type="ctrTitle"/>
          </p:nvPr>
        </p:nvSpPr>
        <p:spPr>
          <a:xfrm>
            <a:off x="401229" y="241927"/>
            <a:ext cx="5829300" cy="351962"/>
          </a:xfrm>
        </p:spPr>
        <p:txBody>
          <a:bodyPr>
            <a:normAutofit fontScale="90000"/>
          </a:bodyPr>
          <a:lstStyle/>
          <a:p>
            <a:r>
              <a:rPr lang="en-GB" sz="1600" b="1" u="sng" dirty="0">
                <a:solidFill>
                  <a:srgbClr val="7030A0"/>
                </a:solidFill>
                <a:latin typeface="Gill Sans MT" panose="020B0502020104020203" pitchFamily="34" charset="0"/>
              </a:rPr>
              <a:t>Attendance: Key Information for Leaders, Staff, Pupils and Parents</a:t>
            </a:r>
          </a:p>
        </p:txBody>
      </p:sp>
      <p:sp>
        <p:nvSpPr>
          <p:cNvPr id="3" name="Subtitle 2">
            <a:extLst>
              <a:ext uri="{FF2B5EF4-FFF2-40B4-BE49-F238E27FC236}">
                <a16:creationId xmlns:a16="http://schemas.microsoft.com/office/drawing/2014/main" id="{791FC5E1-FEDE-5043-8517-1478BE2D5111}"/>
              </a:ext>
            </a:extLst>
          </p:cNvPr>
          <p:cNvSpPr>
            <a:spLocks noGrp="1"/>
          </p:cNvSpPr>
          <p:nvPr>
            <p:ph type="subTitle" idx="1"/>
          </p:nvPr>
        </p:nvSpPr>
        <p:spPr>
          <a:xfrm>
            <a:off x="246658" y="6091123"/>
            <a:ext cx="1197793" cy="242274"/>
          </a:xfrm>
          <a:solidFill>
            <a:srgbClr val="CCCCFF"/>
          </a:solidFill>
        </p:spPr>
        <p:txBody>
          <a:bodyPr>
            <a:normAutofit fontScale="92500" lnSpcReduction="20000"/>
          </a:bodyPr>
          <a:lstStyle/>
          <a:p>
            <a:pPr algn="l"/>
            <a:r>
              <a:rPr lang="en-GB" sz="1400" b="1" dirty="0">
                <a:solidFill>
                  <a:srgbClr val="7030A0"/>
                </a:solidFill>
                <a:latin typeface="Gill Sans MT" panose="020B0502020104020203" pitchFamily="34" charset="0"/>
              </a:rPr>
              <a:t>Definitions: </a:t>
            </a:r>
          </a:p>
          <a:p>
            <a:pPr algn="l"/>
            <a:endParaRPr lang="en-GB" sz="1400" b="1" dirty="0">
              <a:solidFill>
                <a:srgbClr val="7030A0"/>
              </a:solidFill>
              <a:latin typeface="Gill Sans MT" panose="020B0502020104020203" pitchFamily="34" charset="0"/>
            </a:endParaRPr>
          </a:p>
        </p:txBody>
      </p:sp>
      <p:sp>
        <p:nvSpPr>
          <p:cNvPr id="5" name="TextBox 4">
            <a:extLst>
              <a:ext uri="{FF2B5EF4-FFF2-40B4-BE49-F238E27FC236}">
                <a16:creationId xmlns:a16="http://schemas.microsoft.com/office/drawing/2014/main" id="{6992085E-41E8-3F54-A14E-8638FEC5C7CA}"/>
              </a:ext>
            </a:extLst>
          </p:cNvPr>
          <p:cNvSpPr txBox="1"/>
          <p:nvPr/>
        </p:nvSpPr>
        <p:spPr>
          <a:xfrm>
            <a:off x="313736" y="6306530"/>
            <a:ext cx="6263522" cy="5392951"/>
          </a:xfrm>
          <a:prstGeom prst="rect">
            <a:avLst/>
          </a:prstGeom>
          <a:noFill/>
        </p:spPr>
        <p:txBody>
          <a:bodyPr wrap="square">
            <a:spAutoFit/>
          </a:bodyPr>
          <a:lstStyle/>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Absence:</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Arrival at school after the register has closed</a:t>
            </a: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Not attending school for any reason</a:t>
            </a:r>
          </a:p>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Authorised absence:</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An absence for sickness for which the school has granted leave</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Medical or dental appointments which unavoidably fall during school time, for which the school has granted leave</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Religious or cultural observances for which the school has granted leave</a:t>
            </a: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An absence due to a family emergency</a:t>
            </a:r>
          </a:p>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Unauthorised absence:</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Parents keeping children off school unnecessarily or without reason</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Truancy before or during the school day</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Absences which have never been properly explained</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Arrival at school after the register has closed</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Absence due to shopping, looking after other children or birthdays</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Absence due to day trips and holidays in term-time which have not been agreed</a:t>
            </a: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Leaving school for no reason during the day</a:t>
            </a:r>
          </a:p>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Persistent absence (PA):</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Missing 10 percent or more of schooling across the year for any reason</a:t>
            </a:r>
          </a:p>
        </p:txBody>
      </p:sp>
      <p:sp>
        <p:nvSpPr>
          <p:cNvPr id="8" name="TextBox 7">
            <a:extLst>
              <a:ext uri="{FF2B5EF4-FFF2-40B4-BE49-F238E27FC236}">
                <a16:creationId xmlns:a16="http://schemas.microsoft.com/office/drawing/2014/main" id="{B25B21FF-3B65-D922-2B56-8071258E60E4}"/>
              </a:ext>
            </a:extLst>
          </p:cNvPr>
          <p:cNvSpPr txBox="1"/>
          <p:nvPr/>
        </p:nvSpPr>
        <p:spPr>
          <a:xfrm flipH="1">
            <a:off x="246658" y="4499266"/>
            <a:ext cx="1299338" cy="276999"/>
          </a:xfrm>
          <a:prstGeom prst="rect">
            <a:avLst/>
          </a:prstGeom>
          <a:solidFill>
            <a:srgbClr val="CCCCFF"/>
          </a:solidFill>
        </p:spPr>
        <p:txBody>
          <a:bodyPr wrap="square" rtlCol="0">
            <a:spAutoFit/>
          </a:bodyPr>
          <a:lstStyle/>
          <a:p>
            <a:r>
              <a:rPr lang="en-GB" sz="1200" b="1" dirty="0">
                <a:solidFill>
                  <a:srgbClr val="7030A0"/>
                </a:solidFill>
                <a:latin typeface="Gill Sans MT" panose="020B0502020104020203" pitchFamily="34" charset="0"/>
              </a:rPr>
              <a:t>Key Contacts: </a:t>
            </a:r>
          </a:p>
        </p:txBody>
      </p:sp>
      <p:graphicFrame>
        <p:nvGraphicFramePr>
          <p:cNvPr id="10" name="Table 9">
            <a:extLst>
              <a:ext uri="{FF2B5EF4-FFF2-40B4-BE49-F238E27FC236}">
                <a16:creationId xmlns:a16="http://schemas.microsoft.com/office/drawing/2014/main" id="{4A07F9B1-1C60-75EE-16AC-BB30F7188FF4}"/>
              </a:ext>
            </a:extLst>
          </p:cNvPr>
          <p:cNvGraphicFramePr>
            <a:graphicFrameLocks noGrp="1"/>
          </p:cNvGraphicFramePr>
          <p:nvPr>
            <p:extLst>
              <p:ext uri="{D42A27DB-BD31-4B8C-83A1-F6EECF244321}">
                <p14:modId xmlns:p14="http://schemas.microsoft.com/office/powerpoint/2010/main" val="4173129780"/>
              </p:ext>
            </p:extLst>
          </p:nvPr>
        </p:nvGraphicFramePr>
        <p:xfrm>
          <a:off x="421555" y="4836833"/>
          <a:ext cx="6096491" cy="1737360"/>
        </p:xfrm>
        <a:graphic>
          <a:graphicData uri="http://schemas.openxmlformats.org/drawingml/2006/table">
            <a:tbl>
              <a:tblPr firstRow="1" bandRow="1">
                <a:tableStyleId>{073A0DAA-6AF3-43AB-8588-CEC1D06C72B9}</a:tableStyleId>
              </a:tblPr>
              <a:tblGrid>
                <a:gridCol w="2025289">
                  <a:extLst>
                    <a:ext uri="{9D8B030D-6E8A-4147-A177-3AD203B41FA5}">
                      <a16:colId xmlns:a16="http://schemas.microsoft.com/office/drawing/2014/main" val="1860209758"/>
                    </a:ext>
                  </a:extLst>
                </a:gridCol>
                <a:gridCol w="1032623">
                  <a:extLst>
                    <a:ext uri="{9D8B030D-6E8A-4147-A177-3AD203B41FA5}">
                      <a16:colId xmlns:a16="http://schemas.microsoft.com/office/drawing/2014/main" val="3973028128"/>
                    </a:ext>
                  </a:extLst>
                </a:gridCol>
                <a:gridCol w="1373679">
                  <a:extLst>
                    <a:ext uri="{9D8B030D-6E8A-4147-A177-3AD203B41FA5}">
                      <a16:colId xmlns:a16="http://schemas.microsoft.com/office/drawing/2014/main" val="68990365"/>
                    </a:ext>
                  </a:extLst>
                </a:gridCol>
                <a:gridCol w="1664900">
                  <a:extLst>
                    <a:ext uri="{9D8B030D-6E8A-4147-A177-3AD203B41FA5}">
                      <a16:colId xmlns:a16="http://schemas.microsoft.com/office/drawing/2014/main" val="205351967"/>
                    </a:ext>
                  </a:extLst>
                </a:gridCol>
              </a:tblGrid>
              <a:tr h="314265">
                <a:tc>
                  <a:txBody>
                    <a:bodyPr/>
                    <a:lstStyle/>
                    <a:p>
                      <a:r>
                        <a:rPr lang="en-GB" sz="1200" b="0" dirty="0">
                          <a:solidFill>
                            <a:schemeClr val="tx1"/>
                          </a:solidFill>
                          <a:latin typeface="Gill Sans MT" panose="020B0502020104020203" pitchFamily="34" charset="0"/>
                        </a:rPr>
                        <a:t>Attendance Lead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Suki Pascoe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01285 740268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admin@bibury.dgat.org.uk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472871"/>
                  </a:ext>
                </a:extLst>
              </a:tr>
              <a:tr h="314265">
                <a:tc>
                  <a:txBody>
                    <a:bodyPr/>
                    <a:lstStyle/>
                    <a:p>
                      <a:r>
                        <a:rPr lang="en-GB" sz="1200" b="0" dirty="0">
                          <a:solidFill>
                            <a:schemeClr val="tx1"/>
                          </a:solidFill>
                          <a:latin typeface="Gill Sans MT" panose="020B0502020104020203" pitchFamily="34" charset="0"/>
                        </a:rPr>
                        <a:t>Day to Day Absence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School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01285 740268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0" i="0" dirty="0">
                          <a:solidFill>
                            <a:schemeClr val="tx1"/>
                          </a:solidFill>
                          <a:latin typeface="Gill Sans MT" panose="020B0502020104020203" pitchFamily="34" charset="0"/>
                        </a:rPr>
                        <a:t>admin@bibury.dgat.org.uk</a:t>
                      </a:r>
                    </a:p>
                    <a:p>
                      <a:endParaRPr lang="en-GB" sz="1200" b="0" i="0" dirty="0">
                        <a:solidFill>
                          <a:schemeClr val="tx1"/>
                        </a:solidFill>
                        <a:latin typeface="Gill Sans MT" panose="020B05020201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5447419"/>
                  </a:ext>
                </a:extLst>
              </a:tr>
              <a:tr h="314265">
                <a:tc>
                  <a:txBody>
                    <a:bodyPr/>
                    <a:lstStyle/>
                    <a:p>
                      <a:r>
                        <a:rPr lang="en-GB" sz="1200" b="0" dirty="0">
                          <a:solidFill>
                            <a:schemeClr val="tx1"/>
                          </a:solidFill>
                          <a:latin typeface="Gill Sans MT" panose="020B0502020104020203" pitchFamily="34" charset="0"/>
                        </a:rPr>
                        <a:t>Specific Support with Attendance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School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01285 740268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0" i="0" dirty="0">
                          <a:solidFill>
                            <a:schemeClr val="tx1"/>
                          </a:solidFill>
                          <a:latin typeface="Gill Sans MT" panose="020B0502020104020203" pitchFamily="34" charset="0"/>
                        </a:rPr>
                        <a:t>admin@bibury.dgat.org.uk</a:t>
                      </a:r>
                    </a:p>
                    <a:p>
                      <a:endParaRPr lang="en-GB" sz="1200" b="0" i="0" dirty="0">
                        <a:solidFill>
                          <a:schemeClr val="tx1"/>
                        </a:solidFill>
                        <a:latin typeface="Gill Sans MT" panose="020B05020201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5370804"/>
                  </a:ext>
                </a:extLst>
              </a:tr>
            </a:tbl>
          </a:graphicData>
        </a:graphic>
      </p:graphicFrame>
      <p:sp>
        <p:nvSpPr>
          <p:cNvPr id="14" name="TextBox 13">
            <a:extLst>
              <a:ext uri="{FF2B5EF4-FFF2-40B4-BE49-F238E27FC236}">
                <a16:creationId xmlns:a16="http://schemas.microsoft.com/office/drawing/2014/main" id="{371F13EC-95D2-49A8-6A52-10A225F138AA}"/>
              </a:ext>
            </a:extLst>
          </p:cNvPr>
          <p:cNvSpPr txBox="1"/>
          <p:nvPr/>
        </p:nvSpPr>
        <p:spPr>
          <a:xfrm>
            <a:off x="313736" y="1044948"/>
            <a:ext cx="6204310" cy="3393750"/>
          </a:xfrm>
          <a:prstGeom prst="rect">
            <a:avLst/>
          </a:prstGeom>
          <a:noFill/>
        </p:spPr>
        <p:txBody>
          <a:bodyPr wrap="square">
            <a:spAutoFit/>
          </a:bodyPr>
          <a:lstStyle/>
          <a:p>
            <a:pPr>
              <a:lnSpc>
                <a:spcPct val="115000"/>
              </a:lnSpc>
              <a:spcBef>
                <a:spcPts val="1000"/>
              </a:spcBef>
              <a:spcAft>
                <a:spcPts val="1000"/>
              </a:spcAft>
            </a:pPr>
            <a:r>
              <a:rPr lang="en-GB" sz="1200" dirty="0">
                <a:effectLst/>
                <a:latin typeface="Gill Sans MT" panose="020B0502020104020203" pitchFamily="34" charset="0"/>
                <a:ea typeface="Arial" panose="020B0604020202020204" pitchFamily="34" charset="0"/>
                <a:cs typeface="Times New Roman" panose="02020603050405020304" pitchFamily="18" charset="0"/>
              </a:rPr>
              <a:t>The law entitles every child of compulsory school age to an efficient, full-time education suitable to their age, aptitude, and any special educational need they may have. It is the legal responsibility of every parent to make sure their child receives that education either by attendance at a school or by education elsewhere.</a:t>
            </a:r>
            <a:r>
              <a:rPr lang="en-GB" sz="1200" dirty="0">
                <a:solidFill>
                  <a:srgbClr val="FF0000"/>
                </a:solidFill>
                <a:effectLst/>
                <a:latin typeface="Gill Sans MT" panose="020B0502020104020203" pitchFamily="34" charset="0"/>
                <a:ea typeface="Arial" panose="020B0604020202020204" pitchFamily="34" charset="0"/>
                <a:cs typeface="Arial" panose="020B0604020202020204" pitchFamily="34" charset="0"/>
              </a:rPr>
              <a:t> </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algn="just">
              <a:lnSpc>
                <a:spcPct val="115000"/>
              </a:lnSpc>
              <a:spcBef>
                <a:spcPts val="1000"/>
              </a:spcBef>
              <a:spcAft>
                <a:spcPts val="1000"/>
              </a:spcAft>
            </a:pPr>
            <a:r>
              <a:rPr lang="en-GB" sz="1200" dirty="0">
                <a:effectLst/>
                <a:latin typeface="Gill Sans MT" panose="020B0502020104020203" pitchFamily="34" charset="0"/>
                <a:ea typeface="Arial" panose="020B0604020202020204" pitchFamily="34" charset="0"/>
                <a:cs typeface="Times New Roman" panose="02020603050405020304" pitchFamily="18" charset="0"/>
              </a:rPr>
              <a:t>Where parents decide to have their child registered at school, they have an additional legal duty to ensure their child attends that school regularly. This means their child must attend every day that the school is open, except in a small number of allowable circumstances such as being too ill to attend or being given permission for an absence, in advance, from the school.</a:t>
            </a:r>
          </a:p>
          <a:p>
            <a:pPr algn="just">
              <a:lnSpc>
                <a:spcPct val="115000"/>
              </a:lnSpc>
              <a:spcBef>
                <a:spcPts val="1000"/>
              </a:spcBef>
              <a:spcAft>
                <a:spcPts val="1000"/>
              </a:spcAft>
            </a:pPr>
            <a:r>
              <a:rPr lang="en-GB" sz="1200" dirty="0">
                <a:latin typeface="Gill Sans MT" panose="020B0502020104020203" pitchFamily="34" charset="0"/>
                <a:ea typeface="Arial" panose="020B0604020202020204" pitchFamily="34" charset="0"/>
                <a:cs typeface="Arial" panose="020B0604020202020204" pitchFamily="34" charset="0"/>
              </a:rPr>
              <a:t>Our</a:t>
            </a:r>
            <a:r>
              <a:rPr lang="en-GB" sz="1200" dirty="0">
                <a:effectLst/>
                <a:latin typeface="Gill Sans MT" panose="020B0502020104020203" pitchFamily="34" charset="0"/>
                <a:ea typeface="Arial" panose="020B0604020202020204" pitchFamily="34" charset="0"/>
                <a:cs typeface="Arial" panose="020B0604020202020204" pitchFamily="34" charset="0"/>
              </a:rPr>
              <a:t> School believes that to facilitate teaching and learning, good attendance is essential. Pupils cannot achieve their full potential if they do not regularly attend school. </a:t>
            </a:r>
          </a:p>
          <a:p>
            <a:pPr algn="just">
              <a:lnSpc>
                <a:spcPct val="115000"/>
              </a:lnSpc>
              <a:spcBef>
                <a:spcPts val="1000"/>
              </a:spcBef>
              <a:spcAft>
                <a:spcPts val="1000"/>
              </a:spcAft>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Attendance and punctuality will be monitored throughout the year. The school’s attendance target is </a:t>
            </a:r>
            <a:r>
              <a:rPr lang="en-GB" sz="1200" b="1" u="sng" dirty="0">
                <a:effectLst/>
                <a:latin typeface="Gill Sans MT" panose="020B0502020104020203" pitchFamily="34" charset="0"/>
                <a:ea typeface="Arial" panose="020B0604020202020204" pitchFamily="34" charset="0"/>
                <a:cs typeface="Times New Roman" panose="02020603050405020304" pitchFamily="18" charset="0"/>
              </a:rPr>
              <a:t>96%</a:t>
            </a:r>
            <a:r>
              <a:rPr lang="en-GB" sz="1200" dirty="0">
                <a:effectLst/>
                <a:latin typeface="Gill Sans MT" panose="020B0502020104020203" pitchFamily="34" charset="0"/>
                <a:ea typeface="Arial" panose="020B0604020202020204" pitchFamily="34" charset="0"/>
                <a:cs typeface="Times New Roman" panose="02020603050405020304" pitchFamily="18" charset="0"/>
              </a:rPr>
              <a:t> </a:t>
            </a:r>
          </a:p>
        </p:txBody>
      </p:sp>
      <p:sp>
        <p:nvSpPr>
          <p:cNvPr id="15" name="TextBox 14">
            <a:extLst>
              <a:ext uri="{FF2B5EF4-FFF2-40B4-BE49-F238E27FC236}">
                <a16:creationId xmlns:a16="http://schemas.microsoft.com/office/drawing/2014/main" id="{F4281CA3-FBAC-18D2-148E-FD58454F3F22}"/>
              </a:ext>
            </a:extLst>
          </p:cNvPr>
          <p:cNvSpPr txBox="1"/>
          <p:nvPr/>
        </p:nvSpPr>
        <p:spPr>
          <a:xfrm flipH="1">
            <a:off x="246656" y="710089"/>
            <a:ext cx="1657557" cy="276999"/>
          </a:xfrm>
          <a:prstGeom prst="rect">
            <a:avLst/>
          </a:prstGeom>
          <a:solidFill>
            <a:srgbClr val="CCCCFF"/>
          </a:solidFill>
        </p:spPr>
        <p:txBody>
          <a:bodyPr wrap="square" rtlCol="0">
            <a:spAutoFit/>
          </a:bodyPr>
          <a:lstStyle/>
          <a:p>
            <a:r>
              <a:rPr lang="en-GB" sz="1200" b="1" dirty="0">
                <a:solidFill>
                  <a:srgbClr val="7030A0"/>
                </a:solidFill>
                <a:latin typeface="Gill Sans MT" panose="020B0502020104020203" pitchFamily="34" charset="0"/>
              </a:rPr>
              <a:t>Statement of Intent: </a:t>
            </a:r>
          </a:p>
        </p:txBody>
      </p:sp>
    </p:spTree>
    <p:extLst>
      <p:ext uri="{BB962C8B-B14F-4D97-AF65-F5344CB8AC3E}">
        <p14:creationId xmlns:p14="http://schemas.microsoft.com/office/powerpoint/2010/main" val="1503029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C9AD1-E225-78AE-436B-7DEC450DA916}"/>
              </a:ext>
            </a:extLst>
          </p:cNvPr>
          <p:cNvSpPr>
            <a:spLocks noGrp="1"/>
          </p:cNvSpPr>
          <p:nvPr>
            <p:ph type="ctrTitle"/>
          </p:nvPr>
        </p:nvSpPr>
        <p:spPr>
          <a:xfrm>
            <a:off x="401229" y="241927"/>
            <a:ext cx="5829300" cy="351962"/>
          </a:xfrm>
        </p:spPr>
        <p:txBody>
          <a:bodyPr>
            <a:normAutofit fontScale="90000"/>
          </a:bodyPr>
          <a:lstStyle/>
          <a:p>
            <a:r>
              <a:rPr lang="en-GB" sz="1600" b="1" u="sng" dirty="0">
                <a:solidFill>
                  <a:srgbClr val="7030A0"/>
                </a:solidFill>
                <a:latin typeface="Gill Sans MT" panose="020B0502020104020203" pitchFamily="34" charset="0"/>
              </a:rPr>
              <a:t>Attendance: Key Information for Leaders, Staff, Pupils and Parents</a:t>
            </a:r>
          </a:p>
        </p:txBody>
      </p:sp>
      <p:sp>
        <p:nvSpPr>
          <p:cNvPr id="18" name="Subtitle 2">
            <a:extLst>
              <a:ext uri="{FF2B5EF4-FFF2-40B4-BE49-F238E27FC236}">
                <a16:creationId xmlns:a16="http://schemas.microsoft.com/office/drawing/2014/main" id="{071AFCC2-71ED-A724-F24C-69050B1D15ED}"/>
              </a:ext>
            </a:extLst>
          </p:cNvPr>
          <p:cNvSpPr>
            <a:spLocks noGrp="1"/>
          </p:cNvSpPr>
          <p:nvPr>
            <p:ph type="subTitle" idx="1"/>
          </p:nvPr>
        </p:nvSpPr>
        <p:spPr>
          <a:xfrm>
            <a:off x="284266" y="3967239"/>
            <a:ext cx="1791201" cy="272298"/>
          </a:xfrm>
          <a:solidFill>
            <a:srgbClr val="CCCCFF"/>
          </a:solidFill>
          <a:ln w="12700">
            <a:noFill/>
          </a:ln>
        </p:spPr>
        <p:txBody>
          <a:bodyPr>
            <a:noAutofit/>
          </a:bodyPr>
          <a:lstStyle/>
          <a:p>
            <a:pPr algn="l"/>
            <a:r>
              <a:rPr lang="en-GB" sz="1200" b="1" dirty="0">
                <a:solidFill>
                  <a:srgbClr val="7030A0"/>
                </a:solidFill>
                <a:latin typeface="Gill Sans MT" panose="020B0502020104020203" pitchFamily="34" charset="0"/>
              </a:rPr>
              <a:t>Absence Procedures: </a:t>
            </a:r>
          </a:p>
          <a:p>
            <a:pPr algn="l"/>
            <a:endParaRPr lang="en-GB" sz="1200" b="1" dirty="0">
              <a:solidFill>
                <a:srgbClr val="7030A0"/>
              </a:solidFill>
              <a:latin typeface="Gill Sans MT" panose="020B0502020104020203" pitchFamily="34" charset="0"/>
            </a:endParaRPr>
          </a:p>
        </p:txBody>
      </p:sp>
      <p:grpSp>
        <p:nvGrpSpPr>
          <p:cNvPr id="74" name="Group 73">
            <a:extLst>
              <a:ext uri="{FF2B5EF4-FFF2-40B4-BE49-F238E27FC236}">
                <a16:creationId xmlns:a16="http://schemas.microsoft.com/office/drawing/2014/main" id="{BE513090-5128-CA65-E8A2-7CC687FC023C}"/>
              </a:ext>
            </a:extLst>
          </p:cNvPr>
          <p:cNvGrpSpPr/>
          <p:nvPr/>
        </p:nvGrpSpPr>
        <p:grpSpPr>
          <a:xfrm>
            <a:off x="196188" y="764856"/>
            <a:ext cx="6421429" cy="2263914"/>
            <a:chOff x="158480" y="1113654"/>
            <a:chExt cx="6421429" cy="2263914"/>
          </a:xfrm>
        </p:grpSpPr>
        <p:sp>
          <p:nvSpPr>
            <p:cNvPr id="6" name="Subtitle 2">
              <a:extLst>
                <a:ext uri="{FF2B5EF4-FFF2-40B4-BE49-F238E27FC236}">
                  <a16:creationId xmlns:a16="http://schemas.microsoft.com/office/drawing/2014/main" id="{FDF53DB3-694B-CACF-9CDD-CD7ABEFCF972}"/>
                </a:ext>
              </a:extLst>
            </p:cNvPr>
            <p:cNvSpPr txBox="1">
              <a:spLocks/>
            </p:cNvSpPr>
            <p:nvPr/>
          </p:nvSpPr>
          <p:spPr>
            <a:xfrm>
              <a:off x="171843" y="1113654"/>
              <a:ext cx="5829300" cy="242274"/>
            </a:xfrm>
            <a:prstGeom prst="rect">
              <a:avLst/>
            </a:prstGeom>
            <a:solidFill>
              <a:srgbClr val="CCCCFF"/>
            </a:solidFill>
          </p:spPr>
          <p:txBody>
            <a:bodyPr vert="horz" lIns="91440" tIns="45720" rIns="91440" bIns="45720" rtlCol="0">
              <a:normAutofit fontScale="92500" lnSpcReduction="2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b="1" dirty="0">
                  <a:solidFill>
                    <a:srgbClr val="7030A0"/>
                  </a:solidFill>
                  <a:latin typeface="Gill Sans MT" panose="020B0502020104020203" pitchFamily="34" charset="0"/>
                </a:rPr>
                <a:t>Expectations:  Attendance and Punctuality </a:t>
              </a:r>
            </a:p>
            <a:p>
              <a:pPr algn="l"/>
              <a:endParaRPr lang="en-GB" sz="1400" b="1" dirty="0">
                <a:solidFill>
                  <a:srgbClr val="7030A0"/>
                </a:solidFill>
                <a:latin typeface="Gill Sans MT" panose="020B0502020104020203" pitchFamily="34" charset="0"/>
              </a:endParaRPr>
            </a:p>
          </p:txBody>
        </p:sp>
        <p:sp>
          <p:nvSpPr>
            <p:cNvPr id="7" name="TextBox 6">
              <a:extLst>
                <a:ext uri="{FF2B5EF4-FFF2-40B4-BE49-F238E27FC236}">
                  <a16:creationId xmlns:a16="http://schemas.microsoft.com/office/drawing/2014/main" id="{EBCD7CB6-5895-FD02-7C84-CA57A51A795B}"/>
                </a:ext>
              </a:extLst>
            </p:cNvPr>
            <p:cNvSpPr txBox="1"/>
            <p:nvPr/>
          </p:nvSpPr>
          <p:spPr>
            <a:xfrm flipH="1">
              <a:off x="2668324" y="2561723"/>
              <a:ext cx="1295109" cy="369332"/>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ctr"/>
              <a:r>
                <a:rPr lang="en-GB" dirty="0">
                  <a:solidFill>
                    <a:srgbClr val="7030A0"/>
                  </a:solidFill>
                  <a:latin typeface="Gill Sans MT" panose="020B0502020104020203" pitchFamily="34" charset="0"/>
                </a:rPr>
                <a:t>Typical Day</a:t>
              </a:r>
            </a:p>
          </p:txBody>
        </p:sp>
        <p:sp>
          <p:nvSpPr>
            <p:cNvPr id="15" name="TextBox 14">
              <a:extLst>
                <a:ext uri="{FF2B5EF4-FFF2-40B4-BE49-F238E27FC236}">
                  <a16:creationId xmlns:a16="http://schemas.microsoft.com/office/drawing/2014/main" id="{0BEF9CFA-D719-9A60-9DE7-982FA4010A52}"/>
                </a:ext>
              </a:extLst>
            </p:cNvPr>
            <p:cNvSpPr txBox="1"/>
            <p:nvPr/>
          </p:nvSpPr>
          <p:spPr>
            <a:xfrm flipH="1">
              <a:off x="3820075" y="1455626"/>
              <a:ext cx="1760651" cy="830997"/>
            </a:xfrm>
            <a:prstGeom prst="rect">
              <a:avLst/>
            </a:prstGeom>
            <a:noFill/>
            <a:ln>
              <a:solidFill>
                <a:schemeClr val="tx1"/>
              </a:solidFill>
              <a:extLst>
                <a:ext uri="{C807C97D-BFC1-408E-A445-0C87EB9F89A2}">
                  <ask:lineSketchStyleProps xmlns:ask="http://schemas.microsoft.com/office/drawing/2018/sketchyshapes" sd="849061371">
                    <a:custGeom>
                      <a:avLst/>
                      <a:gdLst>
                        <a:gd name="connsiteX0" fmla="*/ 0 w 1760651"/>
                        <a:gd name="connsiteY0" fmla="*/ 0 h 830997"/>
                        <a:gd name="connsiteX1" fmla="*/ 1760651 w 1760651"/>
                        <a:gd name="connsiteY1" fmla="*/ 0 h 830997"/>
                        <a:gd name="connsiteX2" fmla="*/ 1760651 w 1760651"/>
                        <a:gd name="connsiteY2" fmla="*/ 830997 h 830997"/>
                        <a:gd name="connsiteX3" fmla="*/ 0 w 1760651"/>
                        <a:gd name="connsiteY3" fmla="*/ 830997 h 830997"/>
                        <a:gd name="connsiteX4" fmla="*/ 0 w 1760651"/>
                        <a:gd name="connsiteY4" fmla="*/ 0 h 830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830997" extrusionOk="0">
                          <a:moveTo>
                            <a:pt x="0" y="0"/>
                          </a:moveTo>
                          <a:cubicBezTo>
                            <a:pt x="318213" y="71148"/>
                            <a:pt x="1105005" y="106655"/>
                            <a:pt x="1760651" y="0"/>
                          </a:cubicBezTo>
                          <a:cubicBezTo>
                            <a:pt x="1748017" y="184291"/>
                            <a:pt x="1729265" y="525364"/>
                            <a:pt x="1760651" y="830997"/>
                          </a:cubicBezTo>
                          <a:cubicBezTo>
                            <a:pt x="1154183" y="839666"/>
                            <a:pt x="326791" y="903263"/>
                            <a:pt x="0" y="830997"/>
                          </a:cubicBezTo>
                          <a:cubicBezTo>
                            <a:pt x="-22608" y="600914"/>
                            <a:pt x="-42015" y="408857"/>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Lunchtime</a:t>
              </a:r>
            </a:p>
            <a:p>
              <a:r>
                <a:rPr lang="en-GB" sz="1200" dirty="0">
                  <a:latin typeface="Gill Sans MT" panose="020B0502020104020203" pitchFamily="34" charset="0"/>
                </a:rPr>
                <a:t>Start: 12:00pm</a:t>
              </a:r>
            </a:p>
            <a:p>
              <a:r>
                <a:rPr lang="en-GB" sz="1200" dirty="0">
                  <a:latin typeface="Gill Sans MT" panose="020B0502020104020203" pitchFamily="34" charset="0"/>
                </a:rPr>
                <a:t>Finish: 1:00pm</a:t>
              </a:r>
            </a:p>
            <a:p>
              <a:r>
                <a:rPr lang="en-GB" sz="1200" dirty="0">
                  <a:latin typeface="Gill Sans MT" panose="020B0502020104020203" pitchFamily="34" charset="0"/>
                </a:rPr>
                <a:t>Register Closes: 1:10pm</a:t>
              </a:r>
            </a:p>
          </p:txBody>
        </p:sp>
        <p:sp>
          <p:nvSpPr>
            <p:cNvPr id="16" name="TextBox 15">
              <a:extLst>
                <a:ext uri="{FF2B5EF4-FFF2-40B4-BE49-F238E27FC236}">
                  <a16:creationId xmlns:a16="http://schemas.microsoft.com/office/drawing/2014/main" id="{24C9C87E-9290-6EE0-688A-2AC1C02112C4}"/>
                </a:ext>
              </a:extLst>
            </p:cNvPr>
            <p:cNvSpPr txBox="1"/>
            <p:nvPr/>
          </p:nvSpPr>
          <p:spPr>
            <a:xfrm flipH="1">
              <a:off x="4819258" y="2731237"/>
              <a:ext cx="1760651" cy="646331"/>
            </a:xfrm>
            <a:prstGeom prst="rect">
              <a:avLst/>
            </a:prstGeom>
            <a:noFill/>
            <a:ln>
              <a:solidFill>
                <a:schemeClr val="tx1"/>
              </a:solidFill>
              <a:extLst>
                <a:ext uri="{C807C97D-BFC1-408E-A445-0C87EB9F89A2}">
                  <ask:lineSketchStyleProps xmlns:ask="http://schemas.microsoft.com/office/drawing/2018/sketchyshapes" sd="2112297733">
                    <a:custGeom>
                      <a:avLst/>
                      <a:gdLst>
                        <a:gd name="connsiteX0" fmla="*/ 0 w 1760651"/>
                        <a:gd name="connsiteY0" fmla="*/ 0 h 646331"/>
                        <a:gd name="connsiteX1" fmla="*/ 1760651 w 1760651"/>
                        <a:gd name="connsiteY1" fmla="*/ 0 h 646331"/>
                        <a:gd name="connsiteX2" fmla="*/ 1760651 w 1760651"/>
                        <a:gd name="connsiteY2" fmla="*/ 646331 h 646331"/>
                        <a:gd name="connsiteX3" fmla="*/ 0 w 1760651"/>
                        <a:gd name="connsiteY3" fmla="*/ 646331 h 646331"/>
                        <a:gd name="connsiteX4" fmla="*/ 0 w 1760651"/>
                        <a:gd name="connsiteY4" fmla="*/ 0 h 646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646331" extrusionOk="0">
                          <a:moveTo>
                            <a:pt x="0" y="0"/>
                          </a:moveTo>
                          <a:cubicBezTo>
                            <a:pt x="348298" y="-116252"/>
                            <a:pt x="1584528" y="-72732"/>
                            <a:pt x="1760651" y="0"/>
                          </a:cubicBezTo>
                          <a:cubicBezTo>
                            <a:pt x="1734280" y="262109"/>
                            <a:pt x="1751546" y="478740"/>
                            <a:pt x="1760651" y="646331"/>
                          </a:cubicBezTo>
                          <a:cubicBezTo>
                            <a:pt x="1228911" y="745969"/>
                            <a:pt x="780398" y="597468"/>
                            <a:pt x="0" y="646331"/>
                          </a:cubicBezTo>
                          <a:cubicBezTo>
                            <a:pt x="-38654" y="536679"/>
                            <a:pt x="-30238" y="191065"/>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End of the day</a:t>
              </a:r>
            </a:p>
            <a:p>
              <a:r>
                <a:rPr lang="en-GB" sz="1200" dirty="0">
                  <a:latin typeface="Gill Sans MT" panose="020B0502020104020203" pitchFamily="34" charset="0"/>
                </a:rPr>
                <a:t>Gates Open: 3:15pm </a:t>
              </a:r>
            </a:p>
            <a:p>
              <a:r>
                <a:rPr lang="en-GB" sz="1200" dirty="0">
                  <a:latin typeface="Gill Sans MT" panose="020B0502020104020203" pitchFamily="34" charset="0"/>
                </a:rPr>
                <a:t>Gates Close: 3:25pm</a:t>
              </a:r>
            </a:p>
          </p:txBody>
        </p:sp>
        <p:sp>
          <p:nvSpPr>
            <p:cNvPr id="12" name="TextBox 11">
              <a:extLst>
                <a:ext uri="{FF2B5EF4-FFF2-40B4-BE49-F238E27FC236}">
                  <a16:creationId xmlns:a16="http://schemas.microsoft.com/office/drawing/2014/main" id="{0D65C8EC-79B7-96A7-F751-EEF5495BB55D}"/>
                </a:ext>
              </a:extLst>
            </p:cNvPr>
            <p:cNvSpPr txBox="1"/>
            <p:nvPr/>
          </p:nvSpPr>
          <p:spPr>
            <a:xfrm flipH="1">
              <a:off x="158480" y="2481142"/>
              <a:ext cx="1760651" cy="830997"/>
            </a:xfrm>
            <a:prstGeom prst="rect">
              <a:avLst/>
            </a:prstGeom>
            <a:noFill/>
            <a:ln>
              <a:solidFill>
                <a:schemeClr val="tx1"/>
              </a:solidFill>
              <a:extLst>
                <a:ext uri="{C807C97D-BFC1-408E-A445-0C87EB9F89A2}">
                  <ask:lineSketchStyleProps xmlns:ask="http://schemas.microsoft.com/office/drawing/2018/sketchyshapes" sd="879248734">
                    <a:custGeom>
                      <a:avLst/>
                      <a:gdLst>
                        <a:gd name="connsiteX0" fmla="*/ 0 w 1760651"/>
                        <a:gd name="connsiteY0" fmla="*/ 0 h 830997"/>
                        <a:gd name="connsiteX1" fmla="*/ 1760651 w 1760651"/>
                        <a:gd name="connsiteY1" fmla="*/ 0 h 830997"/>
                        <a:gd name="connsiteX2" fmla="*/ 1760651 w 1760651"/>
                        <a:gd name="connsiteY2" fmla="*/ 830997 h 830997"/>
                        <a:gd name="connsiteX3" fmla="*/ 0 w 1760651"/>
                        <a:gd name="connsiteY3" fmla="*/ 830997 h 830997"/>
                        <a:gd name="connsiteX4" fmla="*/ 0 w 1760651"/>
                        <a:gd name="connsiteY4" fmla="*/ 0 h 830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830997" extrusionOk="0">
                          <a:moveTo>
                            <a:pt x="0" y="0"/>
                          </a:moveTo>
                          <a:cubicBezTo>
                            <a:pt x="495349" y="-37985"/>
                            <a:pt x="1027041" y="-69683"/>
                            <a:pt x="1760651" y="0"/>
                          </a:cubicBezTo>
                          <a:cubicBezTo>
                            <a:pt x="1725363" y="379904"/>
                            <a:pt x="1706286" y="672362"/>
                            <a:pt x="1760651" y="830997"/>
                          </a:cubicBezTo>
                          <a:cubicBezTo>
                            <a:pt x="1139521" y="834293"/>
                            <a:pt x="382972" y="723989"/>
                            <a:pt x="0" y="830997"/>
                          </a:cubicBezTo>
                          <a:cubicBezTo>
                            <a:pt x="42996" y="458097"/>
                            <a:pt x="-33280" y="84315"/>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Start of the day</a:t>
              </a:r>
            </a:p>
            <a:p>
              <a:r>
                <a:rPr lang="en-GB" sz="1200" dirty="0">
                  <a:latin typeface="Gill Sans MT" panose="020B0502020104020203" pitchFamily="34" charset="0"/>
                </a:rPr>
                <a:t>Gates Open:  8:30am</a:t>
              </a:r>
            </a:p>
            <a:p>
              <a:r>
                <a:rPr lang="en-GB" sz="1200" dirty="0">
                  <a:latin typeface="Gill Sans MT" panose="020B0502020104020203" pitchFamily="34" charset="0"/>
                </a:rPr>
                <a:t>Gates Close: 8:45am</a:t>
              </a:r>
            </a:p>
            <a:p>
              <a:r>
                <a:rPr lang="en-GB" sz="1200" dirty="0">
                  <a:latin typeface="Gill Sans MT" panose="020B0502020104020203" pitchFamily="34" charset="0"/>
                </a:rPr>
                <a:t>Register closes: 9:00am</a:t>
              </a:r>
            </a:p>
          </p:txBody>
        </p:sp>
        <p:sp>
          <p:nvSpPr>
            <p:cNvPr id="14" name="TextBox 13">
              <a:extLst>
                <a:ext uri="{FF2B5EF4-FFF2-40B4-BE49-F238E27FC236}">
                  <a16:creationId xmlns:a16="http://schemas.microsoft.com/office/drawing/2014/main" id="{4C2F52C8-AA47-2C72-BFBE-31310079DB11}"/>
                </a:ext>
              </a:extLst>
            </p:cNvPr>
            <p:cNvSpPr txBox="1"/>
            <p:nvPr/>
          </p:nvSpPr>
          <p:spPr>
            <a:xfrm flipH="1">
              <a:off x="975284" y="1512099"/>
              <a:ext cx="1760651" cy="646331"/>
            </a:xfrm>
            <a:prstGeom prst="rect">
              <a:avLst/>
            </a:prstGeom>
            <a:noFill/>
            <a:ln>
              <a:solidFill>
                <a:schemeClr val="tx1"/>
              </a:solidFill>
              <a:extLst>
                <a:ext uri="{C807C97D-BFC1-408E-A445-0C87EB9F89A2}">
                  <ask:lineSketchStyleProps xmlns:ask="http://schemas.microsoft.com/office/drawing/2018/sketchyshapes" sd="1634779923">
                    <a:custGeom>
                      <a:avLst/>
                      <a:gdLst>
                        <a:gd name="connsiteX0" fmla="*/ 0 w 1760651"/>
                        <a:gd name="connsiteY0" fmla="*/ 0 h 646331"/>
                        <a:gd name="connsiteX1" fmla="*/ 1760651 w 1760651"/>
                        <a:gd name="connsiteY1" fmla="*/ 0 h 646331"/>
                        <a:gd name="connsiteX2" fmla="*/ 1760651 w 1760651"/>
                        <a:gd name="connsiteY2" fmla="*/ 646331 h 646331"/>
                        <a:gd name="connsiteX3" fmla="*/ 0 w 1760651"/>
                        <a:gd name="connsiteY3" fmla="*/ 646331 h 646331"/>
                        <a:gd name="connsiteX4" fmla="*/ 0 w 1760651"/>
                        <a:gd name="connsiteY4" fmla="*/ 0 h 646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646331" extrusionOk="0">
                          <a:moveTo>
                            <a:pt x="0" y="0"/>
                          </a:moveTo>
                          <a:cubicBezTo>
                            <a:pt x="515733" y="-30458"/>
                            <a:pt x="1029307" y="112004"/>
                            <a:pt x="1760651" y="0"/>
                          </a:cubicBezTo>
                          <a:cubicBezTo>
                            <a:pt x="1712679" y="92976"/>
                            <a:pt x="1737092" y="513994"/>
                            <a:pt x="1760651" y="646331"/>
                          </a:cubicBezTo>
                          <a:cubicBezTo>
                            <a:pt x="1557495" y="490897"/>
                            <a:pt x="306269" y="611890"/>
                            <a:pt x="0" y="646331"/>
                          </a:cubicBezTo>
                          <a:cubicBezTo>
                            <a:pt x="-56161" y="388921"/>
                            <a:pt x="53226" y="265948"/>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Morning Break</a:t>
              </a:r>
            </a:p>
            <a:p>
              <a:r>
                <a:rPr lang="en-GB" sz="1200" dirty="0">
                  <a:latin typeface="Gill Sans MT" panose="020B0502020104020203" pitchFamily="34" charset="0"/>
                </a:rPr>
                <a:t>Start: 10:00am</a:t>
              </a:r>
            </a:p>
            <a:p>
              <a:r>
                <a:rPr lang="en-GB" sz="1200" dirty="0">
                  <a:latin typeface="Gill Sans MT" panose="020B0502020104020203" pitchFamily="34" charset="0"/>
                </a:rPr>
                <a:t>Finish: 10:15am</a:t>
              </a:r>
            </a:p>
          </p:txBody>
        </p:sp>
        <p:cxnSp>
          <p:nvCxnSpPr>
            <p:cNvPr id="36" name="Straight Arrow Connector 35">
              <a:extLst>
                <a:ext uri="{FF2B5EF4-FFF2-40B4-BE49-F238E27FC236}">
                  <a16:creationId xmlns:a16="http://schemas.microsoft.com/office/drawing/2014/main" id="{34DDC143-6675-8FA5-6EBC-903146BDE3A8}"/>
                </a:ext>
              </a:extLst>
            </p:cNvPr>
            <p:cNvCxnSpPr>
              <a:cxnSpLocks/>
            </p:cNvCxnSpPr>
            <p:nvPr/>
          </p:nvCxnSpPr>
          <p:spPr>
            <a:xfrm flipV="1">
              <a:off x="593890" y="2023406"/>
              <a:ext cx="323724" cy="460993"/>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03CC52E4-865E-90E3-AAFE-E43B32D56DA5}"/>
                </a:ext>
              </a:extLst>
            </p:cNvPr>
            <p:cNvCxnSpPr>
              <a:cxnSpLocks/>
            </p:cNvCxnSpPr>
            <p:nvPr/>
          </p:nvCxnSpPr>
          <p:spPr>
            <a:xfrm>
              <a:off x="2875175" y="1800519"/>
              <a:ext cx="829559" cy="0"/>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A631D2F7-ADCC-1E06-7B85-F06C528B9EFB}"/>
                </a:ext>
              </a:extLst>
            </p:cNvPr>
            <p:cNvCxnSpPr>
              <a:cxnSpLocks/>
            </p:cNvCxnSpPr>
            <p:nvPr/>
          </p:nvCxnSpPr>
          <p:spPr>
            <a:xfrm>
              <a:off x="5696067" y="2023406"/>
              <a:ext cx="464349" cy="489582"/>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49" name="Straight Connector 48">
            <a:extLst>
              <a:ext uri="{FF2B5EF4-FFF2-40B4-BE49-F238E27FC236}">
                <a16:creationId xmlns:a16="http://schemas.microsoft.com/office/drawing/2014/main" id="{43428CEC-F405-8C52-A0F0-0DDBDE39CA6A}"/>
              </a:ext>
            </a:extLst>
          </p:cNvPr>
          <p:cNvCxnSpPr>
            <a:cxnSpLocks/>
            <a:stCxn id="20" idx="2"/>
            <a:endCxn id="21" idx="0"/>
          </p:cNvCxnSpPr>
          <p:nvPr/>
        </p:nvCxnSpPr>
        <p:spPr>
          <a:xfrm>
            <a:off x="1076514" y="6932683"/>
            <a:ext cx="13362" cy="2397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0AE2FB23-FFE7-5F53-8156-318507EF63FD}"/>
              </a:ext>
            </a:extLst>
          </p:cNvPr>
          <p:cNvCxnSpPr>
            <a:cxnSpLocks/>
          </p:cNvCxnSpPr>
          <p:nvPr/>
        </p:nvCxnSpPr>
        <p:spPr>
          <a:xfrm>
            <a:off x="3476567" y="4376160"/>
            <a:ext cx="0" cy="889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3FE28F48-8E07-43CE-9E3F-153377778213}"/>
              </a:ext>
            </a:extLst>
          </p:cNvPr>
          <p:cNvCxnSpPr>
            <a:cxnSpLocks/>
          </p:cNvCxnSpPr>
          <p:nvPr/>
        </p:nvCxnSpPr>
        <p:spPr>
          <a:xfrm>
            <a:off x="3471980" y="4924702"/>
            <a:ext cx="0" cy="414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3" name="Group 202">
            <a:extLst>
              <a:ext uri="{FF2B5EF4-FFF2-40B4-BE49-F238E27FC236}">
                <a16:creationId xmlns:a16="http://schemas.microsoft.com/office/drawing/2014/main" id="{4FF340A1-BDBA-33B1-FBD9-1B89C5480BED}"/>
              </a:ext>
            </a:extLst>
          </p:cNvPr>
          <p:cNvGrpSpPr/>
          <p:nvPr/>
        </p:nvGrpSpPr>
        <p:grpSpPr>
          <a:xfrm>
            <a:off x="196189" y="4371289"/>
            <a:ext cx="6421428" cy="4290639"/>
            <a:chOff x="171844" y="4001687"/>
            <a:chExt cx="6421428" cy="4290639"/>
          </a:xfrm>
        </p:grpSpPr>
        <p:sp>
          <p:nvSpPr>
            <p:cNvPr id="20" name="TextBox 19">
              <a:extLst>
                <a:ext uri="{FF2B5EF4-FFF2-40B4-BE49-F238E27FC236}">
                  <a16:creationId xmlns:a16="http://schemas.microsoft.com/office/drawing/2014/main" id="{059A04B1-8C67-5173-1BB7-6CA481093A42}"/>
                </a:ext>
              </a:extLst>
            </p:cNvPr>
            <p:cNvSpPr txBox="1"/>
            <p:nvPr/>
          </p:nvSpPr>
          <p:spPr>
            <a:xfrm flipH="1">
              <a:off x="171844" y="5547418"/>
              <a:ext cx="1760651" cy="1015663"/>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Contact: School Office</a:t>
              </a:r>
              <a:endParaRPr lang="en-GB" sz="1200" dirty="0">
                <a:solidFill>
                  <a:srgbClr val="FF0000"/>
                </a:solidFill>
                <a:latin typeface="Gill Sans MT" panose="020B0502020104020203" pitchFamily="34" charset="0"/>
              </a:endParaRPr>
            </a:p>
            <a:p>
              <a:r>
                <a:rPr lang="en-GB" sz="1200" dirty="0">
                  <a:latin typeface="Gill Sans MT" panose="020B0502020104020203" pitchFamily="34" charset="0"/>
                </a:rPr>
                <a:t>Telephone: 01285 740268</a:t>
              </a:r>
            </a:p>
            <a:p>
              <a:r>
                <a:rPr lang="en-GB" sz="1200" dirty="0">
                  <a:latin typeface="Gill Sans MT" panose="020B0502020104020203" pitchFamily="34" charset="0"/>
                </a:rPr>
                <a:t>Email: </a:t>
              </a:r>
              <a:r>
                <a:rPr lang="en-GB" sz="1200" b="0" i="1" dirty="0">
                  <a:latin typeface="Gill Sans MT" panose="020B0502020104020203" pitchFamily="34" charset="0"/>
                </a:rPr>
                <a:t>admin@bibury.dgat.org.uk</a:t>
              </a:r>
            </a:p>
            <a:p>
              <a:r>
                <a:rPr lang="en-GB" sz="1200" dirty="0">
                  <a:solidFill>
                    <a:srgbClr val="FF0000"/>
                  </a:solidFill>
                  <a:latin typeface="Gill Sans MT" panose="020B0502020104020203" pitchFamily="34" charset="0"/>
                </a:rPr>
                <a:t> </a:t>
              </a:r>
            </a:p>
          </p:txBody>
        </p:sp>
        <p:sp>
          <p:nvSpPr>
            <p:cNvPr id="21" name="TextBox 20">
              <a:extLst>
                <a:ext uri="{FF2B5EF4-FFF2-40B4-BE49-F238E27FC236}">
                  <a16:creationId xmlns:a16="http://schemas.microsoft.com/office/drawing/2014/main" id="{8B8EAA11-0507-DCB0-AB36-3BFB48E5B34F}"/>
                </a:ext>
              </a:extLst>
            </p:cNvPr>
            <p:cNvSpPr txBox="1"/>
            <p:nvPr/>
          </p:nvSpPr>
          <p:spPr>
            <a:xfrm flipH="1">
              <a:off x="185206" y="6802877"/>
              <a:ext cx="1760651" cy="1200329"/>
            </a:xfrm>
            <a:prstGeom prst="rect">
              <a:avLst/>
            </a:prstGeom>
            <a:noFill/>
            <a:ln>
              <a:solidFill>
                <a:schemeClr val="tx1"/>
              </a:solidFill>
            </a:ln>
          </p:spPr>
          <p:txBody>
            <a:bodyPr wrap="square" rtlCol="0">
              <a:spAutoFit/>
            </a:bodyPr>
            <a:lstStyle/>
            <a:p>
              <a:r>
                <a:rPr lang="en-GB" sz="1200" i="1" dirty="0">
                  <a:latin typeface="Gill Sans MT" panose="020B0502020104020203" pitchFamily="34" charset="0"/>
                </a:rPr>
                <a:t>Parent/ carer will be expected to provide an explanation for the absence and estimation of how long the absence will last. </a:t>
              </a:r>
            </a:p>
          </p:txBody>
        </p:sp>
        <p:sp>
          <p:nvSpPr>
            <p:cNvPr id="24" name="TextBox 23">
              <a:extLst>
                <a:ext uri="{FF2B5EF4-FFF2-40B4-BE49-F238E27FC236}">
                  <a16:creationId xmlns:a16="http://schemas.microsoft.com/office/drawing/2014/main" id="{C1985DF1-BFD2-2CD7-DC4E-4FC5168AF93D}"/>
                </a:ext>
              </a:extLst>
            </p:cNvPr>
            <p:cNvSpPr txBox="1"/>
            <p:nvPr/>
          </p:nvSpPr>
          <p:spPr>
            <a:xfrm flipH="1">
              <a:off x="2562625" y="5078000"/>
              <a:ext cx="1760651" cy="46166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Register closes. Pupil is marked as absent.</a:t>
              </a:r>
            </a:p>
          </p:txBody>
        </p:sp>
        <p:sp>
          <p:nvSpPr>
            <p:cNvPr id="25" name="TextBox 24">
              <a:extLst>
                <a:ext uri="{FF2B5EF4-FFF2-40B4-BE49-F238E27FC236}">
                  <a16:creationId xmlns:a16="http://schemas.microsoft.com/office/drawing/2014/main" id="{AAD54762-3E43-4C45-1B04-5740515634C5}"/>
                </a:ext>
              </a:extLst>
            </p:cNvPr>
            <p:cNvSpPr txBox="1"/>
            <p:nvPr/>
          </p:nvSpPr>
          <p:spPr>
            <a:xfrm flipH="1">
              <a:off x="2562624" y="5586162"/>
              <a:ext cx="1760651" cy="1015663"/>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The School office will contact parent/ carer by telephone using the emergency contact details provided.</a:t>
              </a:r>
            </a:p>
          </p:txBody>
        </p:sp>
        <p:sp>
          <p:nvSpPr>
            <p:cNvPr id="28" name="TextBox 27">
              <a:extLst>
                <a:ext uri="{FF2B5EF4-FFF2-40B4-BE49-F238E27FC236}">
                  <a16:creationId xmlns:a16="http://schemas.microsoft.com/office/drawing/2014/main" id="{0CB67274-BA6E-B999-3D31-B7CAD09C7E4E}"/>
                </a:ext>
              </a:extLst>
            </p:cNvPr>
            <p:cNvSpPr txBox="1"/>
            <p:nvPr/>
          </p:nvSpPr>
          <p:spPr>
            <a:xfrm flipH="1">
              <a:off x="2309565" y="6540622"/>
              <a:ext cx="2299807" cy="1569660"/>
            </a:xfrm>
            <a:prstGeom prst="rect">
              <a:avLst/>
            </a:prstGeom>
            <a:noFill/>
            <a:ln>
              <a:solidFill>
                <a:schemeClr val="tx1"/>
              </a:solidFill>
            </a:ln>
          </p:spPr>
          <p:txBody>
            <a:bodyPr wrap="square" rtlCol="0">
              <a:spAutoFit/>
            </a:bodyPr>
            <a:lstStyle/>
            <a:p>
              <a:pPr marL="171450" indent="-171450">
                <a:buFont typeface="Wingdings" panose="05000000000000000000" pitchFamily="2" charset="2"/>
                <a:buChar char="§"/>
              </a:pPr>
              <a:r>
                <a:rPr lang="en-GB" sz="1200" i="1" dirty="0">
                  <a:latin typeface="Gill Sans MT" panose="020B0502020104020203" pitchFamily="34" charset="0"/>
                </a:rPr>
                <a:t>To understand the reason for absence</a:t>
              </a:r>
            </a:p>
            <a:p>
              <a:pPr marL="171450" indent="-171450">
                <a:buFont typeface="Wingdings" panose="05000000000000000000" pitchFamily="2" charset="2"/>
                <a:buChar char="§"/>
              </a:pPr>
              <a:r>
                <a:rPr lang="en-GB" sz="1200" i="1" dirty="0">
                  <a:latin typeface="Gill Sans MT" panose="020B0502020104020203" pitchFamily="34" charset="0"/>
                </a:rPr>
                <a:t>Ensure proper safeguards are in place</a:t>
              </a:r>
            </a:p>
            <a:p>
              <a:pPr marL="171450" indent="-171450">
                <a:buFont typeface="Wingdings" panose="05000000000000000000" pitchFamily="2" charset="2"/>
                <a:buChar char="§"/>
              </a:pPr>
              <a:r>
                <a:rPr lang="en-GB" sz="1200" i="1" dirty="0">
                  <a:latin typeface="Gill Sans MT" panose="020B0502020104020203" pitchFamily="34" charset="0"/>
                </a:rPr>
                <a:t>Identify if absence is authorised/ unauthorised</a:t>
              </a:r>
            </a:p>
            <a:p>
              <a:pPr marL="171450" indent="-171450">
                <a:buFont typeface="Wingdings" panose="05000000000000000000" pitchFamily="2" charset="2"/>
                <a:buChar char="§"/>
              </a:pPr>
              <a:r>
                <a:rPr lang="en-GB" sz="1200" i="1" dirty="0">
                  <a:latin typeface="Gill Sans MT" panose="020B0502020104020203" pitchFamily="34" charset="0"/>
                </a:rPr>
                <a:t>Enter correct code on school system</a:t>
              </a:r>
            </a:p>
          </p:txBody>
        </p:sp>
        <p:sp>
          <p:nvSpPr>
            <p:cNvPr id="29" name="TextBox 28">
              <a:extLst>
                <a:ext uri="{FF2B5EF4-FFF2-40B4-BE49-F238E27FC236}">
                  <a16:creationId xmlns:a16="http://schemas.microsoft.com/office/drawing/2014/main" id="{BF347C7F-1B7A-8B5E-2FDA-C701DE770C6F}"/>
                </a:ext>
              </a:extLst>
            </p:cNvPr>
            <p:cNvSpPr txBox="1"/>
            <p:nvPr/>
          </p:nvSpPr>
          <p:spPr>
            <a:xfrm flipH="1">
              <a:off x="4832621" y="4989067"/>
              <a:ext cx="1760651" cy="98488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Written request from parent/ carer AT LEAST 2 weeks prior </a:t>
              </a:r>
              <a:r>
                <a:rPr lang="en-GB" sz="1000" dirty="0">
                  <a:latin typeface="Gill Sans MT" panose="020B0502020104020203" pitchFamily="34" charset="0"/>
                </a:rPr>
                <a:t>(or the leave will be unauthorised)</a:t>
              </a:r>
            </a:p>
            <a:p>
              <a:r>
                <a:rPr lang="en-GB" sz="1000" dirty="0">
                  <a:latin typeface="Gill Sans MT" panose="020B0502020104020203" pitchFamily="34" charset="0"/>
                </a:rPr>
                <a:t>Via: </a:t>
              </a:r>
              <a:r>
                <a:rPr lang="en-GB" sz="1000" i="1" dirty="0">
                  <a:latin typeface="Gill Sans MT" panose="020B0502020104020203" pitchFamily="34" charset="0"/>
                </a:rPr>
                <a:t>Office, ema</a:t>
              </a:r>
              <a:r>
                <a:rPr lang="en-GB" sz="1200" i="1" dirty="0">
                  <a:latin typeface="Gill Sans MT" panose="020B0502020104020203" pitchFamily="34" charset="0"/>
                </a:rPr>
                <a:t>il, form</a:t>
              </a:r>
              <a:r>
                <a:rPr lang="en-GB" sz="1200" dirty="0">
                  <a:latin typeface="Gill Sans MT" panose="020B0502020104020203" pitchFamily="34" charset="0"/>
                </a:rPr>
                <a:t> </a:t>
              </a:r>
            </a:p>
          </p:txBody>
        </p:sp>
        <p:sp>
          <p:nvSpPr>
            <p:cNvPr id="30" name="TextBox 29">
              <a:extLst>
                <a:ext uri="{FF2B5EF4-FFF2-40B4-BE49-F238E27FC236}">
                  <a16:creationId xmlns:a16="http://schemas.microsoft.com/office/drawing/2014/main" id="{EEE544CD-88C0-A11D-95DB-E4513ACCE971}"/>
                </a:ext>
              </a:extLst>
            </p:cNvPr>
            <p:cNvSpPr txBox="1"/>
            <p:nvPr/>
          </p:nvSpPr>
          <p:spPr>
            <a:xfrm flipH="1">
              <a:off x="4819257" y="6119814"/>
              <a:ext cx="1760651" cy="461665"/>
            </a:xfrm>
            <a:prstGeom prst="rect">
              <a:avLst/>
            </a:prstGeom>
            <a:noFill/>
            <a:ln>
              <a:solidFill>
                <a:schemeClr val="tx1"/>
              </a:solidFill>
            </a:ln>
          </p:spPr>
          <p:txBody>
            <a:bodyPr wrap="square" rtlCol="0">
              <a:spAutoFit/>
            </a:bodyPr>
            <a:lstStyle/>
            <a:p>
              <a:r>
                <a:rPr lang="en-GB" sz="1200" i="1" dirty="0">
                  <a:latin typeface="Gill Sans MT" panose="020B0502020104020203" pitchFamily="34" charset="0"/>
                </a:rPr>
                <a:t>Request must include dates and reason for absence</a:t>
              </a:r>
            </a:p>
          </p:txBody>
        </p:sp>
        <p:sp>
          <p:nvSpPr>
            <p:cNvPr id="31" name="TextBox 30">
              <a:extLst>
                <a:ext uri="{FF2B5EF4-FFF2-40B4-BE49-F238E27FC236}">
                  <a16:creationId xmlns:a16="http://schemas.microsoft.com/office/drawing/2014/main" id="{DBE4925B-9297-FE3A-06A4-CA8C890D36FA}"/>
                </a:ext>
              </a:extLst>
            </p:cNvPr>
            <p:cNvSpPr txBox="1"/>
            <p:nvPr/>
          </p:nvSpPr>
          <p:spPr>
            <a:xfrm flipH="1">
              <a:off x="4819257" y="6722666"/>
              <a:ext cx="1760651" cy="1569660"/>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Request will be considered by: The Headteacher who will also review</a:t>
              </a:r>
            </a:p>
            <a:p>
              <a:pPr marL="171450" indent="-171450">
                <a:buFont typeface="Wingdings" panose="05000000000000000000" pitchFamily="2" charset="2"/>
                <a:buChar char="§"/>
              </a:pPr>
              <a:r>
                <a:rPr lang="en-GB" sz="1200" dirty="0">
                  <a:latin typeface="Gill Sans MT" panose="020B0502020104020203" pitchFamily="34" charset="0"/>
                </a:rPr>
                <a:t>Previous attendance</a:t>
              </a:r>
            </a:p>
            <a:p>
              <a:pPr marL="171450" indent="-171450">
                <a:buFont typeface="Wingdings" panose="05000000000000000000" pitchFamily="2" charset="2"/>
                <a:buChar char="§"/>
              </a:pPr>
              <a:r>
                <a:rPr lang="en-GB" sz="1200" dirty="0">
                  <a:latin typeface="Gill Sans MT" panose="020B0502020104020203" pitchFamily="34" charset="0"/>
                </a:rPr>
                <a:t>Any statutory assessment periods that may be impacted</a:t>
              </a:r>
            </a:p>
          </p:txBody>
        </p:sp>
        <p:cxnSp>
          <p:nvCxnSpPr>
            <p:cNvPr id="46" name="Straight Connector 45">
              <a:extLst>
                <a:ext uri="{FF2B5EF4-FFF2-40B4-BE49-F238E27FC236}">
                  <a16:creationId xmlns:a16="http://schemas.microsoft.com/office/drawing/2014/main" id="{7279CE27-39A8-A9D0-D5E1-16E77EE4C529}"/>
                </a:ext>
              </a:extLst>
            </p:cNvPr>
            <p:cNvCxnSpPr>
              <a:stCxn id="19" idx="2"/>
              <a:endCxn id="20" idx="0"/>
            </p:cNvCxnSpPr>
            <p:nvPr/>
          </p:nvCxnSpPr>
          <p:spPr>
            <a:xfrm>
              <a:off x="1052169" y="4989417"/>
              <a:ext cx="0" cy="5580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8A38C38-A15F-E29E-8EEE-41950DDB7B8E}"/>
                </a:ext>
              </a:extLst>
            </p:cNvPr>
            <p:cNvSpPr txBox="1"/>
            <p:nvPr/>
          </p:nvSpPr>
          <p:spPr>
            <a:xfrm flipH="1">
              <a:off x="2309567" y="4001687"/>
              <a:ext cx="2299813" cy="276999"/>
            </a:xfrm>
            <a:prstGeom prst="rect">
              <a:avLst/>
            </a:prstGeom>
            <a:noFill/>
            <a:ln w="12700">
              <a:solidFill>
                <a:srgbClr val="7030A0"/>
              </a:solidFill>
            </a:ln>
          </p:spPr>
          <p:txBody>
            <a:bodyPr wrap="square" rtlCol="0">
              <a:spAutoFit/>
            </a:bodyPr>
            <a:lstStyle/>
            <a:p>
              <a:pPr algn="ctr"/>
              <a:r>
                <a:rPr lang="en-GB" sz="1200" b="1" dirty="0">
                  <a:solidFill>
                    <a:srgbClr val="7030A0"/>
                  </a:solidFill>
                  <a:latin typeface="Gill Sans MT" panose="020B0502020104020203" pitchFamily="34" charset="0"/>
                </a:rPr>
                <a:t>Pupil is not attending school</a:t>
              </a:r>
            </a:p>
          </p:txBody>
        </p:sp>
        <p:sp>
          <p:nvSpPr>
            <p:cNvPr id="19" name="TextBox 18">
              <a:extLst>
                <a:ext uri="{FF2B5EF4-FFF2-40B4-BE49-F238E27FC236}">
                  <a16:creationId xmlns:a16="http://schemas.microsoft.com/office/drawing/2014/main" id="{D62A83DB-EB92-9833-F249-BCBDA3901C52}"/>
                </a:ext>
              </a:extLst>
            </p:cNvPr>
            <p:cNvSpPr txBox="1"/>
            <p:nvPr/>
          </p:nvSpPr>
          <p:spPr>
            <a:xfrm flipH="1">
              <a:off x="171844" y="4527752"/>
              <a:ext cx="1760651" cy="461665"/>
            </a:xfrm>
            <a:prstGeom prst="rect">
              <a:avLst/>
            </a:prstGeom>
            <a:noFill/>
            <a:ln w="9525">
              <a:solidFill>
                <a:schemeClr val="tx1"/>
              </a:solidFill>
            </a:ln>
          </p:spPr>
          <p:txBody>
            <a:bodyPr wrap="square" rtlCol="0">
              <a:spAutoFit/>
            </a:bodyPr>
            <a:lstStyle/>
            <a:p>
              <a:r>
                <a:rPr lang="en-GB" sz="1200" dirty="0">
                  <a:latin typeface="Gill Sans MT" panose="020B0502020104020203" pitchFamily="34" charset="0"/>
                </a:rPr>
                <a:t>Unexpected Absence</a:t>
              </a:r>
            </a:p>
            <a:p>
              <a:r>
                <a:rPr lang="en-GB" sz="1200" dirty="0">
                  <a:latin typeface="Gill Sans MT" panose="020B0502020104020203" pitchFamily="34" charset="0"/>
                </a:rPr>
                <a:t>e.g. illness</a:t>
              </a:r>
            </a:p>
          </p:txBody>
        </p:sp>
        <p:sp>
          <p:nvSpPr>
            <p:cNvPr id="22" name="TextBox 21">
              <a:extLst>
                <a:ext uri="{FF2B5EF4-FFF2-40B4-BE49-F238E27FC236}">
                  <a16:creationId xmlns:a16="http://schemas.microsoft.com/office/drawing/2014/main" id="{87FE1B0D-064F-97F3-9E5A-95DFB3727DFC}"/>
                </a:ext>
              </a:extLst>
            </p:cNvPr>
            <p:cNvSpPr txBox="1"/>
            <p:nvPr/>
          </p:nvSpPr>
          <p:spPr>
            <a:xfrm flipH="1">
              <a:off x="2577095" y="4539101"/>
              <a:ext cx="1760651" cy="46166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No communication from parents/ carers</a:t>
              </a:r>
            </a:p>
          </p:txBody>
        </p:sp>
        <p:sp>
          <p:nvSpPr>
            <p:cNvPr id="23" name="TextBox 22">
              <a:extLst>
                <a:ext uri="{FF2B5EF4-FFF2-40B4-BE49-F238E27FC236}">
                  <a16:creationId xmlns:a16="http://schemas.microsoft.com/office/drawing/2014/main" id="{A2240EDD-B7D8-36C4-AFFC-BAFD52371C5B}"/>
                </a:ext>
              </a:extLst>
            </p:cNvPr>
            <p:cNvSpPr txBox="1"/>
            <p:nvPr/>
          </p:nvSpPr>
          <p:spPr>
            <a:xfrm flipH="1">
              <a:off x="4700403" y="4549242"/>
              <a:ext cx="1879506" cy="276999"/>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Exceptional circumstances</a:t>
              </a:r>
            </a:p>
          </p:txBody>
        </p:sp>
        <p:cxnSp>
          <p:nvCxnSpPr>
            <p:cNvPr id="51" name="Straight Connector 50">
              <a:extLst>
                <a:ext uri="{FF2B5EF4-FFF2-40B4-BE49-F238E27FC236}">
                  <a16:creationId xmlns:a16="http://schemas.microsoft.com/office/drawing/2014/main" id="{C8D423B4-FBA5-65CD-0B03-A38603ECA87B}"/>
                </a:ext>
              </a:extLst>
            </p:cNvPr>
            <p:cNvCxnSpPr>
              <a:stCxn id="17" idx="3"/>
              <a:endCxn id="19" idx="0"/>
            </p:cNvCxnSpPr>
            <p:nvPr/>
          </p:nvCxnSpPr>
          <p:spPr>
            <a:xfrm flipH="1">
              <a:off x="1052169" y="4140187"/>
              <a:ext cx="1257398" cy="3875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4A65177-0BC5-3552-A6CA-B10126652CF3}"/>
                </a:ext>
              </a:extLst>
            </p:cNvPr>
            <p:cNvCxnSpPr>
              <a:stCxn id="17" idx="1"/>
              <a:endCxn id="23" idx="0"/>
            </p:cNvCxnSpPr>
            <p:nvPr/>
          </p:nvCxnSpPr>
          <p:spPr>
            <a:xfrm>
              <a:off x="4609380" y="4140187"/>
              <a:ext cx="1030776" cy="4090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966FB953-BA3F-D8BD-5DDB-8ED6696C86E1}"/>
                </a:ext>
              </a:extLst>
            </p:cNvPr>
            <p:cNvCxnSpPr>
              <a:cxnSpLocks/>
            </p:cNvCxnSpPr>
            <p:nvPr/>
          </p:nvCxnSpPr>
          <p:spPr>
            <a:xfrm>
              <a:off x="3424629" y="6496848"/>
              <a:ext cx="0" cy="342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027CF977-81F9-1085-AC49-A673A302192C}"/>
                </a:ext>
              </a:extLst>
            </p:cNvPr>
            <p:cNvCxnSpPr>
              <a:cxnSpLocks/>
            </p:cNvCxnSpPr>
            <p:nvPr/>
          </p:nvCxnSpPr>
          <p:spPr>
            <a:xfrm flipH="1">
              <a:off x="5700648" y="6591117"/>
              <a:ext cx="1" cy="128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5" name="Straight Connector 204">
            <a:extLst>
              <a:ext uri="{FF2B5EF4-FFF2-40B4-BE49-F238E27FC236}">
                <a16:creationId xmlns:a16="http://schemas.microsoft.com/office/drawing/2014/main" id="{7CCABB45-C649-890D-B363-AC6AB458409E}"/>
              </a:ext>
            </a:extLst>
          </p:cNvPr>
          <p:cNvCxnSpPr/>
          <p:nvPr/>
        </p:nvCxnSpPr>
        <p:spPr>
          <a:xfrm>
            <a:off x="5723928" y="5190995"/>
            <a:ext cx="0" cy="1793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E1DE73E1-9471-A504-E2AA-FFF171F8C207}"/>
              </a:ext>
            </a:extLst>
          </p:cNvPr>
          <p:cNvCxnSpPr/>
          <p:nvPr/>
        </p:nvCxnSpPr>
        <p:spPr>
          <a:xfrm>
            <a:off x="5728251" y="6345429"/>
            <a:ext cx="0" cy="1347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2C8B1F-C614-DBB9-0BBC-7BE31E81D127}"/>
              </a:ext>
            </a:extLst>
          </p:cNvPr>
          <p:cNvSpPr txBox="1"/>
          <p:nvPr/>
        </p:nvSpPr>
        <p:spPr>
          <a:xfrm>
            <a:off x="790636" y="8892126"/>
            <a:ext cx="5175313" cy="1754326"/>
          </a:xfrm>
          <a:prstGeom prst="rect">
            <a:avLst/>
          </a:prstGeom>
          <a:noFill/>
        </p:spPr>
        <p:txBody>
          <a:bodyPr wrap="square" rtlCol="0">
            <a:spAutoFit/>
          </a:bodyPr>
          <a:lstStyle/>
          <a:p>
            <a:pPr algn="ctr"/>
            <a:r>
              <a:rPr lang="en-GB" b="1" i="0" baseline="0" dirty="0">
                <a:solidFill>
                  <a:srgbClr val="FF0000"/>
                </a:solidFill>
                <a:latin typeface="Gill Sans MT" panose="020B0502020104020203" pitchFamily="34" charset="0"/>
              </a:rPr>
              <a:t>‘Attendance is everyone’s business’</a:t>
            </a:r>
            <a:endParaRPr lang="en-US" b="1" dirty="0">
              <a:solidFill>
                <a:srgbClr val="FF0000"/>
              </a:solidFill>
              <a:latin typeface="Gill Sans MT" panose="020B0502020104020203" pitchFamily="34" charset="0"/>
            </a:endParaRPr>
          </a:p>
          <a:p>
            <a:endParaRPr lang="en-GB" b="0" i="0" dirty="0">
              <a:solidFill>
                <a:srgbClr val="202124"/>
              </a:solidFill>
              <a:effectLst/>
              <a:latin typeface="Gill Sans MT" panose="020B0502020104020203" pitchFamily="34" charset="0"/>
            </a:endParaRPr>
          </a:p>
          <a:p>
            <a:pPr marL="285750" indent="-285750">
              <a:buFont typeface="Wingdings" panose="05000000000000000000" pitchFamily="2" charset="2"/>
              <a:buChar char="§"/>
            </a:pPr>
            <a:r>
              <a:rPr lang="en-GB" b="0" i="0" dirty="0">
                <a:solidFill>
                  <a:srgbClr val="202124"/>
                </a:solidFill>
                <a:effectLst/>
                <a:latin typeface="Gill Sans MT" panose="020B0502020104020203" pitchFamily="34" charset="0"/>
              </a:rPr>
              <a:t>Regular attenders make better progress, both socially and academically. </a:t>
            </a:r>
          </a:p>
          <a:p>
            <a:pPr marL="285750" indent="-285750">
              <a:buFont typeface="Wingdings" panose="05000000000000000000" pitchFamily="2" charset="2"/>
              <a:buChar char="§"/>
            </a:pPr>
            <a:r>
              <a:rPr lang="en-GB" dirty="0">
                <a:solidFill>
                  <a:srgbClr val="202124"/>
                </a:solidFill>
                <a:latin typeface="Gill Sans MT" panose="020B0502020104020203" pitchFamily="34" charset="0"/>
              </a:rPr>
              <a:t>R</a:t>
            </a:r>
            <a:r>
              <a:rPr lang="en-GB" b="0" i="0" dirty="0">
                <a:solidFill>
                  <a:srgbClr val="202124"/>
                </a:solidFill>
                <a:effectLst/>
                <a:latin typeface="Gill Sans MT" panose="020B0502020104020203" pitchFamily="34" charset="0"/>
              </a:rPr>
              <a:t>egular attenders find school routines, schoolwork and friendships easier to maintain.</a:t>
            </a:r>
            <a:endParaRPr lang="en-GB" dirty="0">
              <a:latin typeface="Gill Sans MT" panose="020B0502020104020203" pitchFamily="34" charset="0"/>
            </a:endParaRPr>
          </a:p>
        </p:txBody>
      </p:sp>
      <p:cxnSp>
        <p:nvCxnSpPr>
          <p:cNvPr id="9" name="Straight Connector 8">
            <a:extLst>
              <a:ext uri="{FF2B5EF4-FFF2-40B4-BE49-F238E27FC236}">
                <a16:creationId xmlns:a16="http://schemas.microsoft.com/office/drawing/2014/main" id="{E7297510-D6BA-44ED-003F-CE60A2B9FBEB}"/>
              </a:ext>
            </a:extLst>
          </p:cNvPr>
          <p:cNvCxnSpPr/>
          <p:nvPr/>
        </p:nvCxnSpPr>
        <p:spPr>
          <a:xfrm>
            <a:off x="3461351" y="4638406"/>
            <a:ext cx="0" cy="2626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7251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5BC8D15-984D-154C-5FDC-02A8627EDBFF}"/>
              </a:ext>
            </a:extLst>
          </p:cNvPr>
          <p:cNvSpPr txBox="1"/>
          <p:nvPr/>
        </p:nvSpPr>
        <p:spPr>
          <a:xfrm>
            <a:off x="401229" y="1039544"/>
            <a:ext cx="6146276" cy="7294305"/>
          </a:xfrm>
          <a:prstGeom prst="rect">
            <a:avLst/>
          </a:prstGeom>
          <a:noFill/>
        </p:spPr>
        <p:txBody>
          <a:bodyPr wrap="square">
            <a:spAutoFit/>
          </a:bodyPr>
          <a:lstStyle/>
          <a:p>
            <a:r>
              <a:rPr lang="en-GB" sz="1200" dirty="0">
                <a:latin typeface="Gill Sans MT" panose="020B0502020104020203" pitchFamily="34" charset="0"/>
              </a:rPr>
              <a:t>The school recognises that pupils with SEND and/or health conditions, including mental health issues, may face greater barriers to attendance than their peers, and will incorporate robust procedures to support pupils who find attending school difficult.</a:t>
            </a:r>
          </a:p>
          <a:p>
            <a:r>
              <a:rPr lang="en-GB" sz="1200" dirty="0">
                <a:latin typeface="Gill Sans MT" panose="020B0502020104020203" pitchFamily="34" charset="0"/>
              </a:rPr>
              <a:t>In line with the schools SEND Policy and Supporting Pupils with Medical Conditions Policy, the school will ensure that reasonable adjustments are made for disabled pupils to reduce barriers to attendance, in line with any EHC plans or IHPs that have been implemented. The school will secure additional support from external partners to help bolster attendance where appropriate. </a:t>
            </a:r>
          </a:p>
          <a:p>
            <a:r>
              <a:rPr lang="en-GB" sz="1200" dirty="0">
                <a:latin typeface="Gill Sans MT" panose="020B0502020104020203" pitchFamily="34" charset="0"/>
              </a:rPr>
              <a:t>Where the school has concerns that a pupil’s non-attendance may be related to mental health issues, parents will be contacted to discuss the issue and whether there are any contributory factors to their child’s lack of attendance. Where staff have a mental health concern about a pupil that is also a safeguarding concern, they will inform the DSL and the Child Protection and Safeguarding Policy will be followed. </a:t>
            </a:r>
          </a:p>
          <a:p>
            <a:endParaRPr lang="en-GB" sz="1200" dirty="0">
              <a:latin typeface="Gill Sans MT" panose="020B0502020104020203" pitchFamily="34" charset="0"/>
            </a:endParaRPr>
          </a:p>
          <a:p>
            <a:endParaRPr lang="en-GB" sz="1200" dirty="0">
              <a:latin typeface="Gill Sans MT" panose="020B0502020104020203" pitchFamily="34" charset="0"/>
            </a:endParaRPr>
          </a:p>
          <a:p>
            <a:r>
              <a:rPr lang="en-GB" sz="1200" dirty="0">
                <a:latin typeface="Gill Sans MT" panose="020B0502020104020203" pitchFamily="34" charset="0"/>
              </a:rPr>
              <a:t>If a pupil is unable to attend school for long periods of time due to their health, the school will:</a:t>
            </a:r>
          </a:p>
          <a:p>
            <a:pPr marL="171450" indent="-171450">
              <a:buFont typeface="Wingdings" panose="05000000000000000000" pitchFamily="2" charset="2"/>
              <a:buChar char="§"/>
            </a:pPr>
            <a:r>
              <a:rPr lang="en-GB" sz="1200" dirty="0">
                <a:latin typeface="Gill Sans MT" panose="020B0502020104020203" pitchFamily="34" charset="0"/>
              </a:rPr>
              <a:t>Inform the LA if a pupil is likely to be away from the school for more than 15 school days.</a:t>
            </a:r>
          </a:p>
          <a:p>
            <a:pPr marL="171450" indent="-171450">
              <a:buFont typeface="Wingdings" panose="05000000000000000000" pitchFamily="2" charset="2"/>
              <a:buChar char="§"/>
            </a:pPr>
            <a:r>
              <a:rPr lang="en-GB" sz="1200" dirty="0">
                <a:latin typeface="Gill Sans MT" panose="020B0502020104020203" pitchFamily="34" charset="0"/>
              </a:rPr>
              <a:t>Provide the LA with information about the pupil’s needs, capabilities, and programme of work.</a:t>
            </a:r>
          </a:p>
          <a:p>
            <a:pPr marL="171450" indent="-171450">
              <a:buFont typeface="Wingdings" panose="05000000000000000000" pitchFamily="2" charset="2"/>
              <a:buChar char="§"/>
            </a:pPr>
            <a:r>
              <a:rPr lang="en-GB" sz="1200" dirty="0">
                <a:latin typeface="Gill Sans MT" panose="020B0502020104020203" pitchFamily="34" charset="0"/>
              </a:rPr>
              <a:t>Help the pupil reintegrate at school when they return.</a:t>
            </a:r>
          </a:p>
          <a:p>
            <a:pPr marL="171450" indent="-171450">
              <a:buFont typeface="Wingdings" panose="05000000000000000000" pitchFamily="2" charset="2"/>
              <a:buChar char="§"/>
            </a:pPr>
            <a:r>
              <a:rPr lang="en-GB" sz="1200" dirty="0">
                <a:latin typeface="Gill Sans MT" panose="020B0502020104020203" pitchFamily="34" charset="0"/>
              </a:rPr>
              <a:t>Make sure the pupil is kept informed about school events and clubs.</a:t>
            </a:r>
          </a:p>
          <a:p>
            <a:pPr marL="171450" indent="-171450">
              <a:buFont typeface="Wingdings" panose="05000000000000000000" pitchFamily="2" charset="2"/>
              <a:buChar char="§"/>
            </a:pPr>
            <a:r>
              <a:rPr lang="en-GB" sz="1200" dirty="0">
                <a:latin typeface="Gill Sans MT" panose="020B0502020104020203" pitchFamily="34" charset="0"/>
              </a:rPr>
              <a:t>Encourage the pupil to stay in contact with other pupils during their absence.</a:t>
            </a:r>
          </a:p>
          <a:p>
            <a:endParaRPr lang="en-GB" sz="1200" dirty="0">
              <a:latin typeface="Gill Sans MT" panose="020B0502020104020203" pitchFamily="34" charset="0"/>
            </a:endParaRPr>
          </a:p>
          <a:p>
            <a:r>
              <a:rPr lang="en-GB" sz="1200" dirty="0">
                <a:latin typeface="Gill Sans MT" panose="020B0502020104020203" pitchFamily="34" charset="0"/>
              </a:rPr>
              <a:t>The school will incorporate an action plan to help any pupils with SEND and/or health issues cope with the stress and anxiety that attending school may cause them. Such plans will be regularly monitored and reviewed until the pupil is attending school as normal and there has been signs of significant improvement.</a:t>
            </a:r>
          </a:p>
          <a:p>
            <a:r>
              <a:rPr lang="en-GB" sz="1200" dirty="0">
                <a:latin typeface="Gill Sans MT" panose="020B0502020104020203" pitchFamily="34" charset="0"/>
              </a:rPr>
              <a:t>To support the attendance of pupils with SEND and/or health issues, the school will consider:</a:t>
            </a:r>
          </a:p>
          <a:p>
            <a:pPr marL="171450" indent="-171450">
              <a:buFont typeface="Wingdings" panose="05000000000000000000" pitchFamily="2" charset="2"/>
              <a:buChar char="§"/>
            </a:pPr>
            <a:r>
              <a:rPr lang="en-GB" sz="1200" dirty="0">
                <a:latin typeface="Gill Sans MT" panose="020B0502020104020203" pitchFamily="34" charset="0"/>
              </a:rPr>
              <a:t>Holding termly meetings to evaluate any implemented reasonable adjustments.</a:t>
            </a:r>
          </a:p>
          <a:p>
            <a:pPr marL="171450" indent="-171450">
              <a:buFont typeface="Wingdings" panose="05000000000000000000" pitchFamily="2" charset="2"/>
              <a:buChar char="§"/>
            </a:pPr>
            <a:r>
              <a:rPr lang="en-GB" sz="1200" dirty="0">
                <a:latin typeface="Gill Sans MT" panose="020B0502020104020203" pitchFamily="34" charset="0"/>
              </a:rPr>
              <a:t>Incorporating a pastoral support plan.</a:t>
            </a:r>
          </a:p>
          <a:p>
            <a:pPr marL="171450" indent="-171450">
              <a:buFont typeface="Wingdings" panose="05000000000000000000" pitchFamily="2" charset="2"/>
              <a:buChar char="§"/>
            </a:pPr>
            <a:r>
              <a:rPr lang="en-GB" sz="1200" dirty="0">
                <a:latin typeface="Gill Sans MT" panose="020B0502020104020203" pitchFamily="34" charset="0"/>
              </a:rPr>
              <a:t>Carrying out strengths and difficulties questionnaire.</a:t>
            </a:r>
          </a:p>
          <a:p>
            <a:pPr marL="171450" indent="-171450">
              <a:buFont typeface="Wingdings" panose="05000000000000000000" pitchFamily="2" charset="2"/>
              <a:buChar char="§"/>
            </a:pPr>
            <a:r>
              <a:rPr lang="en-GB" sz="1200" dirty="0">
                <a:latin typeface="Gill Sans MT" panose="020B0502020104020203" pitchFamily="34" charset="0"/>
              </a:rPr>
              <a:t>Identifying pupils’ unmet needs through the Common Assessment Framework.</a:t>
            </a:r>
          </a:p>
          <a:p>
            <a:pPr marL="171450" indent="-171450">
              <a:buFont typeface="Wingdings" panose="05000000000000000000" pitchFamily="2" charset="2"/>
              <a:buChar char="§"/>
            </a:pPr>
            <a:r>
              <a:rPr lang="en-GB" sz="1200" dirty="0">
                <a:latin typeface="Gill Sans MT" panose="020B0502020104020203" pitchFamily="34" charset="0"/>
              </a:rPr>
              <a:t>Using an internal or external specialist.</a:t>
            </a:r>
          </a:p>
          <a:p>
            <a:pPr marL="171450" indent="-171450">
              <a:buFont typeface="Wingdings" panose="05000000000000000000" pitchFamily="2" charset="2"/>
              <a:buChar char="§"/>
            </a:pPr>
            <a:r>
              <a:rPr lang="en-GB" sz="1200" dirty="0">
                <a:latin typeface="Gill Sans MT" panose="020B0502020104020203" pitchFamily="34" charset="0"/>
              </a:rPr>
              <a:t>Enabling a pupil to have a reduced timetable.</a:t>
            </a:r>
          </a:p>
          <a:p>
            <a:pPr marL="171450" indent="-171450">
              <a:buFont typeface="Wingdings" panose="05000000000000000000" pitchFamily="2" charset="2"/>
              <a:buChar char="§"/>
            </a:pPr>
            <a:r>
              <a:rPr lang="en-GB" sz="1200" dirty="0">
                <a:latin typeface="Gill Sans MT" panose="020B0502020104020203" pitchFamily="34" charset="0"/>
              </a:rPr>
              <a:t>Ensuring a pupil can have somewhere quiet to spend lunch and breaktimes. </a:t>
            </a:r>
          </a:p>
          <a:p>
            <a:pPr marL="171450" indent="-171450">
              <a:buFont typeface="Wingdings" panose="05000000000000000000" pitchFamily="2" charset="2"/>
              <a:buChar char="§"/>
            </a:pPr>
            <a:r>
              <a:rPr lang="en-GB" sz="1200" dirty="0">
                <a:latin typeface="Gill Sans MT" panose="020B0502020104020203" pitchFamily="34" charset="0"/>
              </a:rPr>
              <a:t>Implementing a system whereby pupils can request to leave a classroom if they feel they need time out.</a:t>
            </a:r>
          </a:p>
          <a:p>
            <a:pPr marL="171450" indent="-171450">
              <a:buFont typeface="Wingdings" panose="05000000000000000000" pitchFamily="2" charset="2"/>
              <a:buChar char="§"/>
            </a:pPr>
            <a:r>
              <a:rPr lang="en-GB" sz="1200" dirty="0">
                <a:latin typeface="Gill Sans MT" panose="020B0502020104020203" pitchFamily="34" charset="0"/>
              </a:rPr>
              <a:t>Temporary late starts or early finishes.</a:t>
            </a:r>
          </a:p>
          <a:p>
            <a:pPr marL="171450" indent="-171450">
              <a:buFont typeface="Wingdings" panose="05000000000000000000" pitchFamily="2" charset="2"/>
              <a:buChar char="§"/>
            </a:pPr>
            <a:r>
              <a:rPr lang="en-GB" sz="1200" dirty="0">
                <a:latin typeface="Gill Sans MT" panose="020B0502020104020203" pitchFamily="34" charset="0"/>
              </a:rPr>
              <a:t>Phased returns to school where there has been a long absence.</a:t>
            </a:r>
          </a:p>
          <a:p>
            <a:pPr marL="171450" indent="-171450">
              <a:buFont typeface="Wingdings" panose="05000000000000000000" pitchFamily="2" charset="2"/>
              <a:buChar char="§"/>
            </a:pPr>
            <a:r>
              <a:rPr lang="en-GB" sz="1200" dirty="0">
                <a:latin typeface="Gill Sans MT" panose="020B0502020104020203" pitchFamily="34" charset="0"/>
              </a:rPr>
              <a:t>Small group work or on-to-one lessons.</a:t>
            </a:r>
          </a:p>
          <a:p>
            <a:pPr marL="171450" indent="-171450">
              <a:buFont typeface="Wingdings" panose="05000000000000000000" pitchFamily="2" charset="2"/>
              <a:buChar char="§"/>
            </a:pPr>
            <a:r>
              <a:rPr lang="en-GB" sz="1200" dirty="0">
                <a:latin typeface="Gill Sans MT" panose="020B0502020104020203" pitchFamily="34" charset="0"/>
              </a:rPr>
              <a:t>Tailored support to meet their individual needs.</a:t>
            </a:r>
          </a:p>
        </p:txBody>
      </p:sp>
      <p:sp>
        <p:nvSpPr>
          <p:cNvPr id="8" name="Subtitle 2">
            <a:extLst>
              <a:ext uri="{FF2B5EF4-FFF2-40B4-BE49-F238E27FC236}">
                <a16:creationId xmlns:a16="http://schemas.microsoft.com/office/drawing/2014/main" id="{4E9C5A4F-AF67-6212-46C9-1D604940650C}"/>
              </a:ext>
            </a:extLst>
          </p:cNvPr>
          <p:cNvSpPr txBox="1">
            <a:spLocks/>
          </p:cNvSpPr>
          <p:nvPr/>
        </p:nvSpPr>
        <p:spPr>
          <a:xfrm>
            <a:off x="401229" y="663846"/>
            <a:ext cx="4331027" cy="250554"/>
          </a:xfrm>
          <a:prstGeom prst="rect">
            <a:avLst/>
          </a:prstGeom>
          <a:solidFill>
            <a:srgbClr val="CCCCFF"/>
          </a:solidFill>
        </p:spPr>
        <p:txBody>
          <a:bodyPr vert="horz" lIns="91440" tIns="45720" rIns="91440" bIns="45720" rtlCol="0">
            <a:normAutofit fontScale="92500"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b="1" dirty="0">
                <a:solidFill>
                  <a:srgbClr val="7030A0"/>
                </a:solidFill>
                <a:latin typeface="Gill Sans MT" panose="020B0502020104020203" pitchFamily="34" charset="0"/>
              </a:rPr>
              <a:t>SEND/ Medical/ Health Related Absence Statement</a:t>
            </a:r>
          </a:p>
          <a:p>
            <a:pPr algn="l"/>
            <a:endParaRPr lang="en-GB" sz="1400" b="1" dirty="0">
              <a:solidFill>
                <a:srgbClr val="7030A0"/>
              </a:solidFill>
              <a:latin typeface="Gill Sans MT" panose="020B0502020104020203" pitchFamily="34" charset="0"/>
            </a:endParaRPr>
          </a:p>
        </p:txBody>
      </p:sp>
      <p:sp>
        <p:nvSpPr>
          <p:cNvPr id="9" name="Subtitle 2">
            <a:extLst>
              <a:ext uri="{FF2B5EF4-FFF2-40B4-BE49-F238E27FC236}">
                <a16:creationId xmlns:a16="http://schemas.microsoft.com/office/drawing/2014/main" id="{3212AE80-6903-529C-6BB8-3E75D1B0647C}"/>
              </a:ext>
            </a:extLst>
          </p:cNvPr>
          <p:cNvSpPr txBox="1">
            <a:spLocks/>
          </p:cNvSpPr>
          <p:nvPr/>
        </p:nvSpPr>
        <p:spPr>
          <a:xfrm>
            <a:off x="401229" y="8678201"/>
            <a:ext cx="4331027" cy="250554"/>
          </a:xfrm>
          <a:prstGeom prst="rect">
            <a:avLst/>
          </a:prstGeom>
          <a:solidFill>
            <a:srgbClr val="CCCCFF"/>
          </a:solidFill>
        </p:spPr>
        <p:txBody>
          <a:bodyPr vert="horz" lIns="91440" tIns="45720" rIns="91440" bIns="45720" rtlCol="0">
            <a:normAutofit fontScale="92500"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b="1" dirty="0">
                <a:solidFill>
                  <a:srgbClr val="7030A0"/>
                </a:solidFill>
                <a:latin typeface="Gill Sans MT" panose="020B0502020104020203" pitchFamily="34" charset="0"/>
              </a:rPr>
              <a:t>Further Information</a:t>
            </a:r>
          </a:p>
          <a:p>
            <a:pPr algn="l"/>
            <a:endParaRPr lang="en-GB" sz="1400" b="1" dirty="0">
              <a:solidFill>
                <a:srgbClr val="7030A0"/>
              </a:solidFill>
              <a:latin typeface="Gill Sans MT" panose="020B0502020104020203" pitchFamily="34" charset="0"/>
            </a:endParaRPr>
          </a:p>
        </p:txBody>
      </p:sp>
      <p:sp>
        <p:nvSpPr>
          <p:cNvPr id="10" name="TextBox 9">
            <a:extLst>
              <a:ext uri="{FF2B5EF4-FFF2-40B4-BE49-F238E27FC236}">
                <a16:creationId xmlns:a16="http://schemas.microsoft.com/office/drawing/2014/main" id="{C68539FB-204E-377E-CFF2-7D88547EEC5E}"/>
              </a:ext>
            </a:extLst>
          </p:cNvPr>
          <p:cNvSpPr txBox="1"/>
          <p:nvPr/>
        </p:nvSpPr>
        <p:spPr>
          <a:xfrm flipH="1">
            <a:off x="401229" y="9207674"/>
            <a:ext cx="5754474" cy="830997"/>
          </a:xfrm>
          <a:prstGeom prst="rect">
            <a:avLst/>
          </a:prstGeom>
          <a:noFill/>
          <a:ln w="9525">
            <a:noFill/>
          </a:ln>
        </p:spPr>
        <p:txBody>
          <a:bodyPr wrap="square" rtlCol="0">
            <a:spAutoFit/>
          </a:bodyPr>
          <a:lstStyle/>
          <a:p>
            <a:r>
              <a:rPr lang="en-GB" sz="1200" dirty="0">
                <a:latin typeface="Gill Sans MT" panose="020B0502020104020203" pitchFamily="34" charset="0"/>
              </a:rPr>
              <a:t>DGAT Pupil Attendance and  Absence Policy - </a:t>
            </a:r>
            <a:r>
              <a:rPr lang="en-GB" sz="1200" dirty="0">
                <a:latin typeface="Gill Sans MT" panose="020B0502020104020203" pitchFamily="34" charset="0"/>
                <a:hlinkClick r:id="rId2"/>
              </a:rPr>
              <a:t>https://bibury.eschools.co.uk/web/attendance/664012</a:t>
            </a:r>
            <a:endParaRPr lang="en-GB" sz="1200" dirty="0">
              <a:latin typeface="Gill Sans MT" panose="020B0502020104020203" pitchFamily="34" charset="0"/>
            </a:endParaRPr>
          </a:p>
          <a:p>
            <a:endParaRPr lang="en-GB" sz="1200" dirty="0">
              <a:solidFill>
                <a:srgbClr val="FF0000"/>
              </a:solidFill>
              <a:latin typeface="Gill Sans MT" panose="020B0502020104020203" pitchFamily="34" charset="0"/>
            </a:endParaRPr>
          </a:p>
          <a:p>
            <a:r>
              <a:rPr lang="en-GB" sz="1200" dirty="0">
                <a:solidFill>
                  <a:srgbClr val="FF0000"/>
                </a:solidFill>
                <a:latin typeface="Gill Sans MT" panose="020B0502020104020203" pitchFamily="34" charset="0"/>
              </a:rPr>
              <a:t> </a:t>
            </a:r>
          </a:p>
        </p:txBody>
      </p:sp>
      <p:sp>
        <p:nvSpPr>
          <p:cNvPr id="12" name="TextBox 11">
            <a:extLst>
              <a:ext uri="{FF2B5EF4-FFF2-40B4-BE49-F238E27FC236}">
                <a16:creationId xmlns:a16="http://schemas.microsoft.com/office/drawing/2014/main" id="{78C9543D-2E68-794C-ACD9-874DD9E61696}"/>
              </a:ext>
            </a:extLst>
          </p:cNvPr>
          <p:cNvSpPr txBox="1"/>
          <p:nvPr/>
        </p:nvSpPr>
        <p:spPr>
          <a:xfrm>
            <a:off x="401228" y="9617400"/>
            <a:ext cx="6146275" cy="461665"/>
          </a:xfrm>
          <a:prstGeom prst="rect">
            <a:avLst/>
          </a:prstGeom>
          <a:noFill/>
        </p:spPr>
        <p:txBody>
          <a:bodyPr wrap="square">
            <a:spAutoFit/>
          </a:bodyPr>
          <a:lstStyle/>
          <a:p>
            <a:r>
              <a:rPr lang="en-GB" sz="1200" dirty="0">
                <a:latin typeface="Gill Sans MT" panose="020B0502020104020203" pitchFamily="34" charset="0"/>
              </a:rPr>
              <a:t>Working Together to Improve School Attendance </a:t>
            </a:r>
            <a:r>
              <a:rPr lang="en-GB" sz="1200" dirty="0">
                <a:latin typeface="Gill Sans MT" panose="020B0502020104020203" pitchFamily="34" charset="0"/>
                <a:hlinkClick r:id="rId3"/>
              </a:rPr>
              <a:t>https://www.gov.uk/government/publications/working-together-to-improve-school-attendance</a:t>
            </a:r>
            <a:r>
              <a:rPr lang="en-GB" sz="1200" dirty="0">
                <a:latin typeface="Gill Sans MT" panose="020B0502020104020203" pitchFamily="34" charset="0"/>
              </a:rPr>
              <a:t>   </a:t>
            </a:r>
            <a:endParaRPr lang="en-GB" sz="1200" dirty="0"/>
          </a:p>
        </p:txBody>
      </p:sp>
    </p:spTree>
    <p:extLst>
      <p:ext uri="{BB962C8B-B14F-4D97-AF65-F5344CB8AC3E}">
        <p14:creationId xmlns:p14="http://schemas.microsoft.com/office/powerpoint/2010/main" val="1530009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596890021734449965474930E5BC56" ma:contentTypeVersion="21" ma:contentTypeDescription="Create a new document." ma:contentTypeScope="" ma:versionID="0303e1e41cf3df2c91d69c3f444c00f3">
  <xsd:schema xmlns:xsd="http://www.w3.org/2001/XMLSchema" xmlns:xs="http://www.w3.org/2001/XMLSchema" xmlns:p="http://schemas.microsoft.com/office/2006/metadata/properties" xmlns:ns2="35190a7b-30f5-4cce-b7f0-877bdf7b4a7b" xmlns:ns3="617caeb7-04a7-40ce-9c0a-6dbb8b1c6386" targetNamespace="http://schemas.microsoft.com/office/2006/metadata/properties" ma:root="true" ma:fieldsID="6b99aa33734e74d131529541bf18162b" ns2:_="" ns3:_="">
    <xsd:import namespace="35190a7b-30f5-4cce-b7f0-877bdf7b4a7b"/>
    <xsd:import namespace="617caeb7-04a7-40ce-9c0a-6dbb8b1c6386"/>
    <xsd:element name="properties">
      <xsd:complexType>
        <xsd:sequence>
          <xsd:element name="documentManagement">
            <xsd:complexType>
              <xsd:all>
                <xsd:element ref="ns2:MigrationWizId" minOccurs="0"/>
                <xsd:element ref="ns2:MigrationWizIdPermissions" minOccurs="0"/>
                <xsd:element ref="ns2:MigrationWizIdPermissionLevels" minOccurs="0"/>
                <xsd:element ref="ns2:MigrationWizIdDocumentLibraryPermissions" minOccurs="0"/>
                <xsd:element ref="ns2:MigrationWizIdSecurityGroups" minOccurs="0"/>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igrationWizIdVers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190a7b-30f5-4cce-b7f0-877bdf7b4a7b"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PermissionLevels" ma:index="10" nillable="true" ma:displayName="MigrationWizIdPermissionLevels" ma:description="Documents" ma:internalName="MigrationWizIdPermissionLevels">
      <xsd:simpleType>
        <xsd:restriction base="dms:Text"/>
      </xsd:simpleType>
    </xsd:element>
    <xsd:element name="MigrationWizIdDocumentLibraryPermissions" ma:index="11" nillable="true" ma:displayName="MigrationWizIdDocumentLibraryPermissions" ma:description="Documents" ma:internalName="MigrationWizIdDocumentLibraryPermissions">
      <xsd:simpleType>
        <xsd:restriction base="dms:Text"/>
      </xsd:simpleType>
    </xsd:element>
    <xsd:element name="MigrationWizIdSecurityGroups" ma:index="12" nillable="true" ma:displayName="MigrationWizIdSecurityGroups" ma:description="Documents" ma:internalName="MigrationWizIdSecurityGroups">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c29303b-1952-4e44-9c71-ce741b4f3fa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igrationWizIdVersion" ma:index="25" nillable="true" ma:displayName="MigrationWizIdVersion" ma:internalName="MigrationWizIdVersion">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7caeb7-04a7-40ce-9c0a-6dbb8b1c638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0634c9b-284b-49d1-9444-e6dbacce9cbf}" ma:internalName="TaxCatchAll" ma:showField="CatchAllData" ma:web="617caeb7-04a7-40ce-9c0a-6dbb8b1c6386">
      <xsd:complexType>
        <xsd:complexContent>
          <xsd:extension base="dms:MultiChoiceLookup">
            <xsd:sequence>
              <xsd:element name="Value" type="dms:Lookup" maxOccurs="unbounded" minOccurs="0" nillable="true"/>
            </xsd:sequence>
          </xsd:extension>
        </xsd:complexContent>
      </xsd:complexType>
    </xsd:element>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D82488-F83C-4594-BA2D-C22D3DC7DBD8}">
  <ds:schemaRefs>
    <ds:schemaRef ds:uri="http://schemas.microsoft.com/sharepoint/v3/contenttype/forms"/>
  </ds:schemaRefs>
</ds:datastoreItem>
</file>

<file path=customXml/itemProps2.xml><?xml version="1.0" encoding="utf-8"?>
<ds:datastoreItem xmlns:ds="http://schemas.openxmlformats.org/officeDocument/2006/customXml" ds:itemID="{F2A27D9E-26D6-49D1-ABFF-2C73E8C694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190a7b-30f5-4cce-b7f0-877bdf7b4a7b"/>
    <ds:schemaRef ds:uri="617caeb7-04a7-40ce-9c0a-6dbb8b1c63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7</TotalTime>
  <Words>1180</Words>
  <Application>Microsoft Office PowerPoint</Application>
  <PresentationFormat>Widescreen</PresentationFormat>
  <Paragraphs>114</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Gill Sans MT</vt:lpstr>
      <vt:lpstr>Wingdings</vt:lpstr>
      <vt:lpstr>Office Theme</vt:lpstr>
      <vt:lpstr>Attendance: Key Information for Leaders, Staff, Pupils and Parents</vt:lpstr>
      <vt:lpstr>Attendance: Key Information for Leaders, Staff, Pupils and Parents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 Key Information for Leaders, Staff, Pupils and Parents</dc:title>
  <dc:creator>Aisling Stranack (Central)</dc:creator>
  <cp:lastModifiedBy>School Business Manager (Bibury)</cp:lastModifiedBy>
  <cp:revision>3</cp:revision>
  <dcterms:created xsi:type="dcterms:W3CDTF">2023-10-19T13:10:47Z</dcterms:created>
  <dcterms:modified xsi:type="dcterms:W3CDTF">2024-09-05T11:53:51Z</dcterms:modified>
</cp:coreProperties>
</file>