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5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C184"/>
    <a:srgbClr val="7C5DA3"/>
    <a:srgbClr val="E8F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1670" y="22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/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260E3AB-A214-46AC-B714-38E1077F4210}" type="datetime1">
              <a:rPr lang="en-US"/>
              <a:pPr>
                <a:defRPr/>
              </a:pPr>
              <a:t>10/30/2023</a:t>
            </a:fld>
            <a:endParaRPr dirty="0"/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7FFE9782-B39A-456D-B559-606D159CA9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41018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F6E71-F28E-4A4D-8F6E-08086644DBA4}" type="datetime1">
              <a:rPr lang="en-US"/>
              <a:pPr>
                <a:defRPr/>
              </a:pPr>
              <a:t>10/30/2023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377DA-A267-4647-81C6-C466F7142076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235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59800" y="6445250"/>
            <a:ext cx="5842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1"/>
          <p:cNvSpPr txBox="1">
            <a:spLocks/>
          </p:cNvSpPr>
          <p:nvPr userDrawn="1"/>
        </p:nvSpPr>
        <p:spPr>
          <a:xfrm>
            <a:off x="3044825" y="6491288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="ctr" anchorCtr="1"/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/>
          <p:cNvSpPr txBox="1"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F7800-02E1-4CC2-842C-5DD9EF076BD8}" type="datetime1">
              <a:rPr lang="en-US"/>
              <a:pPr>
                <a:defRPr/>
              </a:pPr>
              <a:t>10/30/2023</a:t>
            </a:fld>
            <a:endParaRPr dirty="0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EA453-0036-4CA1-AAD5-3FEF21499C5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9835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5D77DB5-6A83-421E-87BA-90BC53525E43}" type="datetime1">
              <a:rPr lang="en-US"/>
              <a:pPr>
                <a:defRPr/>
              </a:pPr>
              <a:t>10/30/2023</a:t>
            </a:fld>
            <a:endParaRPr dirty="0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16442C7D-46E7-460A-A6DD-F655CDEAA14A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20" r:id="rId2"/>
  </p:sldLayoutIdLst>
  <p:transition spd="slow"/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142875" y="122238"/>
            <a:ext cx="8867775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800" b="1">
                <a:solidFill>
                  <a:srgbClr val="7FC184"/>
                </a:solidFill>
                <a:latin typeface="Century Gothic" panose="020B0502020202020204" pitchFamily="34" charset="0"/>
              </a:rPr>
              <a:t>Light and Dark </a:t>
            </a:r>
            <a:r>
              <a:rPr lang="en-GB" altLang="en-US" sz="2800" b="1" dirty="0">
                <a:solidFill>
                  <a:srgbClr val="7FC184"/>
                </a:solidFill>
                <a:latin typeface="Century Gothic" panose="020B0502020202020204" pitchFamily="34" charset="0"/>
              </a:rPr>
              <a:t>Knowledge Mat</a:t>
            </a:r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9232755"/>
              </p:ext>
            </p:extLst>
          </p:nvPr>
        </p:nvGraphicFramePr>
        <p:xfrm>
          <a:off x="142875" y="676275"/>
          <a:ext cx="8867774" cy="600852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26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4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61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604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8240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Subject Specific Vocabulary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Interesting Books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/>
                      <a:r>
                        <a:rPr lang="en-GB" sz="1600" dirty="0">
                          <a:solidFill>
                            <a:srgbClr val="7FC184"/>
                          </a:solidFill>
                          <a:latin typeface="Century Gothic" pitchFamily="34"/>
                        </a:rPr>
                        <a:t>Sticky Knowledge about light sources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054">
                <a:tc row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light source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Something that gives out light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4">
                  <a:txBody>
                    <a:bodyPr/>
                    <a:lstStyle/>
                    <a:p>
                      <a:pPr lvl="0" algn="ctr"/>
                      <a:endParaRPr lang="en-GB" sz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vl="0" algn="ctr"/>
                      <a:endPara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Century Gothic" pitchFamily="34"/>
                      </a:endParaRPr>
                    </a:p>
                  </a:txBody>
                  <a:tcPr marT="45730" marB="4573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001">
                <a:tc vMerge="1">
                  <a:txBody>
                    <a:bodyPr/>
                    <a:lstStyle/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/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lvl="0" indent="-171450" algn="l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Light sources can be man made ( torches, lamps, candles, ) some are natural ( sun, glow worms)</a:t>
                      </a:r>
                      <a:endParaRPr lang="en-GB" sz="1600" dirty="0">
                        <a:solidFill>
                          <a:srgbClr val="7FC184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317567"/>
                  </a:ext>
                </a:extLst>
              </a:tr>
              <a:tr h="426856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opaque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material that does not let light through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Light sources can be man made ( torches, lamps, candles, ) some are natural ( sun, glow worms)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496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reflect</a:t>
                      </a:r>
                      <a:endParaRPr lang="en-GB" sz="1200" dirty="0"/>
                    </a:p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When light hits an object and bounces off</a:t>
                      </a:r>
                      <a:endParaRPr lang="en-GB" sz="9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Materials can be opaque, translucent or transparent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9438590"/>
                  </a:ext>
                </a:extLst>
              </a:tr>
              <a:tr h="4895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translucent</a:t>
                      </a:r>
                      <a:endParaRPr lang="en-GB" sz="12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material that lets some light through but you can not see through it clearly</a:t>
                      </a:r>
                      <a:endParaRPr lang="en-GB" sz="9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Important image </a:t>
                      </a:r>
                      <a:r>
                        <a:rPr lang="en-GB" sz="1100" b="1">
                          <a:solidFill>
                            <a:schemeClr val="bg1"/>
                          </a:solidFill>
                          <a:latin typeface="Century Gothic" pitchFamily="34"/>
                        </a:rPr>
                        <a:t>to understand by </a:t>
                      </a:r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the end of the Celebrations unit: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184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Opaque materials form shadows when lit from behind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9551"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transparent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 material that lets light through and you can see through it clearly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8">
                  <a:txBody>
                    <a:bodyPr/>
                    <a:lstStyle/>
                    <a:p>
                      <a:pPr marL="0" lvl="0" indent="0" algn="l">
                        <a:buFont typeface="Arial" panose="020B0604020202020204" pitchFamily="34" charset="0"/>
                        <a:buNone/>
                      </a:pPr>
                      <a:endParaRPr lang="en-GB" sz="1100" b="1" dirty="0">
                        <a:solidFill>
                          <a:schemeClr val="tx1"/>
                        </a:solidFill>
                        <a:latin typeface="Century Gothic" pitchFamily="34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Some materials can reflect light. We call these reflective materials and they are used to keep people safe in low light conditions.</a:t>
                      </a:r>
                      <a:endParaRPr lang="en-GB" dirty="0"/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5187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shadow</a:t>
                      </a:r>
                    </a:p>
                    <a:p>
                      <a:endParaRPr lang="en-GB" sz="1200" dirty="0"/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dirty="0"/>
                        <a:t>The dark shape an opaque object makes when it is between the light source and the surface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Some materials can reflect light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3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Opaque materials form shadows when lit from behind</a:t>
                      </a:r>
                    </a:p>
                  </a:txBody>
                  <a:tcPr marT="45739" marB="4573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5698156"/>
                  </a:ext>
                </a:extLst>
              </a:tr>
              <a:tr h="219958">
                <a:tc rowSpan="2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hibernation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/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When some animals ‘sleep’ through a period of cold weather in order to survive.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997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q"/>
                        <a:tabLst/>
                        <a:defRPr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Nocturnal animals such as hedgehogs, badgers, bats and owls have super senses which help them navigate their world in the dark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30302">
                <a:tc rowSpan="3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7FC184"/>
                          </a:solidFill>
                          <a:latin typeface="Century Gothic" panose="020B0502020202020204" pitchFamily="34" charset="0"/>
                        </a:rPr>
                        <a:t>nocturnal</a:t>
                      </a:r>
                    </a:p>
                    <a:p>
                      <a:endParaRPr lang="en-GB" sz="1200" b="1" dirty="0">
                        <a:solidFill>
                          <a:srgbClr val="7FC184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Animals which are active at night and sleep during the day</a:t>
                      </a:r>
                    </a:p>
                  </a:txBody>
                  <a:tcPr marT="45739" marB="45739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1952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Nocturnal animals are active in the night and asleep in the day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3734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0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 winter there is less daylight and the weather turns colder. Some UK animals hibernate to survive the colder months. These animals are hedgehogs, bats and the dormouse.</a:t>
                      </a: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4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097727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4E1C333-CD1B-402E-ABB8-694CB1BD53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8036" y="1106344"/>
            <a:ext cx="1510434" cy="135976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5E31E4E-BBE9-4CCB-8B57-91F981652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1636" y="3826164"/>
            <a:ext cx="2189018" cy="2422741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AF30BE0BF5EF4EBE05F1E3520FA74E" ma:contentTypeVersion="13" ma:contentTypeDescription="Create a new document." ma:contentTypeScope="" ma:versionID="32bc7afa3d624025bce57bf04925813f">
  <xsd:schema xmlns:xsd="http://www.w3.org/2001/XMLSchema" xmlns:xs="http://www.w3.org/2001/XMLSchema" xmlns:p="http://schemas.microsoft.com/office/2006/metadata/properties" xmlns:ns2="2d0e3a5b-a963-4fc3-b179-45934d5f49c3" xmlns:ns3="3fffe2ab-1b1f-4c54-9c32-7c0c8aa60f3d" targetNamespace="http://schemas.microsoft.com/office/2006/metadata/properties" ma:root="true" ma:fieldsID="296d33a86a4ae9dfd73bca48903dc592" ns2:_="" ns3:_="">
    <xsd:import namespace="2d0e3a5b-a963-4fc3-b179-45934d5f49c3"/>
    <xsd:import namespace="3fffe2ab-1b1f-4c54-9c32-7c0c8aa60f3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0e3a5b-a963-4fc3-b179-45934d5f49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c29303b-1952-4e44-9c71-ce741b4f3f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ffe2ab-1b1f-4c54-9c32-7c0c8aa60f3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a03855-3a5d-4154-94a6-870730cd9470}" ma:internalName="TaxCatchAll" ma:showField="CatchAllData" ma:web="3fffe2ab-1b1f-4c54-9c32-7c0c8aa60f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0e3a5b-a963-4fc3-b179-45934d5f49c3">
      <Terms xmlns="http://schemas.microsoft.com/office/infopath/2007/PartnerControls"/>
    </lcf76f155ced4ddcb4097134ff3c332f>
    <TaxCatchAll xmlns="3fffe2ab-1b1f-4c54-9c32-7c0c8aa60f3d" xsi:nil="true"/>
  </documentManagement>
</p:properties>
</file>

<file path=customXml/itemProps1.xml><?xml version="1.0" encoding="utf-8"?>
<ds:datastoreItem xmlns:ds="http://schemas.openxmlformats.org/officeDocument/2006/customXml" ds:itemID="{9ACACA68-B8B1-47B5-8F9A-E04C032FCB91}"/>
</file>

<file path=customXml/itemProps2.xml><?xml version="1.0" encoding="utf-8"?>
<ds:datastoreItem xmlns:ds="http://schemas.openxmlformats.org/officeDocument/2006/customXml" ds:itemID="{2E7B86DE-BE0C-4AFA-B19E-9BBB389DBCC1}"/>
</file>

<file path=customXml/itemProps3.xml><?xml version="1.0" encoding="utf-8"?>
<ds:datastoreItem xmlns:ds="http://schemas.openxmlformats.org/officeDocument/2006/customXml" ds:itemID="{160E5389-96D1-4B1E-BC2F-5151E120DEFE}"/>
</file>

<file path=docProps/app.xml><?xml version="1.0" encoding="utf-8"?>
<Properties xmlns="http://schemas.openxmlformats.org/officeDocument/2006/extended-properties" xmlns:vt="http://schemas.openxmlformats.org/officeDocument/2006/docPropsVTypes">
  <Template>Know Mats v 3</Template>
  <TotalTime>7</TotalTime>
  <Words>268</Words>
  <Application>Microsoft Office PowerPoint</Application>
  <PresentationFormat>On-screen Show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Light and Dark Knowledge 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Knowledge Mat</dc:title>
  <dc:creator>Clive Davies OBE, Director</dc:creator>
  <cp:lastModifiedBy>Sally Spring</cp:lastModifiedBy>
  <cp:revision>322</cp:revision>
  <dcterms:created xsi:type="dcterms:W3CDTF">2018-11-22T20:08:20Z</dcterms:created>
  <dcterms:modified xsi:type="dcterms:W3CDTF">2023-10-30T17:15:09Z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0x010100FCAF30BE0BF5EF4EBE05F1E3520FA74E</vt:lpwstr>
  </property>
</Properties>
</file>