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3" r:id="rId8"/>
    <p:sldId id="265" r:id="rId9"/>
    <p:sldId id="266" r:id="rId10"/>
    <p:sldId id="267" r:id="rId11"/>
    <p:sldId id="268" r:id="rId12"/>
    <p:sldId id="274" r:id="rId13"/>
    <p:sldId id="273" r:id="rId14"/>
    <p:sldId id="270" r:id="rId15"/>
    <p:sldId id="271" r:id="rId16"/>
    <p:sldId id="272"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22" autoAdjust="0"/>
    <p:restoredTop sz="94660"/>
  </p:normalViewPr>
  <p:slideViewPr>
    <p:cSldViewPr snapToGrid="0">
      <p:cViewPr varScale="1">
        <p:scale>
          <a:sx n="85" d="100"/>
          <a:sy n="85" d="100"/>
        </p:scale>
        <p:origin x="90" y="5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FB76A-06B7-196C-522C-39E6C61037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97FBE0F-0A95-0C96-158B-8EC381AA36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BF33BF-DEC7-583B-AFAD-6FEBC52B724D}"/>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5" name="Footer Placeholder 4">
            <a:extLst>
              <a:ext uri="{FF2B5EF4-FFF2-40B4-BE49-F238E27FC236}">
                <a16:creationId xmlns:a16="http://schemas.microsoft.com/office/drawing/2014/main" id="{0E33CD57-871B-50CA-CC86-A6D2D5F786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8FD3C2-8B11-F5A8-26E1-7759E49E7130}"/>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855746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E5772-F79D-0402-6D10-B357D021F7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C11EF8-B5A7-7EA0-6E0A-CB7131AFB3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3CC61C-74BF-3224-2D2E-C46DBCEABA2E}"/>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5" name="Footer Placeholder 4">
            <a:extLst>
              <a:ext uri="{FF2B5EF4-FFF2-40B4-BE49-F238E27FC236}">
                <a16:creationId xmlns:a16="http://schemas.microsoft.com/office/drawing/2014/main" id="{FEB8B768-54F1-142B-E7C3-F99B33DE1B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4B0EF1-FDE7-BDC8-CD8F-9FA4F91702EE}"/>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531585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A5E4EE-0C9E-34F2-FAAF-FFCA7AC911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804A5A-8847-136D-1364-22DF7E0903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8E37CA-9896-905E-770F-CF6DDD5146BE}"/>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5" name="Footer Placeholder 4">
            <a:extLst>
              <a:ext uri="{FF2B5EF4-FFF2-40B4-BE49-F238E27FC236}">
                <a16:creationId xmlns:a16="http://schemas.microsoft.com/office/drawing/2014/main" id="{7ADEAF73-12F9-62D6-15AA-1A13A211C0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3BE5BF-2B61-39EE-23E9-7A7BE43BA390}"/>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3312892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BB52-125B-5ED8-2B84-10155A0CD8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33EFD3-ECF8-6C0B-72CD-0DF9A99F2A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2E39C3-DB08-2BEC-C946-145E5BA0C14B}"/>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5" name="Footer Placeholder 4">
            <a:extLst>
              <a:ext uri="{FF2B5EF4-FFF2-40B4-BE49-F238E27FC236}">
                <a16:creationId xmlns:a16="http://schemas.microsoft.com/office/drawing/2014/main" id="{FF49A8ED-E13F-ADC5-0663-D854B8A008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150C8D-CD2B-2741-152F-2C1E22D322A8}"/>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2872497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4AD93-0FE2-1241-9023-C13D87DFDF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9EB1F35-48BD-315F-271B-C08BA64A6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3932FA-7ED7-7161-4043-CD04A040DEA5}"/>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5" name="Footer Placeholder 4">
            <a:extLst>
              <a:ext uri="{FF2B5EF4-FFF2-40B4-BE49-F238E27FC236}">
                <a16:creationId xmlns:a16="http://schemas.microsoft.com/office/drawing/2014/main" id="{8B5C324F-9181-660F-36A4-3D57FD39B4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DED153-DA93-A427-0FFE-D0D8064A1E9A}"/>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2726212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20603-E7A2-2A5F-BF5D-FB6D7A106D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BC0E1DD-2864-AD25-6C11-0FDEB7407E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E3F862-959A-D2DE-6CDC-A2D871A87B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ABC5C8-32FF-B628-8CA1-1B882BBC8302}"/>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6" name="Footer Placeholder 5">
            <a:extLst>
              <a:ext uri="{FF2B5EF4-FFF2-40B4-BE49-F238E27FC236}">
                <a16:creationId xmlns:a16="http://schemas.microsoft.com/office/drawing/2014/main" id="{D31C281F-DFDE-D03C-7494-8082492353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2A1F2D-AEC9-54B3-57F4-48F1ED51768D}"/>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176294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7ADDB-48B0-47AC-54E9-97CF01F99C3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9D3B103-0925-48E2-523A-7E31410B25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827D56-5195-4B21-ECE1-FFC8A94597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9637160-1286-FA0B-D428-E2955BFCDA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40BF9-ABE4-C945-BE95-BBF1A7B698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AE5AF89-46BA-E543-5E24-CC9B9A84C433}"/>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8" name="Footer Placeholder 7">
            <a:extLst>
              <a:ext uri="{FF2B5EF4-FFF2-40B4-BE49-F238E27FC236}">
                <a16:creationId xmlns:a16="http://schemas.microsoft.com/office/drawing/2014/main" id="{E45CD3C7-D858-06BE-9BD4-2277F32696D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C03A6DD-5BE3-738F-9D86-099FB6207E9F}"/>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1683838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1CECB-6366-D9A0-7070-36D0D6CA6CF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B9D139-3236-8CB4-5C76-C39D47BB64BC}"/>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4" name="Footer Placeholder 3">
            <a:extLst>
              <a:ext uri="{FF2B5EF4-FFF2-40B4-BE49-F238E27FC236}">
                <a16:creationId xmlns:a16="http://schemas.microsoft.com/office/drawing/2014/main" id="{FDE54FE1-6BBC-FD4D-ABF4-C1FFB688B8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5CA4B65-3F52-E732-BFCF-FEAD9D794E91}"/>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3935531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9C2EF-20A3-3368-4991-699CF767053F}"/>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3" name="Footer Placeholder 2">
            <a:extLst>
              <a:ext uri="{FF2B5EF4-FFF2-40B4-BE49-F238E27FC236}">
                <a16:creationId xmlns:a16="http://schemas.microsoft.com/office/drawing/2014/main" id="{9F0D4CEF-EF7E-103F-192F-CC70AEC996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68ACF38-37E1-C574-470C-89B132EAF350}"/>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2026538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07361-2939-60BC-C6D9-2D458FB046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1D61366-CB27-8901-6350-10807ACA36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CB7D4C4-7047-D1A6-668E-C1A1395108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72478C-B2DC-DFB1-11C9-921D5F4138E7}"/>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6" name="Footer Placeholder 5">
            <a:extLst>
              <a:ext uri="{FF2B5EF4-FFF2-40B4-BE49-F238E27FC236}">
                <a16:creationId xmlns:a16="http://schemas.microsoft.com/office/drawing/2014/main" id="{D5EE8E34-0E68-6DCA-8459-8AD7BFFC93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F5B338-BE34-21C6-69A5-32C1931A0CCA}"/>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3275009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CE26C-6028-842F-A344-5594B0E7C9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5990C27-5AEF-C56E-D5F9-64E2E625D8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7A28454-C78A-D48F-F202-AF429127FE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AF3137-12D8-82FC-C0A3-EC89F19662B2}"/>
              </a:ext>
            </a:extLst>
          </p:cNvPr>
          <p:cNvSpPr>
            <a:spLocks noGrp="1"/>
          </p:cNvSpPr>
          <p:nvPr>
            <p:ph type="dt" sz="half" idx="10"/>
          </p:nvPr>
        </p:nvSpPr>
        <p:spPr/>
        <p:txBody>
          <a:bodyPr/>
          <a:lstStyle/>
          <a:p>
            <a:fld id="{BC87B834-7938-41A0-92DE-6041012CF1A3}" type="datetimeFigureOut">
              <a:rPr lang="en-GB" smtClean="0"/>
              <a:t>28/11/2022</a:t>
            </a:fld>
            <a:endParaRPr lang="en-GB"/>
          </a:p>
        </p:txBody>
      </p:sp>
      <p:sp>
        <p:nvSpPr>
          <p:cNvPr id="6" name="Footer Placeholder 5">
            <a:extLst>
              <a:ext uri="{FF2B5EF4-FFF2-40B4-BE49-F238E27FC236}">
                <a16:creationId xmlns:a16="http://schemas.microsoft.com/office/drawing/2014/main" id="{A6FB56B8-C75F-B460-B1E7-B1F0688E14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64C686-FDC6-1F7A-A2A8-FABAC75B6A9E}"/>
              </a:ext>
            </a:extLst>
          </p:cNvPr>
          <p:cNvSpPr>
            <a:spLocks noGrp="1"/>
          </p:cNvSpPr>
          <p:nvPr>
            <p:ph type="sldNum" sz="quarter" idx="12"/>
          </p:nvPr>
        </p:nvSpPr>
        <p:spPr/>
        <p:txBody>
          <a:bodyPr/>
          <a:lstStyle/>
          <a:p>
            <a:fld id="{03BF52A2-8165-497F-903F-EFAA821A00E2}" type="slidenum">
              <a:rPr lang="en-GB" smtClean="0"/>
              <a:t>‹#›</a:t>
            </a:fld>
            <a:endParaRPr lang="en-GB"/>
          </a:p>
        </p:txBody>
      </p:sp>
    </p:spTree>
    <p:extLst>
      <p:ext uri="{BB962C8B-B14F-4D97-AF65-F5344CB8AC3E}">
        <p14:creationId xmlns:p14="http://schemas.microsoft.com/office/powerpoint/2010/main" val="311114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4E9CFC-754D-1340-81C4-790E8688AF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FD236D-0E73-F232-4545-E77654207C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0AAD1B-4485-F2DB-8A25-8607761482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7B834-7938-41A0-92DE-6041012CF1A3}" type="datetimeFigureOut">
              <a:rPr lang="en-GB" smtClean="0"/>
              <a:t>28/11/2022</a:t>
            </a:fld>
            <a:endParaRPr lang="en-GB"/>
          </a:p>
        </p:txBody>
      </p:sp>
      <p:sp>
        <p:nvSpPr>
          <p:cNvPr id="5" name="Footer Placeholder 4">
            <a:extLst>
              <a:ext uri="{FF2B5EF4-FFF2-40B4-BE49-F238E27FC236}">
                <a16:creationId xmlns:a16="http://schemas.microsoft.com/office/drawing/2014/main" id="{DCC41C60-0439-BBA6-DD04-00D73E9425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2140177-4C16-1D8F-58E8-3006229228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F52A2-8165-497F-903F-EFAA821A00E2}" type="slidenum">
              <a:rPr lang="en-GB" smtClean="0"/>
              <a:t>‹#›</a:t>
            </a:fld>
            <a:endParaRPr lang="en-GB"/>
          </a:p>
        </p:txBody>
      </p:sp>
    </p:spTree>
    <p:extLst>
      <p:ext uri="{BB962C8B-B14F-4D97-AF65-F5344CB8AC3E}">
        <p14:creationId xmlns:p14="http://schemas.microsoft.com/office/powerpoint/2010/main" val="119949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UCI2mu7URBc"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cholastic.com/parents/books-and-reading/raise-a-reader-blog/how-to-make-reading-fun.html" TargetMode="External"/><Relationship Id="rId2" Type="http://schemas.openxmlformats.org/officeDocument/2006/relationships/hyperlink" Target="https://www.scholastic.com/parents/books-and-reading/raise-a-reader-blog/story-time-question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bbc.co.uk/programmes/p011ssrd" TargetMode="External"/><Relationship Id="rId2" Type="http://schemas.openxmlformats.org/officeDocument/2006/relationships/hyperlink" Target="https://www.goodreads.com/list/tag/read-alik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340BA-AE3A-E884-F39B-98D049F1832F}"/>
              </a:ext>
            </a:extLst>
          </p:cNvPr>
          <p:cNvSpPr>
            <a:spLocks noGrp="1"/>
          </p:cNvSpPr>
          <p:nvPr>
            <p:ph type="ctrTitle"/>
          </p:nvPr>
        </p:nvSpPr>
        <p:spPr/>
        <p:txBody>
          <a:bodyPr/>
          <a:lstStyle/>
          <a:p>
            <a:r>
              <a:rPr lang="en-GB" b="1" dirty="0"/>
              <a:t>Supporting your child’s learning at Home</a:t>
            </a:r>
          </a:p>
        </p:txBody>
      </p:sp>
      <p:sp>
        <p:nvSpPr>
          <p:cNvPr id="3" name="Subtitle 2">
            <a:extLst>
              <a:ext uri="{FF2B5EF4-FFF2-40B4-BE49-F238E27FC236}">
                <a16:creationId xmlns:a16="http://schemas.microsoft.com/office/drawing/2014/main" id="{F6F8E960-82B2-5D14-4AAF-DAF6E863D47E}"/>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22755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787FA-38ED-4C00-011A-158242846D9F}"/>
              </a:ext>
            </a:extLst>
          </p:cNvPr>
          <p:cNvSpPr>
            <a:spLocks noGrp="1"/>
          </p:cNvSpPr>
          <p:nvPr>
            <p:ph type="title"/>
          </p:nvPr>
        </p:nvSpPr>
        <p:spPr/>
        <p:txBody>
          <a:bodyPr/>
          <a:lstStyle/>
          <a:p>
            <a:r>
              <a:rPr lang="en-GB" dirty="0"/>
              <a:t>Times Table Grids</a:t>
            </a:r>
          </a:p>
        </p:txBody>
      </p:sp>
      <p:sp>
        <p:nvSpPr>
          <p:cNvPr id="3" name="Content Placeholder 2">
            <a:extLst>
              <a:ext uri="{FF2B5EF4-FFF2-40B4-BE49-F238E27FC236}">
                <a16:creationId xmlns:a16="http://schemas.microsoft.com/office/drawing/2014/main" id="{A20E8CCE-066D-8DAE-20A1-8BD7C072A4DD}"/>
              </a:ext>
            </a:extLst>
          </p:cNvPr>
          <p:cNvSpPr>
            <a:spLocks noGrp="1"/>
          </p:cNvSpPr>
          <p:nvPr>
            <p:ph idx="1"/>
          </p:nvPr>
        </p:nvSpPr>
        <p:spPr/>
        <p:txBody>
          <a:bodyPr/>
          <a:lstStyle/>
          <a:p>
            <a:r>
              <a:rPr lang="en-GB" dirty="0"/>
              <a:t>If you would like copies of these grids to help your child build up speed, then please ask their teacher who will be happy to supply some.</a:t>
            </a:r>
          </a:p>
          <a:p>
            <a:endParaRPr lang="en-GB" dirty="0"/>
          </a:p>
        </p:txBody>
      </p:sp>
      <p:pic>
        <p:nvPicPr>
          <p:cNvPr id="5" name="Picture 4">
            <a:extLst>
              <a:ext uri="{FF2B5EF4-FFF2-40B4-BE49-F238E27FC236}">
                <a16:creationId xmlns:a16="http://schemas.microsoft.com/office/drawing/2014/main" id="{460A7755-CB89-B43C-64A7-B27E8A41C267}"/>
              </a:ext>
            </a:extLst>
          </p:cNvPr>
          <p:cNvPicPr>
            <a:picLocks noChangeAspect="1"/>
          </p:cNvPicPr>
          <p:nvPr/>
        </p:nvPicPr>
        <p:blipFill>
          <a:blip r:embed="rId2"/>
          <a:stretch>
            <a:fillRect/>
          </a:stretch>
        </p:blipFill>
        <p:spPr>
          <a:xfrm>
            <a:off x="2361767" y="3051896"/>
            <a:ext cx="3228975" cy="3552825"/>
          </a:xfrm>
          <a:prstGeom prst="rect">
            <a:avLst/>
          </a:prstGeom>
        </p:spPr>
      </p:pic>
    </p:spTree>
    <p:extLst>
      <p:ext uri="{BB962C8B-B14F-4D97-AF65-F5344CB8AC3E}">
        <p14:creationId xmlns:p14="http://schemas.microsoft.com/office/powerpoint/2010/main" val="1635714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A0885-5C8C-A064-0A58-1CDE80E6596B}"/>
              </a:ext>
            </a:extLst>
          </p:cNvPr>
          <p:cNvSpPr>
            <a:spLocks noGrp="1"/>
          </p:cNvSpPr>
          <p:nvPr>
            <p:ph type="title"/>
          </p:nvPr>
        </p:nvSpPr>
        <p:spPr/>
        <p:txBody>
          <a:bodyPr/>
          <a:lstStyle/>
          <a:p>
            <a:r>
              <a:rPr lang="en-GB" b="1" dirty="0"/>
              <a:t>How to support in: Reading</a:t>
            </a:r>
          </a:p>
        </p:txBody>
      </p:sp>
      <p:sp>
        <p:nvSpPr>
          <p:cNvPr id="3" name="Content Placeholder 2">
            <a:extLst>
              <a:ext uri="{FF2B5EF4-FFF2-40B4-BE49-F238E27FC236}">
                <a16:creationId xmlns:a16="http://schemas.microsoft.com/office/drawing/2014/main" id="{C6A855C1-45C4-AD92-B53A-3CC12A132BEA}"/>
              </a:ext>
            </a:extLst>
          </p:cNvPr>
          <p:cNvSpPr>
            <a:spLocks noGrp="1"/>
          </p:cNvSpPr>
          <p:nvPr>
            <p:ph idx="1"/>
          </p:nvPr>
        </p:nvSpPr>
        <p:spPr/>
        <p:txBody>
          <a:bodyPr>
            <a:normAutofit fontScale="92500" lnSpcReduction="10000"/>
          </a:bodyPr>
          <a:lstStyle/>
          <a:p>
            <a:r>
              <a:rPr lang="en-GB" dirty="0"/>
              <a:t>Did you know that people who read for pleasure are more successful in life? Give your child a love of reading and they will go far.</a:t>
            </a:r>
          </a:p>
          <a:p>
            <a:r>
              <a:rPr lang="en-GB" dirty="0"/>
              <a:t>Please hear your child  read </a:t>
            </a:r>
            <a:r>
              <a:rPr lang="en-GB" b="1" dirty="0"/>
              <a:t>every day </a:t>
            </a:r>
            <a:r>
              <a:rPr lang="en-GB" dirty="0"/>
              <a:t>– this is so important even in Key Stage 2! You will help your child across ALL subjects if you help them develop their reading skills.</a:t>
            </a:r>
          </a:p>
          <a:p>
            <a:r>
              <a:rPr lang="en-GB" dirty="0"/>
              <a:t>Please record which pages you have read in the reading record book.</a:t>
            </a:r>
          </a:p>
          <a:p>
            <a:r>
              <a:rPr lang="en-GB" dirty="0"/>
              <a:t>Try and make time for a bedtime story with your child – it can add to your child’s happiness. When we ask children about this, they often say this is their favourite time of day. Please don’t stop reading to your child once they can read for themselves – they really enjoy the way you tell stories and it helps build their skills in reading expressively.</a:t>
            </a:r>
          </a:p>
        </p:txBody>
      </p:sp>
    </p:spTree>
    <p:extLst>
      <p:ext uri="{BB962C8B-B14F-4D97-AF65-F5344CB8AC3E}">
        <p14:creationId xmlns:p14="http://schemas.microsoft.com/office/powerpoint/2010/main" val="3846825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9FEC6-4189-E99D-163D-7152D713E85B}"/>
              </a:ext>
            </a:extLst>
          </p:cNvPr>
          <p:cNvSpPr>
            <a:spLocks noGrp="1"/>
          </p:cNvSpPr>
          <p:nvPr>
            <p:ph type="title"/>
          </p:nvPr>
        </p:nvSpPr>
        <p:spPr/>
        <p:txBody>
          <a:bodyPr/>
          <a:lstStyle/>
          <a:p>
            <a:r>
              <a:rPr lang="en-GB" dirty="0"/>
              <a:t>An important word about Phonics</a:t>
            </a:r>
          </a:p>
        </p:txBody>
      </p:sp>
      <p:sp>
        <p:nvSpPr>
          <p:cNvPr id="3" name="Content Placeholder 2">
            <a:extLst>
              <a:ext uri="{FF2B5EF4-FFF2-40B4-BE49-F238E27FC236}">
                <a16:creationId xmlns:a16="http://schemas.microsoft.com/office/drawing/2014/main" id="{79A469D6-291C-CDC5-AA6B-E195529882CD}"/>
              </a:ext>
            </a:extLst>
          </p:cNvPr>
          <p:cNvSpPr>
            <a:spLocks noGrp="1"/>
          </p:cNvSpPr>
          <p:nvPr>
            <p:ph idx="1"/>
          </p:nvPr>
        </p:nvSpPr>
        <p:spPr/>
        <p:txBody>
          <a:bodyPr/>
          <a:lstStyle/>
          <a:p>
            <a:r>
              <a:rPr lang="en-GB" dirty="0"/>
              <a:t>The building blocks for learning read begin in Reception when children learn their phonic sounds.</a:t>
            </a:r>
          </a:p>
          <a:p>
            <a:r>
              <a:rPr lang="en-GB" dirty="0"/>
              <a:t>We use a pure sounds approach as this supports children in hearing the correct sounds to begin reading.</a:t>
            </a:r>
          </a:p>
          <a:p>
            <a:r>
              <a:rPr lang="en-GB" dirty="0"/>
              <a:t>Please watch this video which shows you how to say pure sounds – some sounds such as b, d, t , h are pronounced very differently in school. As parents we are prone to adding the uh sound to these letters which make it tricky for our children to use the correct sound and thus recognise the word.</a:t>
            </a:r>
          </a:p>
          <a:p>
            <a:r>
              <a:rPr lang="en-GB" dirty="0">
                <a:hlinkClick r:id="rId2"/>
              </a:rPr>
              <a:t>https://www.youtube.com/watch?v=UCI2mu7URBc</a:t>
            </a:r>
            <a:endParaRPr lang="en-GB" dirty="0"/>
          </a:p>
          <a:p>
            <a:endParaRPr lang="en-GB" dirty="0"/>
          </a:p>
        </p:txBody>
      </p:sp>
    </p:spTree>
    <p:extLst>
      <p:ext uri="{BB962C8B-B14F-4D97-AF65-F5344CB8AC3E}">
        <p14:creationId xmlns:p14="http://schemas.microsoft.com/office/powerpoint/2010/main" val="1712923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7D924-C199-4050-AB99-292C422129BF}"/>
              </a:ext>
            </a:extLst>
          </p:cNvPr>
          <p:cNvSpPr>
            <a:spLocks noGrp="1"/>
          </p:cNvSpPr>
          <p:nvPr>
            <p:ph type="title"/>
          </p:nvPr>
        </p:nvSpPr>
        <p:spPr/>
        <p:txBody>
          <a:bodyPr/>
          <a:lstStyle/>
          <a:p>
            <a:r>
              <a:rPr lang="en-GB" dirty="0"/>
              <a:t>Advice on questions to ask your child when reading:</a:t>
            </a:r>
          </a:p>
        </p:txBody>
      </p:sp>
      <p:sp>
        <p:nvSpPr>
          <p:cNvPr id="3" name="Content Placeholder 2">
            <a:extLst>
              <a:ext uri="{FF2B5EF4-FFF2-40B4-BE49-F238E27FC236}">
                <a16:creationId xmlns:a16="http://schemas.microsoft.com/office/drawing/2014/main" id="{5D6D6692-0722-4141-9BF6-6A6AF63016A8}"/>
              </a:ext>
            </a:extLst>
          </p:cNvPr>
          <p:cNvSpPr>
            <a:spLocks noGrp="1"/>
          </p:cNvSpPr>
          <p:nvPr>
            <p:ph idx="1"/>
          </p:nvPr>
        </p:nvSpPr>
        <p:spPr/>
        <p:txBody>
          <a:bodyPr>
            <a:normAutofit fontScale="92500" lnSpcReduction="20000"/>
          </a:bodyPr>
          <a:lstStyle/>
          <a:p>
            <a:pPr marL="0" indent="0">
              <a:buNone/>
            </a:pPr>
            <a:r>
              <a:rPr lang="en-GB" dirty="0">
                <a:hlinkClick r:id="rId2">
                  <a:extLst>
                    <a:ext uri="{A12FA001-AC4F-418D-AE19-62706E023703}">
                      <ahyp:hlinkClr xmlns="" xmlns:ahyp="http://schemas.microsoft.com/office/drawing/2018/hyperlinkcolor" val="tx"/>
                    </a:ext>
                  </a:extLst>
                </a:hlinkClick>
              </a:rPr>
              <a:t>It’s best not to overdo the questioning when reading for pleasure because you don’t want to interrupt the flow of the story too much. However, some of these questions (e.g. What do you think’s going to happen next?) are an important part of sharing the story together.  Checking </a:t>
            </a:r>
            <a:r>
              <a:rPr lang="en-GB" dirty="0" smtClean="0">
                <a:hlinkClick r:id="rId2">
                  <a:extLst>
                    <a:ext uri="{A12FA001-AC4F-418D-AE19-62706E023703}">
                      <ahyp:hlinkClr xmlns="" xmlns:ahyp="http://schemas.microsoft.com/office/drawing/2018/hyperlinkcolor" val="tx"/>
                    </a:ext>
                  </a:extLst>
                </a:hlinkClick>
              </a:rPr>
              <a:t>understanding</a:t>
            </a:r>
            <a:r>
              <a:rPr lang="en-GB" dirty="0" smtClean="0">
                <a:hlinkClick r:id="rId2">
                  <a:extLst>
                    <a:ext uri="{A12FA001-AC4F-418D-AE19-62706E023703}">
                      <ahyp:hlinkClr xmlns="" xmlns:ahyp="http://schemas.microsoft.com/office/drawing/2018/hyperlinkcolor" val="tx"/>
                    </a:ext>
                  </a:extLst>
                </a:hlinkClick>
              </a:rPr>
              <a:t> </a:t>
            </a:r>
            <a:r>
              <a:rPr lang="en-GB" dirty="0">
                <a:hlinkClick r:id="rId2">
                  <a:extLst>
                    <a:ext uri="{A12FA001-AC4F-418D-AE19-62706E023703}">
                      <ahyp:hlinkClr xmlns="" xmlns:ahyp="http://schemas.microsoft.com/office/drawing/2018/hyperlinkcolor" val="tx"/>
                    </a:ext>
                  </a:extLst>
                </a:hlinkClick>
              </a:rPr>
              <a:t>in this way will really add to your child’s experience.</a:t>
            </a:r>
          </a:p>
          <a:p>
            <a:pPr marL="0" indent="0">
              <a:buNone/>
            </a:pPr>
            <a:r>
              <a:rPr lang="en-GB" u="sng" dirty="0">
                <a:hlinkClick r:id="rId2">
                  <a:extLst>
                    <a:ext uri="{A12FA001-AC4F-418D-AE19-62706E023703}">
                      <ahyp:hlinkClr xmlns="" xmlns:ahyp="http://schemas.microsoft.com/office/drawing/2018/hyperlinkcolor" val="tx"/>
                    </a:ext>
                  </a:extLst>
                </a:hlinkClick>
              </a:rPr>
              <a:t>Further advice on effective questions and on encouraging your child to read can be found through these links:</a:t>
            </a:r>
          </a:p>
          <a:p>
            <a:r>
              <a:rPr lang="en-GB" dirty="0">
                <a:hlinkClick r:id="rId2">
                  <a:extLst>
                    <a:ext uri="{A12FA001-AC4F-418D-AE19-62706E023703}">
                      <ahyp:hlinkClr xmlns="" xmlns:ahyp="http://schemas.microsoft.com/office/drawing/2018/hyperlinkcolor" val="tx"/>
                    </a:ext>
                  </a:extLst>
                </a:hlinkClick>
              </a:rPr>
              <a:t> https://www.scholastic.com/parents/books-and-reading/raise-a-reader-blog/story-time-questions.html</a:t>
            </a:r>
            <a:endParaRPr lang="en-GB" dirty="0"/>
          </a:p>
          <a:p>
            <a:endParaRPr lang="en-GB" dirty="0"/>
          </a:p>
          <a:p>
            <a:r>
              <a:rPr lang="en-GB" dirty="0">
                <a:hlinkClick r:id="rId3"/>
              </a:rPr>
              <a:t>https://www.scholastic.com/parents/books-and-reading/raise-a-reader-blog/how-to-make-reading-fun.html</a:t>
            </a:r>
            <a:r>
              <a:rPr lang="en-GB" dirty="0"/>
              <a:t> </a:t>
            </a:r>
          </a:p>
          <a:p>
            <a:endParaRPr lang="en-GB" dirty="0"/>
          </a:p>
        </p:txBody>
      </p:sp>
    </p:spTree>
    <p:extLst>
      <p:ext uri="{BB962C8B-B14F-4D97-AF65-F5344CB8AC3E}">
        <p14:creationId xmlns:p14="http://schemas.microsoft.com/office/powerpoint/2010/main" val="1607703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516A-7E1E-4CC2-814B-C6F828B04F4B}"/>
              </a:ext>
            </a:extLst>
          </p:cNvPr>
          <p:cNvSpPr>
            <a:spLocks noGrp="1"/>
          </p:cNvSpPr>
          <p:nvPr>
            <p:ph type="title"/>
          </p:nvPr>
        </p:nvSpPr>
        <p:spPr/>
        <p:txBody>
          <a:bodyPr/>
          <a:lstStyle/>
          <a:p>
            <a:r>
              <a:rPr lang="en-GB" dirty="0"/>
              <a:t>Reading anywhere and everywhere!</a:t>
            </a:r>
            <a:br>
              <a:rPr lang="en-GB" dirty="0"/>
            </a:br>
            <a:endParaRPr lang="en-GB" dirty="0"/>
          </a:p>
        </p:txBody>
      </p:sp>
      <p:sp>
        <p:nvSpPr>
          <p:cNvPr id="3" name="Content Placeholder 2">
            <a:extLst>
              <a:ext uri="{FF2B5EF4-FFF2-40B4-BE49-F238E27FC236}">
                <a16:creationId xmlns:a16="http://schemas.microsoft.com/office/drawing/2014/main" id="{05553F23-2717-466F-9499-D8D387D6CCF3}"/>
              </a:ext>
            </a:extLst>
          </p:cNvPr>
          <p:cNvSpPr>
            <a:spLocks noGrp="1"/>
          </p:cNvSpPr>
          <p:nvPr>
            <p:ph idx="1"/>
          </p:nvPr>
        </p:nvSpPr>
        <p:spPr>
          <a:xfrm>
            <a:off x="838200" y="1069383"/>
            <a:ext cx="10515600" cy="5107581"/>
          </a:xfrm>
        </p:spPr>
        <p:txBody>
          <a:bodyPr>
            <a:normAutofit lnSpcReduction="10000"/>
          </a:bodyPr>
          <a:lstStyle/>
          <a:p>
            <a:r>
              <a:rPr lang="en-GB" dirty="0"/>
              <a:t>Apart from reading books together, encourage a love of reading by showing that reading is a fun activity. Don’t forget to read out bits of newspapers, labels or recipes to involve your child with reading skills.</a:t>
            </a:r>
          </a:p>
          <a:p>
            <a:r>
              <a:rPr lang="en-GB" dirty="0"/>
              <a:t>Reading a higher level (higher than your child’s ZPD) book together will develop and expand your child’s vocabulary – helping them to build a wider understanding of the world. </a:t>
            </a:r>
          </a:p>
          <a:p>
            <a:r>
              <a:rPr lang="en-GB" dirty="0"/>
              <a:t>If you need help maintaining your child’s interest and finding the next book to capture their imagination, try looking here:</a:t>
            </a:r>
          </a:p>
          <a:p>
            <a:r>
              <a:rPr lang="en-GB" dirty="0">
                <a:hlinkClick r:id="rId2"/>
              </a:rPr>
              <a:t>https://www.goodreads.com/list/tag/read-alikes</a:t>
            </a:r>
            <a:endParaRPr lang="en-GB" dirty="0"/>
          </a:p>
          <a:p>
            <a:r>
              <a:rPr lang="en-GB" dirty="0"/>
              <a:t>If you don’t </a:t>
            </a:r>
            <a:r>
              <a:rPr lang="en-GB" b="1" dirty="0"/>
              <a:t>always</a:t>
            </a:r>
            <a:r>
              <a:rPr lang="en-GB" dirty="0"/>
              <a:t> have time to read with your child, there are a range of stories available online, for example:</a:t>
            </a:r>
          </a:p>
          <a:p>
            <a:r>
              <a:rPr lang="en-GB" dirty="0">
                <a:hlinkClick r:id="rId3"/>
              </a:rPr>
              <a:t>https://www.bbc.co.uk/programmes/p011ssrd</a:t>
            </a:r>
            <a:endParaRPr lang="en-GB" dirty="0"/>
          </a:p>
          <a:p>
            <a:pPr marL="0" indent="0">
              <a:buNone/>
            </a:pPr>
            <a:endParaRPr lang="en-GB" dirty="0"/>
          </a:p>
          <a:p>
            <a:endParaRPr lang="en-GB" dirty="0"/>
          </a:p>
        </p:txBody>
      </p:sp>
    </p:spTree>
    <p:extLst>
      <p:ext uri="{BB962C8B-B14F-4D97-AF65-F5344CB8AC3E}">
        <p14:creationId xmlns:p14="http://schemas.microsoft.com/office/powerpoint/2010/main" val="3723778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10244-C6BE-4CCB-ABBD-5679FD676D84}"/>
              </a:ext>
            </a:extLst>
          </p:cNvPr>
          <p:cNvSpPr>
            <a:spLocks noGrp="1"/>
          </p:cNvSpPr>
          <p:nvPr>
            <p:ph type="title"/>
          </p:nvPr>
        </p:nvSpPr>
        <p:spPr/>
        <p:txBody>
          <a:bodyPr/>
          <a:lstStyle/>
          <a:p>
            <a:r>
              <a:rPr lang="en-GB" dirty="0"/>
              <a:t>Don’t forget the library…</a:t>
            </a:r>
          </a:p>
        </p:txBody>
      </p:sp>
      <p:sp>
        <p:nvSpPr>
          <p:cNvPr id="3" name="Content Placeholder 2">
            <a:extLst>
              <a:ext uri="{FF2B5EF4-FFF2-40B4-BE49-F238E27FC236}">
                <a16:creationId xmlns:a16="http://schemas.microsoft.com/office/drawing/2014/main" id="{73EFA92B-28AD-4DE5-B964-52B242482881}"/>
              </a:ext>
            </a:extLst>
          </p:cNvPr>
          <p:cNvSpPr>
            <a:spLocks noGrp="1"/>
          </p:cNvSpPr>
          <p:nvPr>
            <p:ph idx="1"/>
          </p:nvPr>
        </p:nvSpPr>
        <p:spPr/>
        <p:txBody>
          <a:bodyPr/>
          <a:lstStyle/>
          <a:p>
            <a:r>
              <a:rPr lang="en-GB" dirty="0"/>
              <a:t>Remember your local library.  Librarians might inspire you and your child to choose something different. They do have a massive range of fiction and non-fiction books designed to appeal to everyone.</a:t>
            </a:r>
          </a:p>
          <a:p>
            <a:pPr marL="0" indent="0">
              <a:buNone/>
            </a:pPr>
            <a:endParaRPr lang="en-GB" dirty="0"/>
          </a:p>
          <a:p>
            <a:r>
              <a:rPr lang="en-GB" dirty="0"/>
              <a:t>Octavia’s bookshop in Cirencester is an amazing place to be inspired by the latest books (if you happen to have any spare pocket money…).</a:t>
            </a:r>
          </a:p>
          <a:p>
            <a:endParaRPr lang="en-GB" dirty="0"/>
          </a:p>
        </p:txBody>
      </p:sp>
    </p:spTree>
    <p:extLst>
      <p:ext uri="{BB962C8B-B14F-4D97-AF65-F5344CB8AC3E}">
        <p14:creationId xmlns:p14="http://schemas.microsoft.com/office/powerpoint/2010/main" val="2873172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EF01-0E89-4304-A743-BEED37E81586}"/>
              </a:ext>
            </a:extLst>
          </p:cNvPr>
          <p:cNvSpPr>
            <a:spLocks noGrp="1"/>
          </p:cNvSpPr>
          <p:nvPr>
            <p:ph type="title"/>
          </p:nvPr>
        </p:nvSpPr>
        <p:spPr/>
        <p:txBody>
          <a:bodyPr/>
          <a:lstStyle/>
          <a:p>
            <a:r>
              <a:rPr lang="en-GB" dirty="0"/>
              <a:t>Spellings</a:t>
            </a:r>
          </a:p>
        </p:txBody>
      </p:sp>
      <p:sp>
        <p:nvSpPr>
          <p:cNvPr id="3" name="Content Placeholder 2">
            <a:extLst>
              <a:ext uri="{FF2B5EF4-FFF2-40B4-BE49-F238E27FC236}">
                <a16:creationId xmlns:a16="http://schemas.microsoft.com/office/drawing/2014/main" id="{A66CF47B-2093-4B47-B496-61C45C2AC038}"/>
              </a:ext>
            </a:extLst>
          </p:cNvPr>
          <p:cNvSpPr>
            <a:spLocks noGrp="1"/>
          </p:cNvSpPr>
          <p:nvPr>
            <p:ph idx="1"/>
          </p:nvPr>
        </p:nvSpPr>
        <p:spPr/>
        <p:txBody>
          <a:bodyPr/>
          <a:lstStyle/>
          <a:p>
            <a:r>
              <a:rPr lang="en-GB" dirty="0"/>
              <a:t>In KS2, spellings are sent home weekly on the homework sheet </a:t>
            </a:r>
          </a:p>
          <a:p>
            <a:r>
              <a:rPr lang="en-GB" dirty="0"/>
              <a:t>The weekly spellings are also available to practice on Spelling Shed. We do practice at school but the children who score well are those you also practice at home.  Encourage you child to learn them by asking how well they did each week. </a:t>
            </a:r>
          </a:p>
          <a:p>
            <a:r>
              <a:rPr lang="en-GB" dirty="0"/>
              <a:t>In KS1, your child’s spellings are available to practise weekly using their login on Spelling Shed ( www.edshed.com)</a:t>
            </a:r>
          </a:p>
        </p:txBody>
      </p:sp>
    </p:spTree>
    <p:extLst>
      <p:ext uri="{BB962C8B-B14F-4D97-AF65-F5344CB8AC3E}">
        <p14:creationId xmlns:p14="http://schemas.microsoft.com/office/powerpoint/2010/main" val="2584699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864C-3FFC-E069-D63D-C110F7D71E7F}"/>
              </a:ext>
            </a:extLst>
          </p:cNvPr>
          <p:cNvSpPr>
            <a:spLocks noGrp="1"/>
          </p:cNvSpPr>
          <p:nvPr>
            <p:ph type="title"/>
          </p:nvPr>
        </p:nvSpPr>
        <p:spPr/>
        <p:txBody>
          <a:bodyPr/>
          <a:lstStyle/>
          <a:p>
            <a:r>
              <a:rPr lang="en-GB" dirty="0"/>
              <a:t>Finding out what your children are learning in school</a:t>
            </a:r>
          </a:p>
        </p:txBody>
      </p:sp>
      <p:sp>
        <p:nvSpPr>
          <p:cNvPr id="3" name="Content Placeholder 2">
            <a:extLst>
              <a:ext uri="{FF2B5EF4-FFF2-40B4-BE49-F238E27FC236}">
                <a16:creationId xmlns:a16="http://schemas.microsoft.com/office/drawing/2014/main" id="{E80BE2DD-27B7-6E0F-4736-010EB72D97EB}"/>
              </a:ext>
            </a:extLst>
          </p:cNvPr>
          <p:cNvSpPr>
            <a:spLocks noGrp="1"/>
          </p:cNvSpPr>
          <p:nvPr>
            <p:ph idx="1"/>
          </p:nvPr>
        </p:nvSpPr>
        <p:spPr/>
        <p:txBody>
          <a:bodyPr>
            <a:normAutofit fontScale="92500" lnSpcReduction="10000"/>
          </a:bodyPr>
          <a:lstStyle/>
          <a:p>
            <a:r>
              <a:rPr lang="en-GB" dirty="0"/>
              <a:t>You can help support your child by finding out what they are doing and talking about what they are learning.</a:t>
            </a:r>
          </a:p>
          <a:p>
            <a:r>
              <a:rPr lang="en-GB" dirty="0"/>
              <a:t>To help you find out what we are learning, each term we publish </a:t>
            </a:r>
            <a:r>
              <a:rPr lang="en-GB" b="1" dirty="0"/>
              <a:t>knowledge organisers </a:t>
            </a:r>
            <a:r>
              <a:rPr lang="en-GB" dirty="0"/>
              <a:t>for History, Geography, Science and RE. </a:t>
            </a:r>
          </a:p>
          <a:p>
            <a:r>
              <a:rPr lang="en-GB" dirty="0"/>
              <a:t>The organisers tell you what we are learning and the children will refer to them in lessons. Using the organiser, you can point to each section and ask what they know about this, what this word means etc. </a:t>
            </a:r>
          </a:p>
          <a:p>
            <a:r>
              <a:rPr lang="en-GB" dirty="0"/>
              <a:t>Knowledge organisers are emailed to you each term and can also be found on the school website.</a:t>
            </a:r>
          </a:p>
          <a:p>
            <a:r>
              <a:rPr lang="en-GB" dirty="0"/>
              <a:t>Try to help your child see links between what they are learning now and what might have been learnt last term. </a:t>
            </a:r>
          </a:p>
        </p:txBody>
      </p:sp>
    </p:spTree>
    <p:extLst>
      <p:ext uri="{BB962C8B-B14F-4D97-AF65-F5344CB8AC3E}">
        <p14:creationId xmlns:p14="http://schemas.microsoft.com/office/powerpoint/2010/main" val="2570884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4F214-DD5B-985A-17F2-116720E7DC30}"/>
              </a:ext>
            </a:extLst>
          </p:cNvPr>
          <p:cNvSpPr>
            <a:spLocks noGrp="1"/>
          </p:cNvSpPr>
          <p:nvPr>
            <p:ph type="title"/>
          </p:nvPr>
        </p:nvSpPr>
        <p:spPr/>
        <p:txBody>
          <a:bodyPr/>
          <a:lstStyle/>
          <a:p>
            <a:r>
              <a:rPr lang="en-GB" b="1" dirty="0"/>
              <a:t>How to support in : Maths</a:t>
            </a:r>
          </a:p>
        </p:txBody>
      </p:sp>
      <p:sp>
        <p:nvSpPr>
          <p:cNvPr id="3" name="Content Placeholder 2">
            <a:extLst>
              <a:ext uri="{FF2B5EF4-FFF2-40B4-BE49-F238E27FC236}">
                <a16:creationId xmlns:a16="http://schemas.microsoft.com/office/drawing/2014/main" id="{8568BAAB-B99A-0102-CB48-E87BB18D540E}"/>
              </a:ext>
            </a:extLst>
          </p:cNvPr>
          <p:cNvSpPr>
            <a:spLocks noGrp="1"/>
          </p:cNvSpPr>
          <p:nvPr>
            <p:ph idx="1"/>
          </p:nvPr>
        </p:nvSpPr>
        <p:spPr/>
        <p:txBody>
          <a:bodyPr/>
          <a:lstStyle/>
          <a:p>
            <a:pPr marL="0" indent="0">
              <a:buNone/>
            </a:pPr>
            <a:r>
              <a:rPr lang="en-GB" dirty="0"/>
              <a:t>As a school we have the following expectations for homework and maths support at home</a:t>
            </a:r>
          </a:p>
          <a:p>
            <a:pPr marL="0" indent="0">
              <a:buNone/>
            </a:pPr>
            <a:endParaRPr lang="en-GB" dirty="0"/>
          </a:p>
          <a:p>
            <a:r>
              <a:rPr lang="en-GB" dirty="0"/>
              <a:t>Children will be supported to complete their weekly homework. This will be set either on Mathletics or as a paper based task.</a:t>
            </a:r>
          </a:p>
          <a:p>
            <a:endParaRPr lang="en-GB" dirty="0"/>
          </a:p>
          <a:p>
            <a:r>
              <a:rPr lang="en-GB" dirty="0"/>
              <a:t>Children will be supported to learn their  KIRFS,  number bonds             ( EYFS/Y1) or Times Tables (Y2-Y6)</a:t>
            </a:r>
          </a:p>
        </p:txBody>
      </p:sp>
    </p:spTree>
    <p:extLst>
      <p:ext uri="{BB962C8B-B14F-4D97-AF65-F5344CB8AC3E}">
        <p14:creationId xmlns:p14="http://schemas.microsoft.com/office/powerpoint/2010/main" val="779161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19510-AA95-FCE8-D658-7DA5EA2FEA41}"/>
              </a:ext>
            </a:extLst>
          </p:cNvPr>
          <p:cNvSpPr>
            <a:spLocks noGrp="1"/>
          </p:cNvSpPr>
          <p:nvPr>
            <p:ph type="title"/>
          </p:nvPr>
        </p:nvSpPr>
        <p:spPr/>
        <p:txBody>
          <a:bodyPr/>
          <a:lstStyle/>
          <a:p>
            <a:r>
              <a:rPr lang="en-GB" dirty="0"/>
              <a:t>Homework and Mathletics</a:t>
            </a:r>
          </a:p>
        </p:txBody>
      </p:sp>
      <p:sp>
        <p:nvSpPr>
          <p:cNvPr id="3" name="Content Placeholder 2">
            <a:extLst>
              <a:ext uri="{FF2B5EF4-FFF2-40B4-BE49-F238E27FC236}">
                <a16:creationId xmlns:a16="http://schemas.microsoft.com/office/drawing/2014/main" id="{E246D9DA-D801-2F98-C563-8105FFD99F0D}"/>
              </a:ext>
            </a:extLst>
          </p:cNvPr>
          <p:cNvSpPr>
            <a:spLocks noGrp="1"/>
          </p:cNvSpPr>
          <p:nvPr>
            <p:ph idx="1"/>
          </p:nvPr>
        </p:nvSpPr>
        <p:spPr/>
        <p:txBody>
          <a:bodyPr>
            <a:normAutofit fontScale="92500" lnSpcReduction="10000"/>
          </a:bodyPr>
          <a:lstStyle/>
          <a:p>
            <a:r>
              <a:rPr lang="en-GB" dirty="0"/>
              <a:t>Each teacher will set some sort of  weekly Maths homework. This is generally set through Mathletics.</a:t>
            </a:r>
          </a:p>
          <a:p>
            <a:r>
              <a:rPr lang="en-GB" dirty="0"/>
              <a:t>Children may require help logging in and may need reminders to complete their homework.</a:t>
            </a:r>
          </a:p>
          <a:p>
            <a:r>
              <a:rPr lang="en-GB" dirty="0"/>
              <a:t>Children in KS1 will need adult support when completing Mathletics due to the reading expectation.</a:t>
            </a:r>
          </a:p>
          <a:p>
            <a:r>
              <a:rPr lang="en-GB" dirty="0"/>
              <a:t>Many children will benefit from having paper and pencil  or objects to support their thinking for some tasks on Mathletics.</a:t>
            </a:r>
          </a:p>
          <a:p>
            <a:r>
              <a:rPr lang="en-GB" dirty="0"/>
              <a:t>Children may use the Explore section of the website to access activities in addition to the homework. Children require 1000 + points per week in order to gain the Bronze Award. Certificates handed out weekly in school.</a:t>
            </a:r>
          </a:p>
        </p:txBody>
      </p:sp>
    </p:spTree>
    <p:extLst>
      <p:ext uri="{BB962C8B-B14F-4D97-AF65-F5344CB8AC3E}">
        <p14:creationId xmlns:p14="http://schemas.microsoft.com/office/powerpoint/2010/main" val="2495728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60CAA-6160-14AD-16F9-A187EF93A540}"/>
              </a:ext>
            </a:extLst>
          </p:cNvPr>
          <p:cNvSpPr>
            <a:spLocks noGrp="1"/>
          </p:cNvSpPr>
          <p:nvPr>
            <p:ph type="title"/>
          </p:nvPr>
        </p:nvSpPr>
        <p:spPr/>
        <p:txBody>
          <a:bodyPr/>
          <a:lstStyle/>
          <a:p>
            <a:r>
              <a:rPr lang="en-GB" dirty="0"/>
              <a:t>Number bonds – what are they ?</a:t>
            </a:r>
          </a:p>
        </p:txBody>
      </p:sp>
      <p:sp>
        <p:nvSpPr>
          <p:cNvPr id="3" name="Content Placeholder 2">
            <a:extLst>
              <a:ext uri="{FF2B5EF4-FFF2-40B4-BE49-F238E27FC236}">
                <a16:creationId xmlns:a16="http://schemas.microsoft.com/office/drawing/2014/main" id="{464193CC-489A-FE73-E646-078A3DF38ABA}"/>
              </a:ext>
            </a:extLst>
          </p:cNvPr>
          <p:cNvSpPr>
            <a:spLocks noGrp="1"/>
          </p:cNvSpPr>
          <p:nvPr>
            <p:ph idx="1"/>
          </p:nvPr>
        </p:nvSpPr>
        <p:spPr/>
        <p:txBody>
          <a:bodyPr/>
          <a:lstStyle/>
          <a:p>
            <a:r>
              <a:rPr lang="en-GB" dirty="0"/>
              <a:t>Children in EYFS and Year 1 need to know their number bonds . Your teacher will identify which number bonds are being learnt each term.</a:t>
            </a:r>
          </a:p>
          <a:p>
            <a:r>
              <a:rPr lang="en-GB" dirty="0"/>
              <a:t>Examples of number bonds are </a:t>
            </a:r>
          </a:p>
          <a:p>
            <a:endParaRPr lang="en-GB" dirty="0"/>
          </a:p>
          <a:p>
            <a:endParaRPr lang="en-GB" dirty="0"/>
          </a:p>
          <a:p>
            <a:endParaRPr lang="en-GB" dirty="0"/>
          </a:p>
          <a:p>
            <a:endParaRPr lang="en-GB" dirty="0"/>
          </a:p>
          <a:p>
            <a:endParaRPr lang="en-GB" dirty="0"/>
          </a:p>
          <a:p>
            <a:endParaRPr lang="en-GB" dirty="0"/>
          </a:p>
        </p:txBody>
      </p:sp>
      <p:pic>
        <p:nvPicPr>
          <p:cNvPr id="5" name="Picture 4">
            <a:extLst>
              <a:ext uri="{FF2B5EF4-FFF2-40B4-BE49-F238E27FC236}">
                <a16:creationId xmlns:a16="http://schemas.microsoft.com/office/drawing/2014/main" id="{6E1944D1-1641-322C-1C1A-A20CA35D9357}"/>
              </a:ext>
            </a:extLst>
          </p:cNvPr>
          <p:cNvPicPr>
            <a:picLocks noChangeAspect="1"/>
          </p:cNvPicPr>
          <p:nvPr/>
        </p:nvPicPr>
        <p:blipFill>
          <a:blip r:embed="rId2"/>
          <a:stretch>
            <a:fillRect/>
          </a:stretch>
        </p:blipFill>
        <p:spPr>
          <a:xfrm>
            <a:off x="1004455" y="3252788"/>
            <a:ext cx="1676400" cy="2924175"/>
          </a:xfrm>
          <a:prstGeom prst="rect">
            <a:avLst/>
          </a:prstGeom>
        </p:spPr>
      </p:pic>
    </p:spTree>
    <p:extLst>
      <p:ext uri="{BB962C8B-B14F-4D97-AF65-F5344CB8AC3E}">
        <p14:creationId xmlns:p14="http://schemas.microsoft.com/office/powerpoint/2010/main" val="355602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ECEF7-AF0A-DB32-ECB1-48AB6074EFE9}"/>
              </a:ext>
            </a:extLst>
          </p:cNvPr>
          <p:cNvSpPr>
            <a:spLocks noGrp="1"/>
          </p:cNvSpPr>
          <p:nvPr>
            <p:ph type="title"/>
          </p:nvPr>
        </p:nvSpPr>
        <p:spPr/>
        <p:txBody>
          <a:bodyPr/>
          <a:lstStyle/>
          <a:p>
            <a:r>
              <a:rPr lang="en-GB" dirty="0"/>
              <a:t>KIRFS  </a:t>
            </a:r>
            <a:r>
              <a:rPr lang="en-GB" dirty="0"/>
              <a:t>(</a:t>
            </a:r>
            <a:r>
              <a:rPr lang="en-GB" dirty="0" smtClean="0"/>
              <a:t>Key </a:t>
            </a:r>
            <a:r>
              <a:rPr lang="en-GB" dirty="0"/>
              <a:t>Instant Recall Facts)</a:t>
            </a:r>
          </a:p>
        </p:txBody>
      </p:sp>
      <p:sp>
        <p:nvSpPr>
          <p:cNvPr id="3" name="Content Placeholder 2">
            <a:extLst>
              <a:ext uri="{FF2B5EF4-FFF2-40B4-BE49-F238E27FC236}">
                <a16:creationId xmlns:a16="http://schemas.microsoft.com/office/drawing/2014/main" id="{31155979-2492-99F2-96B9-3EF08CF081B5}"/>
              </a:ext>
            </a:extLst>
          </p:cNvPr>
          <p:cNvSpPr>
            <a:spLocks noGrp="1"/>
          </p:cNvSpPr>
          <p:nvPr>
            <p:ph idx="1"/>
          </p:nvPr>
        </p:nvSpPr>
        <p:spPr/>
        <p:txBody>
          <a:bodyPr>
            <a:normAutofit lnSpcReduction="10000"/>
          </a:bodyPr>
          <a:lstStyle/>
          <a:p>
            <a:r>
              <a:rPr lang="en-GB" dirty="0"/>
              <a:t>Each term we provide a set of KIRFS for each year group. These are the key facts needed for their year group which will enable them to </a:t>
            </a:r>
            <a:r>
              <a:rPr lang="en-GB" b="1" dirty="0"/>
              <a:t>work at speed </a:t>
            </a:r>
            <a:r>
              <a:rPr lang="en-GB" dirty="0"/>
              <a:t>during the Maths lessons in school. These are sent out electronically but are available on the school website if you have misplaced the email.</a:t>
            </a:r>
          </a:p>
          <a:p>
            <a:r>
              <a:rPr lang="en-GB" dirty="0"/>
              <a:t>We would suggest that you take one KIRF a week to practise. </a:t>
            </a:r>
          </a:p>
          <a:p>
            <a:r>
              <a:rPr lang="en-GB" dirty="0"/>
              <a:t>KIRF facts should be practised frequently in order for these to be learnt successfully.</a:t>
            </a:r>
          </a:p>
          <a:p>
            <a:r>
              <a:rPr lang="en-GB" dirty="0"/>
              <a:t>Daily practise should only take 5 minutes per day. Number bonds and times tables for example could be practised on the way to school, at the dinner table etc.</a:t>
            </a:r>
          </a:p>
          <a:p>
            <a:endParaRPr lang="en-GB" dirty="0"/>
          </a:p>
        </p:txBody>
      </p:sp>
    </p:spTree>
    <p:extLst>
      <p:ext uri="{BB962C8B-B14F-4D97-AF65-F5344CB8AC3E}">
        <p14:creationId xmlns:p14="http://schemas.microsoft.com/office/powerpoint/2010/main" val="255105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F22CB-A343-5301-74A1-E59FD6716042}"/>
              </a:ext>
            </a:extLst>
          </p:cNvPr>
          <p:cNvSpPr>
            <a:spLocks noGrp="1"/>
          </p:cNvSpPr>
          <p:nvPr>
            <p:ph type="title"/>
          </p:nvPr>
        </p:nvSpPr>
        <p:spPr/>
        <p:txBody>
          <a:bodyPr/>
          <a:lstStyle/>
          <a:p>
            <a:r>
              <a:rPr lang="en-GB" dirty="0"/>
              <a:t>Number bonds – how can they be learnt</a:t>
            </a:r>
          </a:p>
        </p:txBody>
      </p:sp>
      <p:sp>
        <p:nvSpPr>
          <p:cNvPr id="3" name="Content Placeholder 2">
            <a:extLst>
              <a:ext uri="{FF2B5EF4-FFF2-40B4-BE49-F238E27FC236}">
                <a16:creationId xmlns:a16="http://schemas.microsoft.com/office/drawing/2014/main" id="{00769F6E-CF05-F7E4-3F15-08E233EC3A9B}"/>
              </a:ext>
            </a:extLst>
          </p:cNvPr>
          <p:cNvSpPr>
            <a:spLocks noGrp="1"/>
          </p:cNvSpPr>
          <p:nvPr>
            <p:ph idx="1"/>
          </p:nvPr>
        </p:nvSpPr>
        <p:spPr/>
        <p:txBody>
          <a:bodyPr>
            <a:normAutofit fontScale="92500" lnSpcReduction="20000"/>
          </a:bodyPr>
          <a:lstStyle/>
          <a:p>
            <a:pPr marL="0" indent="0">
              <a:buNone/>
            </a:pPr>
            <a:r>
              <a:rPr lang="en-GB" b="1" dirty="0"/>
              <a:t>Step 1 </a:t>
            </a:r>
            <a:r>
              <a:rPr lang="en-GB" dirty="0"/>
              <a:t>: Use objects and two plates. </a:t>
            </a:r>
          </a:p>
          <a:p>
            <a:pPr marL="0" indent="0">
              <a:buNone/>
            </a:pPr>
            <a:r>
              <a:rPr lang="en-GB" dirty="0"/>
              <a:t>For number bonds to 5 – take identical objects</a:t>
            </a:r>
          </a:p>
          <a:p>
            <a:pPr marL="0" indent="0">
              <a:buNone/>
            </a:pPr>
            <a:r>
              <a:rPr lang="en-GB" dirty="0"/>
              <a:t>Ask your child to share the objects between 2 plates </a:t>
            </a:r>
          </a:p>
          <a:p>
            <a:pPr marL="0" indent="0">
              <a:buNone/>
            </a:pPr>
            <a:r>
              <a:rPr lang="en-GB" dirty="0"/>
              <a:t>Say 5 is made up of   x    and  y </a:t>
            </a:r>
          </a:p>
          <a:p>
            <a:pPr marL="0" indent="0">
              <a:buNone/>
            </a:pPr>
            <a:endParaRPr lang="en-GB" dirty="0"/>
          </a:p>
          <a:p>
            <a:pPr marL="0" indent="0">
              <a:buNone/>
            </a:pPr>
            <a:r>
              <a:rPr lang="en-GB" b="1" dirty="0"/>
              <a:t>Step </a:t>
            </a:r>
            <a:r>
              <a:rPr lang="en-GB" dirty="0"/>
              <a:t>2 :Use objects and a bag or cloth.</a:t>
            </a:r>
          </a:p>
          <a:p>
            <a:pPr marL="0" indent="0">
              <a:buNone/>
            </a:pPr>
            <a:r>
              <a:rPr lang="en-GB" dirty="0"/>
              <a:t>Take 5 objects</a:t>
            </a:r>
          </a:p>
          <a:p>
            <a:pPr marL="0" indent="0">
              <a:buNone/>
            </a:pPr>
            <a:r>
              <a:rPr lang="en-GB" dirty="0"/>
              <a:t>Show your child the 5 objects</a:t>
            </a:r>
          </a:p>
          <a:p>
            <a:pPr marL="0" indent="0">
              <a:buNone/>
            </a:pPr>
            <a:r>
              <a:rPr lang="en-GB" dirty="0"/>
              <a:t>Hide some of the objects in a bag or under a cloth</a:t>
            </a:r>
          </a:p>
          <a:p>
            <a:pPr marL="0" indent="0">
              <a:buNone/>
            </a:pPr>
            <a:r>
              <a:rPr lang="en-GB" dirty="0"/>
              <a:t>Children need to work out how many objects are hidden by recalling their number bonds</a:t>
            </a:r>
          </a:p>
        </p:txBody>
      </p:sp>
    </p:spTree>
    <p:extLst>
      <p:ext uri="{BB962C8B-B14F-4D97-AF65-F5344CB8AC3E}">
        <p14:creationId xmlns:p14="http://schemas.microsoft.com/office/powerpoint/2010/main" val="1741582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C02CB-0366-533A-084B-F13B1C2EB52F}"/>
              </a:ext>
            </a:extLst>
          </p:cNvPr>
          <p:cNvSpPr>
            <a:spLocks noGrp="1"/>
          </p:cNvSpPr>
          <p:nvPr>
            <p:ph type="title"/>
          </p:nvPr>
        </p:nvSpPr>
        <p:spPr/>
        <p:txBody>
          <a:bodyPr/>
          <a:lstStyle/>
          <a:p>
            <a:r>
              <a:rPr lang="en-GB" dirty="0"/>
              <a:t>Times Tables</a:t>
            </a:r>
          </a:p>
        </p:txBody>
      </p:sp>
      <p:sp>
        <p:nvSpPr>
          <p:cNvPr id="3" name="Content Placeholder 2">
            <a:extLst>
              <a:ext uri="{FF2B5EF4-FFF2-40B4-BE49-F238E27FC236}">
                <a16:creationId xmlns:a16="http://schemas.microsoft.com/office/drawing/2014/main" id="{7E21C4C3-1390-462C-E2D8-4A4C45D13F76}"/>
              </a:ext>
            </a:extLst>
          </p:cNvPr>
          <p:cNvSpPr>
            <a:spLocks noGrp="1"/>
          </p:cNvSpPr>
          <p:nvPr>
            <p:ph idx="1"/>
          </p:nvPr>
        </p:nvSpPr>
        <p:spPr/>
        <p:txBody>
          <a:bodyPr/>
          <a:lstStyle/>
          <a:p>
            <a:r>
              <a:rPr lang="en-GB" dirty="0"/>
              <a:t>Expectations in Year 2 – Learn 2, 5 and 10 times tables</a:t>
            </a:r>
          </a:p>
          <a:p>
            <a:r>
              <a:rPr lang="en-GB" dirty="0"/>
              <a:t>Expectation in Year 3 – Learn 3, 4, 6, and 8 times tables</a:t>
            </a:r>
          </a:p>
          <a:p>
            <a:r>
              <a:rPr lang="en-GB" dirty="0"/>
              <a:t>Expectation in Year 4 – Learn all remaining times tables</a:t>
            </a:r>
          </a:p>
          <a:p>
            <a:pPr marL="0" indent="0">
              <a:buNone/>
            </a:pPr>
            <a:endParaRPr lang="en-GB" dirty="0"/>
          </a:p>
          <a:p>
            <a:pPr marL="0" indent="0">
              <a:buNone/>
            </a:pPr>
            <a:r>
              <a:rPr lang="en-GB" dirty="0"/>
              <a:t>Children are tested in June of Year 4 using the Government Multiplication Tables Check.  </a:t>
            </a:r>
          </a:p>
          <a:p>
            <a:pPr marL="0" indent="0">
              <a:buNone/>
            </a:pPr>
            <a:endParaRPr lang="en-GB" dirty="0"/>
          </a:p>
          <a:p>
            <a:pPr marL="0" indent="0">
              <a:buNone/>
            </a:pPr>
            <a:r>
              <a:rPr lang="en-GB" dirty="0"/>
              <a:t>Children have 5 seconds to recall each times table  answer and so they must have recall rather than relying on being able to count or calculate.</a:t>
            </a:r>
          </a:p>
        </p:txBody>
      </p:sp>
    </p:spTree>
    <p:extLst>
      <p:ext uri="{BB962C8B-B14F-4D97-AF65-F5344CB8AC3E}">
        <p14:creationId xmlns:p14="http://schemas.microsoft.com/office/powerpoint/2010/main" val="3831161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3EA83-C01B-AA9A-A27F-E10AFA5A4044}"/>
              </a:ext>
            </a:extLst>
          </p:cNvPr>
          <p:cNvSpPr>
            <a:spLocks noGrp="1"/>
          </p:cNvSpPr>
          <p:nvPr>
            <p:ph type="title"/>
          </p:nvPr>
        </p:nvSpPr>
        <p:spPr>
          <a:xfrm>
            <a:off x="422563" y="198870"/>
            <a:ext cx="10515600" cy="1325563"/>
          </a:xfrm>
        </p:spPr>
        <p:txBody>
          <a:bodyPr/>
          <a:lstStyle/>
          <a:p>
            <a:r>
              <a:rPr lang="en-GB" dirty="0"/>
              <a:t>Strategies for learning times tables</a:t>
            </a:r>
          </a:p>
        </p:txBody>
      </p:sp>
      <p:sp>
        <p:nvSpPr>
          <p:cNvPr id="3" name="Content Placeholder 2">
            <a:extLst>
              <a:ext uri="{FF2B5EF4-FFF2-40B4-BE49-F238E27FC236}">
                <a16:creationId xmlns:a16="http://schemas.microsoft.com/office/drawing/2014/main" id="{4FEA16B3-57C7-AA36-AA27-01DEB0DB3275}"/>
              </a:ext>
            </a:extLst>
          </p:cNvPr>
          <p:cNvSpPr>
            <a:spLocks noGrp="1"/>
          </p:cNvSpPr>
          <p:nvPr>
            <p:ph idx="1"/>
          </p:nvPr>
        </p:nvSpPr>
        <p:spPr/>
        <p:txBody>
          <a:bodyPr/>
          <a:lstStyle/>
          <a:p>
            <a:r>
              <a:rPr lang="en-GB" dirty="0"/>
              <a:t>Use flashcards for each times table being learnt. Children look through the flashcards and sort them into those they can instantly recall and those which they can’t recall. Flashcards can be sent home or they are readily available online to print off</a:t>
            </a:r>
          </a:p>
          <a:p>
            <a:r>
              <a:rPr lang="en-GB" dirty="0"/>
              <a:t>Children take 3 flashcards at a time from the pile which needs work. They look at the question and then check their answer with the answer on the back. </a:t>
            </a:r>
          </a:p>
          <a:p>
            <a:r>
              <a:rPr lang="en-GB" dirty="0"/>
              <a:t>Once they have reliable recall of a fact they replace this fact with another so that at any one time children are learning just 3 flashcards at a time.</a:t>
            </a:r>
          </a:p>
        </p:txBody>
      </p:sp>
      <p:pic>
        <p:nvPicPr>
          <p:cNvPr id="7" name="Picture 6">
            <a:extLst>
              <a:ext uri="{FF2B5EF4-FFF2-40B4-BE49-F238E27FC236}">
                <a16:creationId xmlns:a16="http://schemas.microsoft.com/office/drawing/2014/main" id="{D3215DCA-8293-7900-C400-C493EDF2AA56}"/>
              </a:ext>
            </a:extLst>
          </p:cNvPr>
          <p:cNvPicPr>
            <a:picLocks noChangeAspect="1"/>
          </p:cNvPicPr>
          <p:nvPr/>
        </p:nvPicPr>
        <p:blipFill>
          <a:blip r:embed="rId2"/>
          <a:stretch>
            <a:fillRect/>
          </a:stretch>
        </p:blipFill>
        <p:spPr>
          <a:xfrm>
            <a:off x="6096000" y="5601855"/>
            <a:ext cx="1219200" cy="876300"/>
          </a:xfrm>
          <a:prstGeom prst="rect">
            <a:avLst/>
          </a:prstGeom>
        </p:spPr>
      </p:pic>
      <p:pic>
        <p:nvPicPr>
          <p:cNvPr id="9" name="Picture 8">
            <a:extLst>
              <a:ext uri="{FF2B5EF4-FFF2-40B4-BE49-F238E27FC236}">
                <a16:creationId xmlns:a16="http://schemas.microsoft.com/office/drawing/2014/main" id="{4AD3806B-1083-4516-B3E2-5E0566170305}"/>
              </a:ext>
            </a:extLst>
          </p:cNvPr>
          <p:cNvPicPr>
            <a:picLocks noChangeAspect="1"/>
          </p:cNvPicPr>
          <p:nvPr/>
        </p:nvPicPr>
        <p:blipFill>
          <a:blip r:embed="rId3"/>
          <a:stretch>
            <a:fillRect/>
          </a:stretch>
        </p:blipFill>
        <p:spPr>
          <a:xfrm>
            <a:off x="4622655" y="5611380"/>
            <a:ext cx="1228725" cy="866775"/>
          </a:xfrm>
          <a:prstGeom prst="rect">
            <a:avLst/>
          </a:prstGeom>
        </p:spPr>
      </p:pic>
      <p:pic>
        <p:nvPicPr>
          <p:cNvPr id="11" name="Picture 10">
            <a:extLst>
              <a:ext uri="{FF2B5EF4-FFF2-40B4-BE49-F238E27FC236}">
                <a16:creationId xmlns:a16="http://schemas.microsoft.com/office/drawing/2014/main" id="{45978876-62B2-41F1-7361-C178E7F20E6C}"/>
              </a:ext>
            </a:extLst>
          </p:cNvPr>
          <p:cNvPicPr>
            <a:picLocks noChangeAspect="1"/>
          </p:cNvPicPr>
          <p:nvPr/>
        </p:nvPicPr>
        <p:blipFill>
          <a:blip r:embed="rId4"/>
          <a:stretch>
            <a:fillRect/>
          </a:stretch>
        </p:blipFill>
        <p:spPr>
          <a:xfrm>
            <a:off x="3206460" y="5601855"/>
            <a:ext cx="1171575" cy="828675"/>
          </a:xfrm>
          <a:prstGeom prst="rect">
            <a:avLst/>
          </a:prstGeom>
        </p:spPr>
      </p:pic>
    </p:spTree>
    <p:extLst>
      <p:ext uri="{BB962C8B-B14F-4D97-AF65-F5344CB8AC3E}">
        <p14:creationId xmlns:p14="http://schemas.microsoft.com/office/powerpoint/2010/main" val="268595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18222-84F0-6646-8F7E-788EF04212B1}"/>
              </a:ext>
            </a:extLst>
          </p:cNvPr>
          <p:cNvSpPr>
            <a:spLocks noGrp="1"/>
          </p:cNvSpPr>
          <p:nvPr>
            <p:ph type="title"/>
          </p:nvPr>
        </p:nvSpPr>
        <p:spPr/>
        <p:txBody>
          <a:bodyPr/>
          <a:lstStyle/>
          <a:p>
            <a:r>
              <a:rPr lang="en-GB" dirty="0"/>
              <a:t>Times Tables – key to success</a:t>
            </a:r>
          </a:p>
        </p:txBody>
      </p:sp>
      <p:sp>
        <p:nvSpPr>
          <p:cNvPr id="3" name="Content Placeholder 2">
            <a:extLst>
              <a:ext uri="{FF2B5EF4-FFF2-40B4-BE49-F238E27FC236}">
                <a16:creationId xmlns:a16="http://schemas.microsoft.com/office/drawing/2014/main" id="{A5093D73-92FA-BC96-883F-E1AC675FCDCD}"/>
              </a:ext>
            </a:extLst>
          </p:cNvPr>
          <p:cNvSpPr>
            <a:spLocks noGrp="1"/>
          </p:cNvSpPr>
          <p:nvPr>
            <p:ph idx="1"/>
          </p:nvPr>
        </p:nvSpPr>
        <p:spPr/>
        <p:txBody>
          <a:bodyPr>
            <a:normAutofit fontScale="92500" lnSpcReduction="20000"/>
          </a:bodyPr>
          <a:lstStyle/>
          <a:p>
            <a:r>
              <a:rPr lang="en-GB" dirty="0"/>
              <a:t>Practise, practise, practise!</a:t>
            </a:r>
          </a:p>
          <a:p>
            <a:endParaRPr lang="en-GB" dirty="0"/>
          </a:p>
          <a:p>
            <a:r>
              <a:rPr lang="en-GB" dirty="0"/>
              <a:t>Times tables can be chanted, quizzed on the way to school, after dinner, etc . </a:t>
            </a:r>
          </a:p>
          <a:p>
            <a:r>
              <a:rPr lang="en-GB" dirty="0"/>
              <a:t>Short but frequent sessions are best  5 minutes a day is sufficient for most children </a:t>
            </a:r>
          </a:p>
          <a:p>
            <a:endParaRPr lang="en-GB" dirty="0"/>
          </a:p>
          <a:p>
            <a:r>
              <a:rPr lang="en-GB" dirty="0"/>
              <a:t>Once children have learnt their tables the focus is on speed of recall. </a:t>
            </a:r>
          </a:p>
          <a:p>
            <a:r>
              <a:rPr lang="en-GB" dirty="0"/>
              <a:t>Challenge your child to reduce the time it takes to fill in their multiplication grid.</a:t>
            </a:r>
          </a:p>
          <a:p>
            <a:r>
              <a:rPr lang="en-GB" b="1" dirty="0"/>
              <a:t>Times Tables Rockstar </a:t>
            </a:r>
            <a:r>
              <a:rPr lang="en-GB" dirty="0"/>
              <a:t>offers plenty of opportunity to practise recalling tables and division facts at speed. Children from Y2 – 6 all have logins.</a:t>
            </a:r>
          </a:p>
        </p:txBody>
      </p:sp>
    </p:spTree>
    <p:extLst>
      <p:ext uri="{BB962C8B-B14F-4D97-AF65-F5344CB8AC3E}">
        <p14:creationId xmlns:p14="http://schemas.microsoft.com/office/powerpoint/2010/main" val="2854830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1534</Words>
  <Application>Microsoft Office PowerPoint</Application>
  <PresentationFormat>Widescreen</PresentationFormat>
  <Paragraphs>96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Supporting your child’s learning at Home</vt:lpstr>
      <vt:lpstr>How to support in : Maths</vt:lpstr>
      <vt:lpstr>Homework and Mathletics</vt:lpstr>
      <vt:lpstr>Number bonds – what are they ?</vt:lpstr>
      <vt:lpstr>KIRFS  (Key Instant Recall Facts)</vt:lpstr>
      <vt:lpstr>Number bonds – how can they be learnt</vt:lpstr>
      <vt:lpstr>Times Tables</vt:lpstr>
      <vt:lpstr>Strategies for learning times tables</vt:lpstr>
      <vt:lpstr>Times Tables – key to success</vt:lpstr>
      <vt:lpstr>Times Table Grids</vt:lpstr>
      <vt:lpstr>How to support in: Reading</vt:lpstr>
      <vt:lpstr>An important word about Phonics</vt:lpstr>
      <vt:lpstr>Advice on questions to ask your child when reading:</vt:lpstr>
      <vt:lpstr>Reading anywhere and everywhere! </vt:lpstr>
      <vt:lpstr>Don’t forget the library…</vt:lpstr>
      <vt:lpstr>Spellings</vt:lpstr>
      <vt:lpstr>Finding out what your children are learning in school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your child in Maths</dc:title>
  <dc:creator>Sally Spring</dc:creator>
  <cp:lastModifiedBy>Bibury Admin</cp:lastModifiedBy>
  <cp:revision>16</cp:revision>
  <dcterms:created xsi:type="dcterms:W3CDTF">2022-11-05T21:29:31Z</dcterms:created>
  <dcterms:modified xsi:type="dcterms:W3CDTF">2022-11-28T10:18:31Z</dcterms:modified>
</cp:coreProperties>
</file>