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4" r:id="rId2"/>
  </p:sldIdLst>
  <p:sldSz cx="9144000" cy="6858000" type="screen4x3"/>
  <p:notesSz cx="6797675" cy="987266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FED"/>
    <a:srgbClr val="EDC2B1"/>
    <a:srgbClr val="A14824"/>
    <a:srgbClr val="7C5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1B15CD-B3BF-4CE7-8A9B-4B38EB2BF46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04B55-0A96-4223-BD45-7A38A8A9AB9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BDFB27B-4213-485C-A148-AEFB0527EE71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77925" y="1233488"/>
            <a:ext cx="4441825" cy="3332162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F6D2E0-12B7-42CA-B61F-3AEB0281001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482BE-BA66-446C-87E4-18B7D3E78F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726F7-9AC2-4A75-AC9F-1C7045F1E5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2ABC26-458D-4F00-BF87-667FCF8FBC0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8809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7A4-A4E2-4E98-911E-4339AD83E1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21B1-9C95-4B75-9DCE-802AD16C3A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D70C-FE68-47DB-AFD0-19198E48FA2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F4A5-1344-403B-9581-D9D2BFE004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96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6000-3108-4B1B-8CEE-1B65CA7F79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E2F34-0A7C-41E7-B3D5-2006109A367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A455-2832-4F05-8EF4-C32EC4AA6D0E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4C0D-A835-40A8-96CC-4A126A1CDC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308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CFB6D-D295-4979-BC72-99D32BDBB9D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BC13-9AB6-42B2-A47F-D2B7CC136E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F9D7-699F-41F1-8989-1FE7C694556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DC11-8A6D-4756-904A-5F7A5F58BBC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12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7FC1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9F8D7E-4EAB-4EA4-8CD2-39E759D9D98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C658B-A3BB-419D-8C73-010AD3AE97D1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AC60-3C3E-4EDA-AC15-3D5C999229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435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6225" y="5349875"/>
            <a:ext cx="12382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6587015-4307-434D-8B4D-BB7FE2DED83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atin typeface="Century Gothic" pitchFamily="34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4BECD27-CFA7-4081-9BC2-775C3251B713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entury Gothic" pitchFamily="34"/>
              </a:defRPr>
            </a:lvl1pPr>
          </a:lstStyle>
          <a:p>
            <a:pPr>
              <a:defRPr/>
            </a:pPr>
            <a:fld id="{6A00AAFA-506C-499C-A243-6F693D32211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9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04D-0C83-48CC-87C8-84934B27A9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134F-63BE-45B2-95FF-ADCB2508943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A4E0-37EE-4E8C-BE45-D971818BDDF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5C1B-E7BC-4E10-B96E-0E53F53B1B53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3045426" y="649199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/>
              <a:t>© Focus Education UK Ltd.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9114" y="6444512"/>
            <a:ext cx="584886" cy="4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06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E500-D3DA-4A9E-8372-B747EA402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16F8E-CCFE-4365-B10F-E324522CB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4FDF-DF6A-4FF0-A0D3-CC6C59604C43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AE2E3-1837-40A5-94FE-181728FC2F1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020F-07CD-4A49-BB82-645DC2635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8441-F455-4E85-87FD-6B6C170DDA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C12C0-58CE-446A-8FA4-9813EF9CEF5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88D3C-C2CE-4564-BCD5-D87F8C1DF728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D771-3C36-4AD8-8CC9-1FF3FAD6829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0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97E1-CAD0-4F22-BAB0-4C1CC43FFF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CCD4-FA65-4D2A-B3EE-21A26E912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13E39-4EA4-4182-A0DD-231D8D7AA9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57F19-012C-4F06-A53D-2149B193F8D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F2492-1F5D-4BE5-9BF9-E2FA434E498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B94C-197D-42A1-9093-AF6009BA318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BE5DC-BB5F-4576-A280-C22EF26535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7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F830-5E9A-4BF8-A331-FCDEBD0B04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80D84-0A77-4850-BFC0-A2AD54AA0C06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94750-1E72-483B-B85E-7EF864735AE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690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09BE-13D4-4C86-9D2E-4D88197D737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ED5-EAEE-4043-904F-BB8502EF99A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7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E804-DB8E-49DF-A4B0-A4F513518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A997-2F63-475F-8249-A4CEEB5A5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8B6E-B092-4254-A438-889FAC9CFE1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6CF-0AF1-413F-9609-49D0099D3AD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0D2C-AC70-457B-AA19-30EF97D5FDB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819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19A7-5196-4ECC-B23A-08CF5474FE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4ADBE-5C65-497B-AF1D-9CE0E59F475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E2982-8307-4ED6-BACA-AD4891D515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54C4-1861-426B-B44D-B9EE61F20820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4EE3-D8F1-45B6-988E-FC734E1E0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502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DBF6B4FE-C7F2-4994-BB12-BB4D517A2EB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7C61D16-7583-49FC-AC4F-CB1111FE15B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76200" y="57150"/>
            <a:ext cx="8896350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3200" b="1" dirty="0">
                <a:solidFill>
                  <a:srgbClr val="A14824"/>
                </a:solidFill>
                <a:latin typeface="Century Gothic" panose="020B0502020202020204" pitchFamily="34" charset="0"/>
              </a:rPr>
              <a:t>Maths : Space, Shape and Measure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19CD4200-EED8-46A5-81B6-5DBD0DD2F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9611430"/>
              </p:ext>
            </p:extLst>
          </p:nvPr>
        </p:nvGraphicFramePr>
        <p:xfrm>
          <a:off x="314325" y="708133"/>
          <a:ext cx="8515350" cy="5761774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3099309">
                  <a:extLst>
                    <a:ext uri="{9D8B030D-6E8A-4147-A177-3AD203B41FA5}">
                      <a16:colId xmlns:a16="http://schemas.microsoft.com/office/drawing/2014/main" val="4186730976"/>
                    </a:ext>
                  </a:extLst>
                </a:gridCol>
                <a:gridCol w="2654657">
                  <a:extLst>
                    <a:ext uri="{9D8B030D-6E8A-4147-A177-3AD203B41FA5}">
                      <a16:colId xmlns:a16="http://schemas.microsoft.com/office/drawing/2014/main" val="2628771195"/>
                    </a:ext>
                  </a:extLst>
                </a:gridCol>
                <a:gridCol w="1708727">
                  <a:extLst>
                    <a:ext uri="{9D8B030D-6E8A-4147-A177-3AD203B41FA5}">
                      <a16:colId xmlns:a16="http://schemas.microsoft.com/office/drawing/2014/main" val="308867682"/>
                    </a:ext>
                  </a:extLst>
                </a:gridCol>
                <a:gridCol w="1052657">
                  <a:extLst>
                    <a:ext uri="{9D8B030D-6E8A-4147-A177-3AD203B41FA5}">
                      <a16:colId xmlns:a16="http://schemas.microsoft.com/office/drawing/2014/main" val="3368322103"/>
                    </a:ext>
                  </a:extLst>
                </a:gridCol>
              </a:tblGrid>
              <a:tr h="801112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Selection of linked objectives and ideas for supporting child development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500" b="1" dirty="0">
                          <a:solidFill>
                            <a:srgbClr val="A14824"/>
                          </a:solidFill>
                          <a:latin typeface="Century Gothic" pitchFamily="34"/>
                        </a:rPr>
                        <a:t>Early Learning Goals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Useful Books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8173"/>
                  </a:ext>
                </a:extLst>
              </a:tr>
              <a:tr h="1808450">
                <a:tc>
                  <a:txBody>
                    <a:bodyPr/>
                    <a:lstStyle/>
                    <a:p>
                      <a:endParaRPr lang="en-GB" sz="10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Spatial Awareness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Uses spatial language, including following and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giving directions, using relative terms and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describing what they see from different viewpoints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Investigates turning and flipping objects in order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to make shapes fit and create models; predicting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and visualising how they will look (spatial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reasoning)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May enjoy making simple maps of familiar and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imaginative environments, with landmarks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000" b="1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Measures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Enjoys tackling problems involving prediction and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discussion of comparisons of length, weight or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capacity, paying attention to fairness and accuracy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Becomes familiar with measuring tools in everyday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experiences and play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Is increasingly able to order and sequence events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using everyday language related to time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Beginning to experience measuring time with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timers and calendars</a:t>
                      </a:r>
                      <a:endParaRPr lang="en-GB" sz="10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There are no ELG’s for shape, space or measure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We are requested  to continue with shape space and measure in order to develop spatial reasoning skills through shape, space,  measure  and pattern activities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418414"/>
                  </a:ext>
                </a:extLst>
              </a:tr>
              <a:tr h="445767">
                <a:tc rowSpan="2">
                  <a:txBody>
                    <a:bodyPr/>
                    <a:lstStyle/>
                    <a:p>
                      <a:r>
                        <a:rPr lang="en-GB" sz="1000" b="1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Shape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Uses informal language and analogies, (e.g.</a:t>
                      </a:r>
                    </a:p>
                    <a:p>
                      <a:r>
                        <a:rPr lang="en-GB" sz="1000" b="0" i="1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heart-shaped and hand-shaped leaves</a:t>
                      </a:r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), as well as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mathematical terms to describe shapes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Enjoys composing and decomposing shapes,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learning which shapes combine to make other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shapes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Uses own ideas to make models of increasing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complexity, selecting blocks needed, solving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problems and visualising what they will build</a:t>
                      </a:r>
                      <a:endParaRPr lang="en-GB" sz="10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8356559"/>
                  </a:ext>
                </a:extLst>
              </a:tr>
              <a:tr h="101729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478155"/>
                  </a:ext>
                </a:extLst>
              </a:tr>
              <a:tr h="1303014">
                <a:tc>
                  <a:txBody>
                    <a:bodyPr/>
                    <a:lstStyle/>
                    <a:p>
                      <a:r>
                        <a:rPr lang="en-GB" sz="1000" b="1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Pattern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Spots patterns in the environment, beginning to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identify the pattern “rule”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Chooses familiar objects to create and recreate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repeating patterns beyond AB patterns and begins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to identify the unit of repeat</a:t>
                      </a:r>
                      <a:endParaRPr lang="en-GB" sz="10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73673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68D361B-37DC-4E80-BA75-06BCF2196A0D}"/>
              </a:ext>
            </a:extLst>
          </p:cNvPr>
          <p:cNvSpPr txBox="1"/>
          <p:nvPr/>
        </p:nvSpPr>
        <p:spPr>
          <a:xfrm>
            <a:off x="3731491" y="6548582"/>
            <a:ext cx="174567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A4A70C-230C-4DB5-8098-9F211D3D76D8}"/>
              </a:ext>
            </a:extLst>
          </p:cNvPr>
          <p:cNvSpPr txBox="1"/>
          <p:nvPr/>
        </p:nvSpPr>
        <p:spPr>
          <a:xfrm>
            <a:off x="8636000" y="6469907"/>
            <a:ext cx="508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0999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2943</TotalTime>
  <Words>284</Words>
  <Application>Microsoft Office PowerPoint</Application>
  <PresentationFormat>On-screen Show (4:3)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Maths : Space, Shape and Measure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KS2 Knowledge Mat</dc:title>
  <dc:creator>Marketing Dept</dc:creator>
  <cp:lastModifiedBy>Sally Spring</cp:lastModifiedBy>
  <cp:revision>139</cp:revision>
  <cp:lastPrinted>2021-08-09T16:12:22Z</cp:lastPrinted>
  <dcterms:created xsi:type="dcterms:W3CDTF">2019-01-14T16:39:51Z</dcterms:created>
  <dcterms:modified xsi:type="dcterms:W3CDTF">2021-09-16T20:21:10Z</dcterms:modified>
</cp:coreProperties>
</file>