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Understanding the World : The Natural World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522921520"/>
              </p:ext>
            </p:extLst>
          </p:nvPr>
        </p:nvGraphicFramePr>
        <p:xfrm>
          <a:off x="213359" y="549275"/>
          <a:ext cx="8759191" cy="5323183"/>
        </p:xfrm>
        <a:graphic>
          <a:graphicData uri="http://schemas.openxmlformats.org/drawingml/2006/table">
            <a:tbl>
              <a:tblPr firstRow="1" bandRow="1">
                <a:effectLst/>
                <a:tableStyleId>{5C22544A-7EE6-4342-B048-85BDC9FD1C3A}</a:tableStyleId>
              </a:tblPr>
              <a:tblGrid>
                <a:gridCol w="2279915">
                  <a:extLst>
                    <a:ext uri="{9D8B030D-6E8A-4147-A177-3AD203B41FA5}">
                      <a16:colId xmlns:a16="http://schemas.microsoft.com/office/drawing/2014/main" val="4186730976"/>
                    </a:ext>
                  </a:extLst>
                </a:gridCol>
                <a:gridCol w="3224034">
                  <a:extLst>
                    <a:ext uri="{9D8B030D-6E8A-4147-A177-3AD203B41FA5}">
                      <a16:colId xmlns:a16="http://schemas.microsoft.com/office/drawing/2014/main" val="2628771195"/>
                    </a:ext>
                  </a:extLst>
                </a:gridCol>
                <a:gridCol w="1976582">
                  <a:extLst>
                    <a:ext uri="{9D8B030D-6E8A-4147-A177-3AD203B41FA5}">
                      <a16:colId xmlns:a16="http://schemas.microsoft.com/office/drawing/2014/main" val="308867682"/>
                    </a:ext>
                  </a:extLst>
                </a:gridCol>
                <a:gridCol w="1278660">
                  <a:extLst>
                    <a:ext uri="{9D8B030D-6E8A-4147-A177-3AD203B41FA5}">
                      <a16:colId xmlns:a16="http://schemas.microsoft.com/office/drawing/2014/main" val="3368322103"/>
                    </a:ext>
                  </a:extLst>
                </a:gridCol>
              </a:tblGrid>
              <a:tr h="882349">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600" dirty="0">
                          <a:solidFill>
                            <a:schemeClr val="bg1"/>
                          </a:solidFill>
                          <a:latin typeface="Century Gothic" pitchFamily="34"/>
                        </a:rPr>
                        <a:t>Useful books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1787849">
                <a:tc>
                  <a:txBody>
                    <a:bodyPr/>
                    <a:lstStyle/>
                    <a:p>
                      <a:r>
                        <a:rPr lang="en-GB" sz="1100" dirty="0"/>
                        <a:t>Use all their senses in hands-on exploration of natural materials.</a:t>
                      </a:r>
                    </a:p>
                    <a:p>
                      <a:endParaRPr lang="en-GB" sz="1100" dirty="0"/>
                    </a:p>
                    <a:p>
                      <a:r>
                        <a:rPr lang="en-GB" sz="1100" dirty="0"/>
                        <a:t> Explore collections of materials with similar and/or different properties.</a:t>
                      </a:r>
                    </a:p>
                    <a:p>
                      <a:endParaRPr lang="en-GB" sz="1100" dirty="0"/>
                    </a:p>
                    <a:p>
                      <a:r>
                        <a:rPr lang="en-GB" sz="1100" dirty="0"/>
                        <a:t> Talk about what they see, using a wide vocabulary</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At Pre-school we will take every opportunity to allow children to experience the natural world and the changes throughout the year. We have access to our own Forest School with our own Forest School leader.</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3">
                  <a:txBody>
                    <a:bodyPr/>
                    <a:lstStyle/>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 Can children recognise that the natural world changes throughout the year and talk about how the weather changes</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Do children show an interest in nature and know how to care for a plant</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Do children take an interest in exploring the natural world with their senses and talk about some of what </a:t>
                      </a:r>
                      <a:r>
                        <a:rPr lang="en-GB" sz="1100" b="0">
                          <a:solidFill>
                            <a:schemeClr val="tx1"/>
                          </a:solidFill>
                          <a:latin typeface="Century Gothic" panose="020B0502020202020204" pitchFamily="34" charset="0"/>
                        </a:rPr>
                        <a:t>they feel and see.</a:t>
                      </a:r>
                      <a:endParaRPr lang="en-GB" sz="1100" b="0" dirty="0">
                        <a:solidFill>
                          <a:schemeClr val="tx1"/>
                        </a:solidFill>
                        <a:latin typeface="Century Gothic" panose="020B0502020202020204" pitchFamily="34" charset="0"/>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3">
                  <a:txBody>
                    <a:bodyPr/>
                    <a:lstStyle/>
                    <a:p>
                      <a:pPr marL="0" lvl="0" indent="0">
                        <a:buFont typeface="Arial" panose="020B0604020202020204" pitchFamily="34" charset="0"/>
                        <a:buNone/>
                      </a:pPr>
                      <a:endParaRPr lang="en-GB" sz="1100"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1052761">
                <a:tc>
                  <a:txBody>
                    <a:bodyPr/>
                    <a:lstStyle/>
                    <a:p>
                      <a:r>
                        <a:rPr lang="en-GB" sz="1100" dirty="0"/>
                        <a:t>Plant seeds and care for growing plants. </a:t>
                      </a:r>
                    </a:p>
                    <a:p>
                      <a:endParaRPr lang="en-GB" sz="1100" dirty="0"/>
                    </a:p>
                    <a:p>
                      <a:r>
                        <a:rPr lang="en-GB" sz="1100" dirty="0"/>
                        <a:t>Understand the key features of the life cycle of a plant and an animal. </a:t>
                      </a:r>
                    </a:p>
                    <a:p>
                      <a:endParaRPr lang="en-GB" sz="1100" dirty="0"/>
                    </a:p>
                    <a:p>
                      <a:r>
                        <a:rPr lang="en-GB" sz="1100" dirty="0"/>
                        <a:t>Begin to understand the need to respect and care for the natural environment and all living things.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dirty="0"/>
                        <a:t>We have our own garden area at Pre-School and we will be actively encouraging children to plant and grow vegetables and flowers.</a:t>
                      </a:r>
                    </a:p>
                    <a:p>
                      <a:endParaRPr lang="en-GB" sz="1100" dirty="0"/>
                    </a:p>
                    <a:p>
                      <a:r>
                        <a:rPr lang="en-GB" sz="1100" dirty="0"/>
                        <a:t>We will support the children to care for their plants as well as look at the changing seasons through the lens of our local environment.</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285750" lvl="0" indent="-2857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635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2149980100"/>
                  </a:ext>
                </a:extLst>
              </a:tr>
              <a:tr h="1052761">
                <a:tc>
                  <a:txBody>
                    <a:bodyPr/>
                    <a:lstStyle/>
                    <a:p>
                      <a:r>
                        <a:rPr lang="en-GB" sz="1100" dirty="0"/>
                        <a:t>Explore and talk about different forces they can feel.</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solidFill>
                      <a:schemeClr val="bg1">
                        <a:lumMod val="95000"/>
                      </a:schemeClr>
                    </a:solidFill>
                  </a:tcPr>
                </a:tc>
                <a:tc>
                  <a:txBody>
                    <a:bodyPr/>
                    <a:lstStyle/>
                    <a:p>
                      <a:r>
                        <a:rPr lang="en-GB" sz="1100" dirty="0"/>
                        <a:t>Outside play is important for whole child development. We will use our outdoor area to investigate a variety of forces and changes of state with the changing weather.</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680326691"/>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pic>
        <p:nvPicPr>
          <p:cNvPr id="12" name="Picture 11">
            <a:extLst>
              <a:ext uri="{FF2B5EF4-FFF2-40B4-BE49-F238E27FC236}">
                <a16:creationId xmlns:a16="http://schemas.microsoft.com/office/drawing/2014/main" id="{6CB72CC0-CE94-B1C6-A0AF-74DCC208057F}"/>
              </a:ext>
            </a:extLst>
          </p:cNvPr>
          <p:cNvPicPr>
            <a:picLocks noChangeAspect="1"/>
          </p:cNvPicPr>
          <p:nvPr/>
        </p:nvPicPr>
        <p:blipFill>
          <a:blip r:embed="rId2"/>
          <a:stretch>
            <a:fillRect/>
          </a:stretch>
        </p:blipFill>
        <p:spPr>
          <a:xfrm>
            <a:off x="7787400" y="1533005"/>
            <a:ext cx="1143241" cy="1227303"/>
          </a:xfrm>
          <a:prstGeom prst="rect">
            <a:avLst/>
          </a:prstGeom>
        </p:spPr>
      </p:pic>
      <p:pic>
        <p:nvPicPr>
          <p:cNvPr id="13" name="Picture 12">
            <a:extLst>
              <a:ext uri="{FF2B5EF4-FFF2-40B4-BE49-F238E27FC236}">
                <a16:creationId xmlns:a16="http://schemas.microsoft.com/office/drawing/2014/main" id="{2EE1D9F2-AEB4-7375-F43B-6BE7F46C38E2}"/>
              </a:ext>
            </a:extLst>
          </p:cNvPr>
          <p:cNvPicPr>
            <a:picLocks noChangeAspect="1"/>
          </p:cNvPicPr>
          <p:nvPr/>
        </p:nvPicPr>
        <p:blipFill>
          <a:blip r:embed="rId3"/>
          <a:stretch>
            <a:fillRect/>
          </a:stretch>
        </p:blipFill>
        <p:spPr>
          <a:xfrm>
            <a:off x="7843308" y="2819206"/>
            <a:ext cx="1031424" cy="1219588"/>
          </a:xfrm>
          <a:prstGeom prst="rect">
            <a:avLst/>
          </a:prstGeom>
        </p:spPr>
      </p:pic>
      <p:pic>
        <p:nvPicPr>
          <p:cNvPr id="14" name="Picture 13">
            <a:extLst>
              <a:ext uri="{FF2B5EF4-FFF2-40B4-BE49-F238E27FC236}">
                <a16:creationId xmlns:a16="http://schemas.microsoft.com/office/drawing/2014/main" id="{D411BA4F-3000-86A0-2DB0-B981A15C5682}"/>
              </a:ext>
            </a:extLst>
          </p:cNvPr>
          <p:cNvPicPr>
            <a:picLocks noChangeAspect="1"/>
          </p:cNvPicPr>
          <p:nvPr/>
        </p:nvPicPr>
        <p:blipFill>
          <a:blip r:embed="rId4"/>
          <a:stretch>
            <a:fillRect/>
          </a:stretch>
        </p:blipFill>
        <p:spPr>
          <a:xfrm>
            <a:off x="7787400" y="4068243"/>
            <a:ext cx="1138429" cy="1227302"/>
          </a:xfrm>
          <a:prstGeom prst="rect">
            <a:avLst/>
          </a:prstGeom>
        </p:spPr>
      </p:pic>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2953</TotalTime>
  <Words>284</Words>
  <Application>Microsoft Office PowerPoint</Application>
  <PresentationFormat>On-screen Show (4:3)</PresentationFormat>
  <Paragraphs>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Understanding the World : The Natural World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143</cp:revision>
  <dcterms:created xsi:type="dcterms:W3CDTF">2019-01-14T16:39:51Z</dcterms:created>
  <dcterms:modified xsi:type="dcterms:W3CDTF">2024-03-25T17:24:40Z</dcterms:modified>
</cp:coreProperties>
</file>