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Personal, Social and Emotional Development : Managing Self and Self regulation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1636126970"/>
              </p:ext>
            </p:extLst>
          </p:nvPr>
        </p:nvGraphicFramePr>
        <p:xfrm>
          <a:off x="213360" y="549281"/>
          <a:ext cx="8759191" cy="6177185"/>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2762431">
                  <a:extLst>
                    <a:ext uri="{9D8B030D-6E8A-4147-A177-3AD203B41FA5}">
                      <a16:colId xmlns:a16="http://schemas.microsoft.com/office/drawing/2014/main" val="2628771195"/>
                    </a:ext>
                  </a:extLst>
                </a:gridCol>
                <a:gridCol w="1880997">
                  <a:extLst>
                    <a:ext uri="{9D8B030D-6E8A-4147-A177-3AD203B41FA5}">
                      <a16:colId xmlns:a16="http://schemas.microsoft.com/office/drawing/2014/main" val="308867682"/>
                    </a:ext>
                  </a:extLst>
                </a:gridCol>
                <a:gridCol w="1835848">
                  <a:extLst>
                    <a:ext uri="{9D8B030D-6E8A-4147-A177-3AD203B41FA5}">
                      <a16:colId xmlns:a16="http://schemas.microsoft.com/office/drawing/2014/main" val="3368322103"/>
                    </a:ext>
                  </a:extLst>
                </a:gridCol>
              </a:tblGrid>
              <a:tr h="705401">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books to share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399142">
                <a:tc>
                  <a:txBody>
                    <a:bodyPr/>
                    <a:lstStyle/>
                    <a:p>
                      <a:r>
                        <a:rPr lang="en-GB" sz="1100" dirty="0"/>
                        <a:t>Increasingly follow rules, understanding why they are important.</a:t>
                      </a:r>
                    </a:p>
                    <a:p>
                      <a:endParaRPr lang="en-GB" sz="1100" dirty="0"/>
                    </a:p>
                    <a:p>
                      <a:r>
                        <a:rPr lang="en-GB" sz="1100" dirty="0"/>
                        <a:t>Remember rules without needing an adult to remind them.</a:t>
                      </a:r>
                      <a:endParaRPr lang="en-GB" sz="1100" b="0"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We will explain why we have rules and display a small number of necessary rules visually as reminders.  </a:t>
                      </a:r>
                      <a:r>
                        <a:rPr lang="en-GB" sz="1100" dirty="0" err="1"/>
                        <a:t>Eg.</a:t>
                      </a:r>
                      <a:r>
                        <a:rPr lang="en-GB" sz="1100" dirty="0"/>
                        <a:t> One piece of fruit for snack time.</a:t>
                      </a:r>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marL="0" lvl="0" indent="0">
                        <a:buFont typeface="Wingdings" panose="05000000000000000000" pitchFamily="2" charset="2"/>
                        <a:buNone/>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dirty="0"/>
                        <a:t>Around the age </a:t>
                      </a:r>
                      <a:r>
                        <a:rPr lang="en-GB" sz="1100"/>
                        <a:t>of 4 Does </a:t>
                      </a:r>
                      <a:r>
                        <a:rPr lang="en-GB" sz="1100" dirty="0"/>
                        <a:t>the child take part in pretend play (for example, being ‘mummy’ or ‘daddy’?) Does the child take part in other pretend play with different roles – being the Gruffalo, for example? Can the child generally negotiate solutions to conflicts in their play?</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100" dirty="0"/>
                        <a:t>Most, but not all, children are reliably dry during the day by the age of 4. Support children who are struggling with toilet training, in partnership with their parents. Seek medical advice, if necessary, from a health visitor or GP.</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226077">
                <a:tc>
                  <a:txBody>
                    <a:bodyPr/>
                    <a:lstStyle/>
                    <a:p>
                      <a:r>
                        <a:rPr lang="en-GB" sz="1100" dirty="0"/>
                        <a:t>Play with one or more other children, extending and elaborating play ideas. Find solutions to conflicts and rivalries.</a:t>
                      </a:r>
                    </a:p>
                    <a:p>
                      <a:endParaRPr lang="en-GB" sz="1100" dirty="0"/>
                    </a:p>
                    <a:p>
                      <a:r>
                        <a:rPr lang="en-GB" sz="1100" dirty="0"/>
                        <a:t> For example, accepting that not everyone can be Spider-Man in the game, and suggesting other ideas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We will help teach children ways of solving conflicts. Suggestion: model how to listen to someone else and agree a compromise.</a:t>
                      </a:r>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1269809">
                <a:tc>
                  <a:txBody>
                    <a:bodyPr/>
                    <a:lstStyle/>
                    <a:p>
                      <a:r>
                        <a:rPr lang="en-GB" sz="1100" dirty="0"/>
                        <a:t>Develop appropriate ways of being assertive. Talk with others to solve conflicts.</a:t>
                      </a:r>
                      <a:endParaRPr lang="en-GB" sz="1100" b="1"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a:t>We will </a:t>
                      </a:r>
                      <a:r>
                        <a:rPr lang="en-GB" sz="1100" dirty="0"/>
                        <a:t>m</a:t>
                      </a:r>
                      <a:r>
                        <a:rPr lang="en-GB" sz="1100"/>
                        <a:t>odel </a:t>
                      </a:r>
                      <a:r>
                        <a:rPr lang="en-GB" sz="1100" dirty="0"/>
                        <a:t>ways that you calm yourself down, such as stopping and taking a few deep breaths. This can help children to learn ways to calm themselves.</a:t>
                      </a:r>
                    </a:p>
                    <a:p>
                      <a:endParaRPr lang="en-GB" sz="1100" b="0" dirty="0">
                        <a:solidFill>
                          <a:schemeClr val="tx1"/>
                        </a:solidFill>
                        <a:latin typeface="+mn-lt"/>
                      </a:endParaRPr>
                    </a:p>
                    <a:p>
                      <a:r>
                        <a:rPr lang="en-GB" sz="1100" dirty="0"/>
                        <a:t>Children who often express angry or destructive feelings need clear boundaries and routines. They also need practitioners to interact calmly and sensitively with them.</a:t>
                      </a:r>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1448615508"/>
                  </a:ext>
                </a:extLst>
              </a:tr>
              <a:tr h="1269809">
                <a:tc>
                  <a:txBody>
                    <a:bodyPr/>
                    <a:lstStyle/>
                    <a:p>
                      <a:r>
                        <a:rPr lang="en-GB" sz="1100" dirty="0"/>
                        <a:t>Be increasingly independent in meeting their own care needs, e.g., brushing teeth, using the toilet, washing and drying their hands thoroughly. Make healthy choices about food, drink, activity and toothbrushing.</a:t>
                      </a:r>
                      <a:endParaRPr lang="en-GB" sz="1100" b="1"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We talk to children about why it’s important to wash their hands carefully and throughout the day, including before they eat and after they’ve used the toilet.</a:t>
                      </a:r>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2575117"/>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25632E5B-6947-40D6-87D3-B8A8F9770710}"/>
              </a:ext>
            </a:extLst>
          </p:cNvPr>
          <p:cNvSpPr txBox="1"/>
          <p:nvPr/>
        </p:nvSpPr>
        <p:spPr>
          <a:xfrm>
            <a:off x="3768436" y="6530109"/>
            <a:ext cx="1717964" cy="369332"/>
          </a:xfrm>
          <a:prstGeom prst="rect">
            <a:avLst/>
          </a:prstGeom>
          <a:solidFill>
            <a:schemeClr val="bg1"/>
          </a:solidFill>
        </p:spPr>
        <p:txBody>
          <a:bodyPr wrap="square" rtlCol="0">
            <a:spAutoFit/>
          </a:bodyPr>
          <a:lstStyle/>
          <a:p>
            <a:endParaRPr lang="en-GB" dirty="0"/>
          </a:p>
        </p:txBody>
      </p:sp>
      <p:pic>
        <p:nvPicPr>
          <p:cNvPr id="17" name="Picture 16">
            <a:extLst>
              <a:ext uri="{FF2B5EF4-FFF2-40B4-BE49-F238E27FC236}">
                <a16:creationId xmlns:a16="http://schemas.microsoft.com/office/drawing/2014/main" id="{216FDCC3-9A3F-089B-FE2F-95B4FC2AB56B}"/>
              </a:ext>
            </a:extLst>
          </p:cNvPr>
          <p:cNvPicPr>
            <a:picLocks noChangeAspect="1"/>
          </p:cNvPicPr>
          <p:nvPr/>
        </p:nvPicPr>
        <p:blipFill>
          <a:blip r:embed="rId2"/>
          <a:stretch>
            <a:fillRect/>
          </a:stretch>
        </p:blipFill>
        <p:spPr>
          <a:xfrm>
            <a:off x="7356185" y="1376218"/>
            <a:ext cx="1373690" cy="1373690"/>
          </a:xfrm>
          <a:prstGeom prst="rect">
            <a:avLst/>
          </a:prstGeom>
        </p:spPr>
      </p:pic>
      <p:pic>
        <p:nvPicPr>
          <p:cNvPr id="18" name="Picture 17">
            <a:extLst>
              <a:ext uri="{FF2B5EF4-FFF2-40B4-BE49-F238E27FC236}">
                <a16:creationId xmlns:a16="http://schemas.microsoft.com/office/drawing/2014/main" id="{69487B36-E33F-6A23-29F6-FFF2780A2BAA}"/>
              </a:ext>
            </a:extLst>
          </p:cNvPr>
          <p:cNvPicPr>
            <a:picLocks noChangeAspect="1"/>
          </p:cNvPicPr>
          <p:nvPr/>
        </p:nvPicPr>
        <p:blipFill>
          <a:blip r:embed="rId3"/>
          <a:stretch>
            <a:fillRect/>
          </a:stretch>
        </p:blipFill>
        <p:spPr>
          <a:xfrm>
            <a:off x="7356185" y="2861682"/>
            <a:ext cx="1373690" cy="1622173"/>
          </a:xfrm>
          <a:prstGeom prst="rect">
            <a:avLst/>
          </a:prstGeom>
        </p:spPr>
      </p:pic>
      <p:pic>
        <p:nvPicPr>
          <p:cNvPr id="20" name="Picture 19">
            <a:extLst>
              <a:ext uri="{FF2B5EF4-FFF2-40B4-BE49-F238E27FC236}">
                <a16:creationId xmlns:a16="http://schemas.microsoft.com/office/drawing/2014/main" id="{9EADA932-07EE-4B9F-1A32-141865AAB13C}"/>
              </a:ext>
            </a:extLst>
          </p:cNvPr>
          <p:cNvPicPr>
            <a:picLocks noChangeAspect="1"/>
          </p:cNvPicPr>
          <p:nvPr/>
        </p:nvPicPr>
        <p:blipFill>
          <a:blip r:embed="rId4"/>
          <a:stretch>
            <a:fillRect/>
          </a:stretch>
        </p:blipFill>
        <p:spPr>
          <a:xfrm>
            <a:off x="7235609" y="4570845"/>
            <a:ext cx="1614842" cy="1821873"/>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389</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Personal, Social and Emotional Development : Managing Self and Self regulation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136</cp:revision>
  <dcterms:created xsi:type="dcterms:W3CDTF">2019-01-14T16:39:51Z</dcterms:created>
  <dcterms:modified xsi:type="dcterms:W3CDTF">2024-03-25T18:10:50Z</dcterms:modified>
</cp:coreProperties>
</file>