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4"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3/25/2024</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3/25/2024</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3/25/2024</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3/25/2024</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3/25/2024</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txBox="1">
            <a:spLocks noGrp="1" noChangeArrowheads="1"/>
          </p:cNvSpPr>
          <p:nvPr>
            <p:ph type="title"/>
          </p:nvPr>
        </p:nvSpPr>
        <p:spPr>
          <a:xfrm>
            <a:off x="76200" y="57150"/>
            <a:ext cx="8896350" cy="492125"/>
          </a:xfrm>
        </p:spPr>
        <p:txBody>
          <a:bodyPr anchorCtr="1"/>
          <a:lstStyle/>
          <a:p>
            <a:pPr algn="ctr" eaLnBrk="1" hangingPunct="1"/>
            <a:r>
              <a:rPr lang="en-GB" altLang="en-US" sz="2000" b="1" dirty="0">
                <a:solidFill>
                  <a:schemeClr val="tx1"/>
                </a:solidFill>
                <a:latin typeface="Century Gothic" panose="020B0502020202020204" pitchFamily="34" charset="0"/>
              </a:rPr>
              <a:t>Personal, Social and Emotional Development : Building Relationships </a:t>
            </a: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1352663526"/>
              </p:ext>
            </p:extLst>
          </p:nvPr>
        </p:nvGraphicFramePr>
        <p:xfrm>
          <a:off x="213360" y="549281"/>
          <a:ext cx="8759191" cy="5846770"/>
        </p:xfrm>
        <a:graphic>
          <a:graphicData uri="http://schemas.openxmlformats.org/drawingml/2006/table">
            <a:tbl>
              <a:tblPr firstRow="1" bandRow="1">
                <a:effectLst/>
                <a:tableStyleId>{5C22544A-7EE6-4342-B048-85BDC9FD1C3A}</a:tableStyleId>
              </a:tblPr>
              <a:tblGrid>
                <a:gridCol w="2279915">
                  <a:extLst>
                    <a:ext uri="{9D8B030D-6E8A-4147-A177-3AD203B41FA5}">
                      <a16:colId xmlns:a16="http://schemas.microsoft.com/office/drawing/2014/main" val="4186730976"/>
                    </a:ext>
                  </a:extLst>
                </a:gridCol>
                <a:gridCol w="2762431">
                  <a:extLst>
                    <a:ext uri="{9D8B030D-6E8A-4147-A177-3AD203B41FA5}">
                      <a16:colId xmlns:a16="http://schemas.microsoft.com/office/drawing/2014/main" val="2628771195"/>
                    </a:ext>
                  </a:extLst>
                </a:gridCol>
                <a:gridCol w="1880997">
                  <a:extLst>
                    <a:ext uri="{9D8B030D-6E8A-4147-A177-3AD203B41FA5}">
                      <a16:colId xmlns:a16="http://schemas.microsoft.com/office/drawing/2014/main" val="308867682"/>
                    </a:ext>
                  </a:extLst>
                </a:gridCol>
                <a:gridCol w="1835848">
                  <a:extLst>
                    <a:ext uri="{9D8B030D-6E8A-4147-A177-3AD203B41FA5}">
                      <a16:colId xmlns:a16="http://schemas.microsoft.com/office/drawing/2014/main" val="3368322103"/>
                    </a:ext>
                  </a:extLst>
                </a:gridCol>
              </a:tblGrid>
              <a:tr h="705401">
                <a:tc gridSpan="2">
                  <a:txBody>
                    <a:bodyPr/>
                    <a:lstStyle/>
                    <a:p>
                      <a:pPr lvl="0" algn="ctr"/>
                      <a:r>
                        <a:rPr lang="en-GB" sz="1800" dirty="0">
                          <a:solidFill>
                            <a:schemeClr val="bg1"/>
                          </a:solidFill>
                          <a:latin typeface="Century Gothic" pitchFamily="34"/>
                        </a:rPr>
                        <a:t>Selection of pre-school objectives and ideas for supporting child development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a:txBody>
                    <a:bodyPr/>
                    <a:lstStyle/>
                    <a:p>
                      <a:pPr lvl="0" algn="ctr"/>
                      <a:r>
                        <a:rPr lang="en-GB" sz="1500" b="1" dirty="0">
                          <a:solidFill>
                            <a:schemeClr val="bg1"/>
                          </a:solidFill>
                          <a:latin typeface="Century Gothic" pitchFamily="34"/>
                        </a:rPr>
                        <a:t>End of pre-school observation checkpoint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lvl="0" algn="ctr"/>
                      <a:r>
                        <a:rPr lang="en-GB" sz="1800" dirty="0">
                          <a:solidFill>
                            <a:schemeClr val="bg1"/>
                          </a:solidFill>
                          <a:latin typeface="Century Gothic" pitchFamily="34"/>
                        </a:rPr>
                        <a:t>Useful books to share</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195188173"/>
                  </a:ext>
                </a:extLst>
              </a:tr>
              <a:tr h="399142">
                <a:tc>
                  <a:txBody>
                    <a:bodyPr/>
                    <a:lstStyle/>
                    <a:p>
                      <a:r>
                        <a:rPr lang="en-GB" sz="1100" dirty="0"/>
                        <a:t>Develop their sense of responsibility and membership of a community.</a:t>
                      </a:r>
                      <a:endParaRPr lang="en-GB" sz="1100" b="1"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b="0" i="0" u="none" strike="noStrike" kern="1200" baseline="0">
                          <a:solidFill>
                            <a:srgbClr val="000000"/>
                          </a:solidFill>
                          <a:latin typeface="+mn-lt"/>
                          <a:ea typeface="+mn-ea"/>
                          <a:cs typeface="+mn-cs"/>
                        </a:rPr>
                        <a:t>Children will be </a:t>
                      </a:r>
                      <a:r>
                        <a:rPr lang="en-GB" sz="1100" b="0" i="0" u="none" strike="noStrike" kern="1200" baseline="0" dirty="0">
                          <a:solidFill>
                            <a:srgbClr val="000000"/>
                          </a:solidFill>
                          <a:latin typeface="+mn-lt"/>
                          <a:ea typeface="+mn-ea"/>
                          <a:cs typeface="+mn-cs"/>
                        </a:rPr>
                        <a:t>given tasks to complete for the group such as collecting the snack, wiping down a table</a:t>
                      </a:r>
                    </a:p>
                    <a:p>
                      <a:endParaRPr lang="en-GB" sz="1100" b="0" i="0" u="none" strike="noStrike" kern="1200" baseline="0" dirty="0">
                        <a:solidFill>
                          <a:srgbClr val="000000"/>
                        </a:solidFill>
                        <a:latin typeface="+mn-lt"/>
                        <a:ea typeface="+mn-ea"/>
                        <a:cs typeface="+mn-cs"/>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3">
                  <a:txBody>
                    <a:bodyPr/>
                    <a:lstStyle/>
                    <a:p>
                      <a:pPr marL="171450" lvl="0" indent="-171450">
                        <a:buFont typeface="Wingdings" panose="05000000000000000000" pitchFamily="2" charset="2"/>
                        <a:buChar char="q"/>
                      </a:pPr>
                      <a:r>
                        <a:rPr lang="en-GB" sz="1100" dirty="0"/>
                        <a:t>Around the age of 3 Can the child settle to some activities for a while?</a:t>
                      </a:r>
                    </a:p>
                    <a:p>
                      <a:pPr marL="0" lvl="0" indent="0">
                        <a:buFont typeface="Wingdings" panose="05000000000000000000" pitchFamily="2" charset="2"/>
                        <a:buNone/>
                      </a:pPr>
                      <a:endParaRPr lang="en-GB" sz="1100" dirty="0"/>
                    </a:p>
                    <a:p>
                      <a:pPr marL="171450" lvl="0" indent="-171450">
                        <a:buFont typeface="Wingdings" panose="05000000000000000000" pitchFamily="2" charset="2"/>
                        <a:buChar char="q"/>
                      </a:pPr>
                      <a:r>
                        <a:rPr lang="en-GB" sz="1100" dirty="0"/>
                        <a:t>Around the age of 4 Does the child play alongside others or do they always want to play alone?</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3">
                  <a:txBody>
                    <a:bodyPr/>
                    <a:lstStyle/>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418414"/>
                  </a:ext>
                </a:extLst>
              </a:tr>
              <a:tr h="1226077">
                <a:tc>
                  <a:txBody>
                    <a:bodyPr/>
                    <a:lstStyle/>
                    <a:p>
                      <a:r>
                        <a:rPr lang="en-GB" sz="1100" dirty="0"/>
                        <a:t>Become more outgoing with unfamiliar people, in the safe context of their setting.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b="0" dirty="0">
                          <a:solidFill>
                            <a:schemeClr val="tx1"/>
                          </a:solidFill>
                          <a:latin typeface="+mn-lt"/>
                        </a:rPr>
                        <a:t>Children will be introduced to a wide variety of people who work in and visit the setting. This could be other teachers, admin staff, visitors such as members of the clergy who take worship for us, our local police officer, PC Davies as well as visitors who are delivering curriculum content to the key stage 1 class . </a:t>
                      </a:r>
                      <a:r>
                        <a:rPr lang="en-GB" sz="1100" b="0" dirty="0" err="1">
                          <a:solidFill>
                            <a:schemeClr val="tx1"/>
                          </a:solidFill>
                          <a:latin typeface="+mn-lt"/>
                        </a:rPr>
                        <a:t>Eg</a:t>
                      </a:r>
                      <a:r>
                        <a:rPr lang="en-GB" sz="1100" b="0" dirty="0">
                          <a:solidFill>
                            <a:schemeClr val="tx1"/>
                          </a:solidFill>
                          <a:latin typeface="+mn-lt"/>
                        </a:rPr>
                        <a:t> Jonathan from Jonathan’s Jungle.</a:t>
                      </a:r>
                    </a:p>
                    <a:p>
                      <a:endParaRPr lang="en-GB" sz="1100" b="0" dirty="0">
                        <a:solidFill>
                          <a:schemeClr val="tx1"/>
                        </a:solidFill>
                        <a:latin typeface="+mn-lt"/>
                      </a:endParaRP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285750" lvl="0" indent="-2857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T w="635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2149980100"/>
                  </a:ext>
                </a:extLst>
              </a:tr>
              <a:tr h="25396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Show more confidence in new social situations.</a:t>
                      </a:r>
                      <a:endParaRPr lang="en-GB" sz="1100" b="1" dirty="0">
                        <a:solidFill>
                          <a:schemeClr val="tx1"/>
                        </a:solidFill>
                        <a:latin typeface="+mn-lt"/>
                      </a:endParaRPr>
                    </a:p>
                    <a:p>
                      <a:endParaRPr lang="en-GB" sz="1100" b="1" dirty="0">
                        <a:solidFill>
                          <a:schemeClr val="tx1"/>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GB" sz="1100" b="0" dirty="0">
                          <a:solidFill>
                            <a:schemeClr val="tx1"/>
                          </a:solidFill>
                          <a:latin typeface="+mn-lt"/>
                        </a:rPr>
                        <a:t>We will introduce the children to new social settings such as the lunch hall, attending some of the daily worship sessions in the church, visits to our Forest School site as well as trips into the village where possible. </a:t>
                      </a:r>
                    </a:p>
                    <a:p>
                      <a:r>
                        <a:rPr lang="en-GB" sz="1100" b="0" dirty="0">
                          <a:solidFill>
                            <a:schemeClr val="tx1"/>
                          </a:solidFill>
                          <a:latin typeface="+mn-lt"/>
                        </a:rPr>
                        <a:t>As the children are based next to the Key Stage One classroom, there will be ample opportunities to mix with the older children and see for themselves what school is like.</a:t>
                      </a: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448615508"/>
                  </a:ext>
                </a:extLst>
              </a:tr>
            </a:tbl>
          </a:graphicData>
        </a:graphic>
      </p:graphicFrame>
      <p:sp>
        <p:nvSpPr>
          <p:cNvPr id="2" name="TextBox 1">
            <a:extLst>
              <a:ext uri="{FF2B5EF4-FFF2-40B4-BE49-F238E27FC236}">
                <a16:creationId xmlns:a16="http://schemas.microsoft.com/office/drawing/2014/main" id="{5B50B3F1-CFEA-43AC-BBDC-39691CF3D0F3}"/>
              </a:ext>
            </a:extLst>
          </p:cNvPr>
          <p:cNvSpPr txBox="1"/>
          <p:nvPr/>
        </p:nvSpPr>
        <p:spPr>
          <a:xfrm>
            <a:off x="8552873" y="6428509"/>
            <a:ext cx="563707" cy="372341"/>
          </a:xfrm>
          <a:prstGeom prst="rect">
            <a:avLst/>
          </a:prstGeom>
          <a:solidFill>
            <a:schemeClr val="bg1"/>
          </a:solidFill>
        </p:spPr>
        <p:txBody>
          <a:bodyPr wrap="square" rtlCol="0">
            <a:spAutoFit/>
          </a:bodyPr>
          <a:lstStyle/>
          <a:p>
            <a:endParaRPr lang="en-GB" dirty="0"/>
          </a:p>
        </p:txBody>
      </p:sp>
      <p:sp>
        <p:nvSpPr>
          <p:cNvPr id="4" name="TextBox 3">
            <a:extLst>
              <a:ext uri="{FF2B5EF4-FFF2-40B4-BE49-F238E27FC236}">
                <a16:creationId xmlns:a16="http://schemas.microsoft.com/office/drawing/2014/main" id="{25632E5B-6947-40D6-87D3-B8A8F9770710}"/>
              </a:ext>
            </a:extLst>
          </p:cNvPr>
          <p:cNvSpPr txBox="1"/>
          <p:nvPr/>
        </p:nvSpPr>
        <p:spPr>
          <a:xfrm>
            <a:off x="3768436" y="6530109"/>
            <a:ext cx="1717964" cy="369332"/>
          </a:xfrm>
          <a:prstGeom prst="rect">
            <a:avLst/>
          </a:prstGeom>
          <a:solidFill>
            <a:schemeClr val="bg1"/>
          </a:solidFill>
        </p:spPr>
        <p:txBody>
          <a:bodyPr wrap="square" rtlCol="0">
            <a:spAutoFit/>
          </a:bodyPr>
          <a:lstStyle/>
          <a:p>
            <a:endParaRPr lang="en-GB" dirty="0"/>
          </a:p>
        </p:txBody>
      </p:sp>
      <p:pic>
        <p:nvPicPr>
          <p:cNvPr id="15" name="Picture 14">
            <a:extLst>
              <a:ext uri="{FF2B5EF4-FFF2-40B4-BE49-F238E27FC236}">
                <a16:creationId xmlns:a16="http://schemas.microsoft.com/office/drawing/2014/main" id="{82DCC7D5-9001-516B-6A15-D6013649E844}"/>
              </a:ext>
            </a:extLst>
          </p:cNvPr>
          <p:cNvPicPr>
            <a:picLocks noChangeAspect="1"/>
          </p:cNvPicPr>
          <p:nvPr/>
        </p:nvPicPr>
        <p:blipFill>
          <a:blip r:embed="rId2"/>
          <a:stretch>
            <a:fillRect/>
          </a:stretch>
        </p:blipFill>
        <p:spPr>
          <a:xfrm>
            <a:off x="7230182" y="1366618"/>
            <a:ext cx="1614842" cy="1821873"/>
          </a:xfrm>
          <a:prstGeom prst="rect">
            <a:avLst/>
          </a:prstGeom>
        </p:spPr>
      </p:pic>
      <p:pic>
        <p:nvPicPr>
          <p:cNvPr id="16" name="Picture 15">
            <a:extLst>
              <a:ext uri="{FF2B5EF4-FFF2-40B4-BE49-F238E27FC236}">
                <a16:creationId xmlns:a16="http://schemas.microsoft.com/office/drawing/2014/main" id="{B453D3F1-91E5-BADB-5D00-C2256788ACD2}"/>
              </a:ext>
            </a:extLst>
          </p:cNvPr>
          <p:cNvPicPr>
            <a:picLocks noChangeAspect="1"/>
          </p:cNvPicPr>
          <p:nvPr/>
        </p:nvPicPr>
        <p:blipFill>
          <a:blip r:embed="rId3"/>
          <a:stretch>
            <a:fillRect/>
          </a:stretch>
        </p:blipFill>
        <p:spPr>
          <a:xfrm>
            <a:off x="7230182" y="3429000"/>
            <a:ext cx="1641008" cy="1664791"/>
          </a:xfrm>
          <a:prstGeom prst="rect">
            <a:avLst/>
          </a:prstGeom>
        </p:spPr>
      </p:pic>
    </p:spTree>
    <p:extLst>
      <p:ext uri="{BB962C8B-B14F-4D97-AF65-F5344CB8AC3E}">
        <p14:creationId xmlns:p14="http://schemas.microsoft.com/office/powerpoint/2010/main" val="36340999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TotalTime>
  <Words>262</Words>
  <Application>Microsoft Office PowerPoint</Application>
  <PresentationFormat>On-screen Show (4:3)</PresentationFormat>
  <Paragraphs>24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Personal, Social and Emotional Development : Building Relationships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Sally Spring</cp:lastModifiedBy>
  <cp:revision>133</cp:revision>
  <dcterms:created xsi:type="dcterms:W3CDTF">2019-01-14T16:39:51Z</dcterms:created>
  <dcterms:modified xsi:type="dcterms:W3CDTF">2024-03-25T18:10:31Z</dcterms:modified>
</cp:coreProperties>
</file>