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5" r:id="rId2"/>
  </p:sldIdLst>
  <p:sldSz cx="9144000" cy="6858000" type="screen4x3"/>
  <p:notesSz cx="6797675" cy="9872663"/>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184"/>
    <a:srgbClr val="7C5DA3"/>
    <a:srgbClr val="E8F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12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5659" cy="49534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3" name="Date Placeholder 2"/>
          <p:cNvSpPr txBox="1">
            <a:spLocks noGrp="1"/>
          </p:cNvSpPr>
          <p:nvPr>
            <p:ph type="dt" idx="1"/>
          </p:nvPr>
        </p:nvSpPr>
        <p:spPr>
          <a:xfrm>
            <a:off x="3850443" y="0"/>
            <a:ext cx="2945659" cy="49534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260E3AB-A214-46AC-B714-38E1077F4210}" type="datetime1">
              <a:rPr lang="en-US"/>
              <a:pPr>
                <a:defRPr/>
              </a:pPr>
              <a:t>2/18/2024</a:t>
            </a:fld>
            <a:endParaRPr dirty="0"/>
          </a:p>
        </p:txBody>
      </p:sp>
      <p:sp>
        <p:nvSpPr>
          <p:cNvPr id="3076" name="Slide Image Placeholder 3"/>
          <p:cNvSpPr>
            <a:spLocks noGrp="1" noRot="1" noChangeAspect="1"/>
          </p:cNvSpPr>
          <p:nvPr>
            <p:ph type="sldImg" idx="2"/>
          </p:nvPr>
        </p:nvSpPr>
        <p:spPr bwMode="auto">
          <a:xfrm>
            <a:off x="1177925" y="1233488"/>
            <a:ext cx="4441825" cy="3332162"/>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79768" y="4751219"/>
            <a:ext cx="5438140" cy="3887361"/>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p:cNvSpPr txBox="1">
            <a:spLocks noGrp="1"/>
          </p:cNvSpPr>
          <p:nvPr>
            <p:ph type="ftr" sz="quarter" idx="4"/>
          </p:nvPr>
        </p:nvSpPr>
        <p:spPr>
          <a:xfrm>
            <a:off x="0" y="9377317"/>
            <a:ext cx="2945659" cy="49534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endParaRPr dirty="0"/>
          </a:p>
        </p:txBody>
      </p:sp>
      <p:sp>
        <p:nvSpPr>
          <p:cNvPr id="7" name="Slide Number Placeholder 6"/>
          <p:cNvSpPr txBox="1">
            <a:spLocks noGrp="1"/>
          </p:cNvSpPr>
          <p:nvPr>
            <p:ph type="sldNum" sz="quarter" idx="5"/>
          </p:nvPr>
        </p:nvSpPr>
        <p:spPr>
          <a:xfrm>
            <a:off x="3850443" y="9377317"/>
            <a:ext cx="2945659" cy="49534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7FFE9782-B39A-456D-B559-606D159CA9A1}" type="slidenum">
              <a:rPr/>
              <a:pPr>
                <a:defRPr/>
              </a:pPr>
              <a:t>‹#›</a:t>
            </a:fld>
            <a:endParaRPr dirty="0"/>
          </a:p>
        </p:txBody>
      </p:sp>
    </p:spTree>
    <p:extLst>
      <p:ext uri="{BB962C8B-B14F-4D97-AF65-F5344CB8AC3E}">
        <p14:creationId xmlns:p14="http://schemas.microsoft.com/office/powerpoint/2010/main" val="15941018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3E3F6E71-F28E-4A4D-8F6E-08086644DBA4}" type="datetime1">
              <a:rPr lang="en-US"/>
              <a:pPr>
                <a:defRPr/>
              </a:pPr>
              <a:t>2/18/2024</a:t>
            </a:fld>
            <a:endParaRPr dirty="0"/>
          </a:p>
        </p:txBody>
      </p:sp>
      <p:sp>
        <p:nvSpPr>
          <p:cNvPr id="5" name="Footer Placeholder 4"/>
          <p:cNvSpPr txBox="1">
            <a:spLocks noGrp="1"/>
          </p:cNvSpPr>
          <p:nvPr>
            <p:ph type="ftr" sz="quarter" idx="11"/>
          </p:nvPr>
        </p:nvSpPr>
        <p:spPr>
          <a:ln/>
        </p:spPr>
        <p:txBody>
          <a:bodyPr/>
          <a:lstStyle>
            <a:lvl1pPr>
              <a:defRPr/>
            </a:lvl1pPr>
          </a:lstStyle>
          <a:p>
            <a:pPr>
              <a:defRPr/>
            </a:pPr>
            <a:r>
              <a:rPr dirty="0"/>
              <a:t>© Focus Education UK Ltd. </a:t>
            </a:r>
          </a:p>
        </p:txBody>
      </p:sp>
      <p:sp>
        <p:nvSpPr>
          <p:cNvPr id="6" name="Slide Number Placeholder 5"/>
          <p:cNvSpPr txBox="1">
            <a:spLocks noGrp="1"/>
          </p:cNvSpPr>
          <p:nvPr>
            <p:ph type="sldNum" sz="quarter" idx="12"/>
          </p:nvPr>
        </p:nvSpPr>
        <p:spPr>
          <a:ln/>
        </p:spPr>
        <p:txBody>
          <a:bodyPr/>
          <a:lstStyle>
            <a:lvl1pPr>
              <a:defRPr/>
            </a:lvl1pPr>
          </a:lstStyle>
          <a:p>
            <a:pPr>
              <a:defRPr/>
            </a:pPr>
            <a:fld id="{F70377DA-A267-4647-81C6-C466F7142076}" type="slidenum">
              <a:rPr/>
              <a:pPr>
                <a:defRPr/>
              </a:pPr>
              <a:t>‹#›</a:t>
            </a:fld>
            <a:endParaRPr dirty="0"/>
          </a:p>
        </p:txBody>
      </p:sp>
    </p:spTree>
    <p:extLst>
      <p:ext uri="{BB962C8B-B14F-4D97-AF65-F5344CB8AC3E}">
        <p14:creationId xmlns:p14="http://schemas.microsoft.com/office/powerpoint/2010/main" val="1362358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559800" y="6445250"/>
            <a:ext cx="5842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1"/>
          <p:cNvSpPr txBox="1">
            <a:spLocks/>
          </p:cNvSpPr>
          <p:nvPr userDrawn="1"/>
        </p:nvSpPr>
        <p:spPr>
          <a:xfrm>
            <a:off x="3044825" y="6491288"/>
            <a:ext cx="3086100" cy="365125"/>
          </a:xfrm>
          <a:prstGeom prst="rect">
            <a:avLst/>
          </a:prstGeom>
          <a:noFill/>
          <a:ln>
            <a:noFill/>
          </a:ln>
        </p:spPr>
        <p:txBody>
          <a:bodyPr anchor="ctr" anchorCtr="1"/>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dirty="0"/>
              <a:t>© Focus Education UK Ltd. </a:t>
            </a:r>
          </a:p>
        </p:txBody>
      </p:sp>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txBox="1">
            <a:spLocks noGrp="1"/>
          </p:cNvSpPr>
          <p:nvPr>
            <p:ph type="dt" sz="half" idx="10"/>
          </p:nvPr>
        </p:nvSpPr>
        <p:spPr/>
        <p:txBody>
          <a:bodyPr/>
          <a:lstStyle>
            <a:lvl1pPr>
              <a:defRPr/>
            </a:lvl1pPr>
          </a:lstStyle>
          <a:p>
            <a:pPr>
              <a:defRPr/>
            </a:pPr>
            <a:fld id="{E0CF7800-02E1-4CC2-842C-5DD9EF076BD8}" type="datetime1">
              <a:rPr lang="en-US"/>
              <a:pPr>
                <a:defRPr/>
              </a:pPr>
              <a:t>2/18/2024</a:t>
            </a:fld>
            <a:endParaRPr dirty="0"/>
          </a:p>
        </p:txBody>
      </p:sp>
      <p:sp>
        <p:nvSpPr>
          <p:cNvPr id="7" name="Slide Number Placeholder 5"/>
          <p:cNvSpPr txBox="1">
            <a:spLocks noGrp="1"/>
          </p:cNvSpPr>
          <p:nvPr>
            <p:ph type="sldNum" sz="quarter" idx="11"/>
          </p:nvPr>
        </p:nvSpPr>
        <p:spPr/>
        <p:txBody>
          <a:bodyPr/>
          <a:lstStyle>
            <a:lvl1pPr>
              <a:defRPr/>
            </a:lvl1pPr>
          </a:lstStyle>
          <a:p>
            <a:pPr>
              <a:defRPr/>
            </a:pPr>
            <a:fld id="{56BEA453-0036-4CA1-AAD5-3FEF21499C57}" type="slidenum">
              <a:rPr/>
              <a:pPr>
                <a:defRPr/>
              </a:pPr>
              <a:t>‹#›</a:t>
            </a:fld>
            <a:endParaRPr dirty="0"/>
          </a:p>
        </p:txBody>
      </p:sp>
    </p:spTree>
    <p:extLst>
      <p:ext uri="{BB962C8B-B14F-4D97-AF65-F5344CB8AC3E}">
        <p14:creationId xmlns:p14="http://schemas.microsoft.com/office/powerpoint/2010/main" val="3598357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5D77DB5-6A83-421E-87BA-90BC53525E43}" type="datetime1">
              <a:rPr lang="en-US"/>
              <a:pPr>
                <a:defRPr/>
              </a:pPr>
              <a:t>2/18/2024</a:t>
            </a:fld>
            <a:endParaRPr dirty="0"/>
          </a:p>
        </p:txBody>
      </p:sp>
      <p:sp>
        <p:nvSpPr>
          <p:cNvPr id="5" name="Footer Placeholder 4"/>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r>
              <a:rPr dirty="0"/>
              <a:t>© Focus Education UK Ltd. </a:t>
            </a:r>
          </a:p>
        </p:txBody>
      </p:sp>
      <p:sp>
        <p:nvSpPr>
          <p:cNvPr id="6" name="Slide Number Placeholder 5"/>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16442C7D-46E7-460A-A6DD-F655CDEAA14A}"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219" r:id="rId1"/>
    <p:sldLayoutId id="2147484220" r:id="rId2"/>
  </p:sldLayoutIdLst>
  <p:transition spd="slow"/>
  <p:hf sldNum="0" hdr="0" ftr="0" dt="0"/>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142875" y="122238"/>
            <a:ext cx="8867775" cy="492125"/>
          </a:xfrm>
        </p:spPr>
        <p:txBody>
          <a:bodyPr anchorCtr="1"/>
          <a:lstStyle/>
          <a:p>
            <a:pPr algn="ctr" eaLnBrk="1" hangingPunct="1"/>
            <a:r>
              <a:rPr lang="en-GB" altLang="en-US" sz="2800" b="1" dirty="0">
                <a:solidFill>
                  <a:srgbClr val="7FC184"/>
                </a:solidFill>
                <a:latin typeface="Century Gothic" panose="020B0502020202020204" pitchFamily="34" charset="0"/>
              </a:rPr>
              <a:t>The Greatest Explorers: Knowledge Mat</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538942926"/>
              </p:ext>
            </p:extLst>
          </p:nvPr>
        </p:nvGraphicFramePr>
        <p:xfrm>
          <a:off x="253855" y="511537"/>
          <a:ext cx="8747269" cy="6368431"/>
        </p:xfrm>
        <a:graphic>
          <a:graphicData uri="http://schemas.openxmlformats.org/drawingml/2006/table">
            <a:tbl>
              <a:tblPr firstRow="1" bandRow="1">
                <a:effectLst/>
                <a:tableStyleId>{5C22544A-7EE6-4342-B048-85BDC9FD1C3A}</a:tableStyleId>
              </a:tblPr>
              <a:tblGrid>
                <a:gridCol w="1075893">
                  <a:extLst>
                    <a:ext uri="{9D8B030D-6E8A-4147-A177-3AD203B41FA5}">
                      <a16:colId xmlns:a16="http://schemas.microsoft.com/office/drawing/2014/main" val="20000"/>
                    </a:ext>
                  </a:extLst>
                </a:gridCol>
                <a:gridCol w="2474846">
                  <a:extLst>
                    <a:ext uri="{9D8B030D-6E8A-4147-A177-3AD203B41FA5}">
                      <a16:colId xmlns:a16="http://schemas.microsoft.com/office/drawing/2014/main" val="20001"/>
                    </a:ext>
                  </a:extLst>
                </a:gridCol>
                <a:gridCol w="2636108">
                  <a:extLst>
                    <a:ext uri="{9D8B030D-6E8A-4147-A177-3AD203B41FA5}">
                      <a16:colId xmlns:a16="http://schemas.microsoft.com/office/drawing/2014/main" val="20002"/>
                    </a:ext>
                  </a:extLst>
                </a:gridCol>
                <a:gridCol w="2560422">
                  <a:extLst>
                    <a:ext uri="{9D8B030D-6E8A-4147-A177-3AD203B41FA5}">
                      <a16:colId xmlns:a16="http://schemas.microsoft.com/office/drawing/2014/main" val="20003"/>
                    </a:ext>
                  </a:extLst>
                </a:gridCol>
              </a:tblGrid>
              <a:tr h="362187">
                <a:tc gridSpan="2">
                  <a:txBody>
                    <a:bodyPr/>
                    <a:lstStyle/>
                    <a:p>
                      <a:pPr lvl="0" algn="ctr"/>
                      <a:r>
                        <a:rPr lang="en-GB" sz="1800" dirty="0">
                          <a:solidFill>
                            <a:schemeClr val="bg1"/>
                          </a:solidFill>
                          <a:latin typeface="Century Gothic" pitchFamily="34"/>
                        </a:rPr>
                        <a:t>Subject Specific Vocabulary</a:t>
                      </a: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latin typeface="Century Gothic" pitchFamily="34"/>
                        </a:rPr>
                        <a:t>Interesting Books</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lvl="0" algn="ctr"/>
                      <a:r>
                        <a:rPr lang="en-GB" sz="1600" dirty="0">
                          <a:solidFill>
                            <a:srgbClr val="7FC184"/>
                          </a:solidFill>
                          <a:latin typeface="Century Gothic" pitchFamily="34"/>
                        </a:rPr>
                        <a:t>Sticky Knowledge about Explorers</a:t>
                      </a: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0"/>
                  </a:ext>
                </a:extLst>
              </a:tr>
              <a:tr h="436746">
                <a:tc>
                  <a:txBody>
                    <a:bodyPr/>
                    <a:lstStyle/>
                    <a:p>
                      <a:r>
                        <a:rPr lang="en-US" sz="1200" b="1" dirty="0">
                          <a:solidFill>
                            <a:schemeClr val="tx1"/>
                          </a:solidFill>
                          <a:latin typeface="Century Gothic" panose="020B0502020202020204" pitchFamily="34" charset="0"/>
                        </a:rPr>
                        <a:t>explorer</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A person who explorers a new or unfamiliar</a:t>
                      </a:r>
                      <a:r>
                        <a:rPr lang="en-GB" sz="900" b="0" baseline="0" dirty="0">
                          <a:solidFill>
                            <a:schemeClr val="tx1"/>
                          </a:solidFill>
                          <a:latin typeface="Century Gothic" panose="020B0502020202020204" pitchFamily="34" charset="0"/>
                        </a:rPr>
                        <a:t> area</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rowSpan="12">
                  <a:txBody>
                    <a:bodyPr/>
                    <a:lstStyle/>
                    <a:p>
                      <a:pPr marL="0" lvl="0" indent="0" algn="l">
                        <a:buFont typeface="Arial" panose="020B0604020202020204" pitchFamily="34" charset="0"/>
                        <a:buNone/>
                      </a:pPr>
                      <a:r>
                        <a:rPr lang="en-GB" sz="1100" b="1" dirty="0">
                          <a:solidFill>
                            <a:schemeClr val="bg1"/>
                          </a:solidFill>
                          <a:latin typeface="Century Gothic" pitchFamily="34"/>
                        </a:rPr>
                        <a:t>Important image to understand by the end of the Celebrations unit:</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noFill/>
                  </a:tcPr>
                </a:tc>
                <a:tc vMerge="1">
                  <a:txBody>
                    <a:bodyPr/>
                    <a:lstStyle/>
                    <a:p>
                      <a:pPr lvl="0" algn="ctr"/>
                      <a:endParaRPr lang="en-GB" sz="1400" b="1" dirty="0">
                        <a:solidFill>
                          <a:schemeClr val="accent6">
                            <a:lumMod val="75000"/>
                          </a:schemeClr>
                        </a:solidFill>
                        <a:latin typeface="Century Gothic" pitchFamily="34"/>
                      </a:endParaRPr>
                    </a:p>
                  </a:txBody>
                  <a:tcPr marT="45730" marB="45730">
                    <a:solidFill>
                      <a:schemeClr val="accent6">
                        <a:lumMod val="40000"/>
                        <a:lumOff val="60000"/>
                      </a:schemeClr>
                    </a:solidFill>
                  </a:tcPr>
                </a:tc>
                <a:extLst>
                  <a:ext uri="{0D108BD9-81ED-4DB2-BD59-A6C34878D82A}">
                    <a16:rowId xmlns:a16="http://schemas.microsoft.com/office/drawing/2014/main" val="10001"/>
                  </a:ext>
                </a:extLst>
              </a:tr>
              <a:tr h="611479">
                <a:tc>
                  <a:txBody>
                    <a:bodyPr/>
                    <a:lstStyle/>
                    <a:p>
                      <a:r>
                        <a:rPr lang="en-US" sz="1200" b="1" dirty="0">
                          <a:solidFill>
                            <a:schemeClr val="tx1"/>
                          </a:solidFill>
                          <a:latin typeface="Century Gothic" panose="020B0502020202020204" pitchFamily="34" charset="0"/>
                        </a:rPr>
                        <a:t>trade</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lvl="0"/>
                      <a:r>
                        <a:rPr lang="en-GB" sz="900" b="0" dirty="0">
                          <a:solidFill>
                            <a:schemeClr val="tx1"/>
                          </a:solidFill>
                          <a:latin typeface="Century Gothic" panose="020B0502020202020204" pitchFamily="34" charset="0"/>
                        </a:rPr>
                        <a:t>The action of buying and</a:t>
                      </a:r>
                      <a:r>
                        <a:rPr lang="en-GB" sz="900" b="0" baseline="0" dirty="0">
                          <a:solidFill>
                            <a:schemeClr val="tx1"/>
                          </a:solidFill>
                          <a:latin typeface="Century Gothic" panose="020B0502020202020204" pitchFamily="34" charset="0"/>
                        </a:rPr>
                        <a:t> selling goods to another</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GB" sz="1100" b="0" dirty="0">
                          <a:solidFill>
                            <a:schemeClr val="tx1"/>
                          </a:solidFill>
                          <a:latin typeface="+mj-lt"/>
                        </a:rPr>
                        <a:t>Ibn Battuta, born in 1304</a:t>
                      </a:r>
                      <a:r>
                        <a:rPr lang="en-GB" sz="1100" b="0" baseline="0" dirty="0">
                          <a:solidFill>
                            <a:schemeClr val="tx1"/>
                          </a:solidFill>
                          <a:latin typeface="+mj-lt"/>
                        </a:rPr>
                        <a:t> in Morocco, North Africa, spent 29 years travelling the world, earning him the title ‘the travelling man.’ He explored large parts of Africa and Asia. He was the most travelled man of his time.</a:t>
                      </a:r>
                      <a:endParaRPr lang="en-GB" sz="1100" b="0" dirty="0">
                        <a:solidFill>
                          <a:schemeClr val="tx1"/>
                        </a:solidFill>
                        <a:latin typeface="+mj-lt"/>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2"/>
                  </a:ext>
                </a:extLst>
              </a:tr>
              <a:tr h="64099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Century Gothic" panose="020B0502020202020204" pitchFamily="34" charset="0"/>
                        </a:rPr>
                        <a:t>expedition</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Century Gothic" panose="020B0502020202020204" pitchFamily="34" charset="0"/>
                        </a:rPr>
                        <a:t>A journey undertaken by someone for</a:t>
                      </a:r>
                      <a:r>
                        <a:rPr lang="en-GB" sz="900" b="0" baseline="0" dirty="0">
                          <a:solidFill>
                            <a:schemeClr val="tx1"/>
                          </a:solidFill>
                          <a:latin typeface="Century Gothic" panose="020B0502020202020204" pitchFamily="34" charset="0"/>
                        </a:rPr>
                        <a:t> exploration, research or war</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49438590"/>
                  </a:ext>
                </a:extLst>
              </a:tr>
              <a:tr h="195725">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u="none" strike="noStrike" kern="1200" dirty="0">
                          <a:solidFill>
                            <a:schemeClr val="tx1"/>
                          </a:solidFill>
                          <a:effectLst/>
                          <a:latin typeface="Century Gothic" panose="020B0502020202020204" pitchFamily="34" charset="0"/>
                          <a:ea typeface="+mn-ea"/>
                          <a:cs typeface="+mn-cs"/>
                        </a:rPr>
                        <a:t>Also known as your backbone, your spine is a strong, flexible column of ring-like bones that runs from your skull to your pelvis.</a:t>
                      </a:r>
                      <a:endParaRPr lang="en-GB" sz="900" b="0" dirty="0">
                        <a:solidFill>
                          <a:schemeClr val="tx1"/>
                        </a:solidFill>
                        <a:latin typeface="Century Gothic" panose="020B0502020202020204" pitchFamily="34" charset="0"/>
                      </a:endParaRPr>
                    </a:p>
                    <a:p>
                      <a:pPr lvl="0"/>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rowSpan="2">
                  <a:txBody>
                    <a:bodyPr/>
                    <a:lstStyle/>
                    <a:p>
                      <a:pPr marL="171450" indent="-171450">
                        <a:buFont typeface="Wingdings" panose="05000000000000000000" pitchFamily="2" charset="2"/>
                        <a:buChar char="q"/>
                      </a:pPr>
                      <a:r>
                        <a:rPr lang="en-GB" sz="1100" b="0" dirty="0">
                          <a:solidFill>
                            <a:schemeClr val="tx1"/>
                          </a:solidFill>
                          <a:latin typeface="+mj-lt"/>
                        </a:rPr>
                        <a:t>In 1768</a:t>
                      </a:r>
                      <a:r>
                        <a:rPr lang="en-GB" sz="1100" b="0" baseline="0" dirty="0">
                          <a:solidFill>
                            <a:schemeClr val="tx1"/>
                          </a:solidFill>
                          <a:latin typeface="+mj-lt"/>
                        </a:rPr>
                        <a:t>, Captain Cook set off on his first voyage on the ship, Endeavour.. He mapped large parts of the Pacific Ocean including New Zealand and Australia/</a:t>
                      </a:r>
                      <a:endParaRPr lang="en-GB" sz="1100" b="0" dirty="0">
                        <a:solidFill>
                          <a:schemeClr val="tx1"/>
                        </a:solidFill>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3"/>
                  </a:ext>
                </a:extLst>
              </a:tr>
              <a:tr h="724774">
                <a:tc>
                  <a:txBody>
                    <a:bodyPr/>
                    <a:lstStyle/>
                    <a:p>
                      <a:r>
                        <a:rPr lang="en-GB" sz="1200" b="1" dirty="0">
                          <a:solidFill>
                            <a:schemeClr val="tx1"/>
                          </a:solidFill>
                          <a:latin typeface="Century Gothic" panose="020B0502020202020204" pitchFamily="34" charset="0"/>
                        </a:rPr>
                        <a:t>Indigenous</a:t>
                      </a:r>
                      <a:r>
                        <a:rPr lang="en-GB" sz="1200" b="1" baseline="0" dirty="0">
                          <a:solidFill>
                            <a:schemeClr val="tx1"/>
                          </a:solidFill>
                          <a:latin typeface="Century Gothic" panose="020B0502020202020204" pitchFamily="34" charset="0"/>
                        </a:rPr>
                        <a:t> people</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latin typeface="Century Gothic" panose="020B0502020202020204" pitchFamily="34" charset="0"/>
                        </a:rPr>
                        <a:t>People who</a:t>
                      </a:r>
                      <a:r>
                        <a:rPr lang="en-GB" sz="900" b="0" baseline="0" dirty="0">
                          <a:solidFill>
                            <a:schemeClr val="tx1"/>
                          </a:solidFill>
                          <a:latin typeface="Century Gothic" panose="020B0502020202020204" pitchFamily="34" charset="0"/>
                        </a:rPr>
                        <a:t> were the original owners or occupants of a particular land.</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endParaRPr lang="en-GB" sz="1100" b="0" dirty="0">
                        <a:solidFill>
                          <a:schemeClr val="tx1"/>
                        </a:solidFill>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4255628424"/>
                  </a:ext>
                </a:extLst>
              </a:tr>
              <a:tr h="5226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Century Gothic" panose="020B0502020202020204" pitchFamily="34" charset="0"/>
                        </a:rPr>
                        <a:t>pirate</a:t>
                      </a:r>
                      <a:endParaRPr lang="en-GB" sz="1200" dirty="0">
                        <a:solidFill>
                          <a:schemeClr val="tx1"/>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latin typeface="Century Gothic" panose="020B0502020202020204" pitchFamily="34" charset="0"/>
                        </a:rPr>
                        <a:t>A person</a:t>
                      </a:r>
                      <a:r>
                        <a:rPr lang="en-GB" sz="900" baseline="0" dirty="0">
                          <a:latin typeface="Century Gothic" panose="020B0502020202020204" pitchFamily="34" charset="0"/>
                        </a:rPr>
                        <a:t> who attacks or robs ships at sea</a:t>
                      </a:r>
                      <a:endParaRPr lang="en-GB" sz="900"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r>
                        <a:rPr lang="en-GB" sz="1100" b="1" dirty="0">
                          <a:solidFill>
                            <a:schemeClr val="bg1"/>
                          </a:solidFill>
                          <a:latin typeface="Century Gothic" pitchFamily="34"/>
                        </a:rPr>
                        <a:t>Important image to understand by the end of the Celebrations unit:</a:t>
                      </a: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7FC184"/>
                    </a:solidFill>
                  </a:tcPr>
                </a:tc>
                <a:tc rowSpan="2">
                  <a:txBody>
                    <a:bodyPr/>
                    <a:lstStyle/>
                    <a:p>
                      <a:pPr marL="171450" indent="-171450">
                        <a:buFont typeface="Wingdings" panose="05000000000000000000" pitchFamily="2" charset="2"/>
                        <a:buChar char="q"/>
                      </a:pPr>
                      <a:r>
                        <a:rPr lang="en-US" sz="1100" b="0" dirty="0">
                          <a:solidFill>
                            <a:schemeClr val="tx1"/>
                          </a:solidFill>
                          <a:latin typeface="+mj-lt"/>
                        </a:rPr>
                        <a:t>Captain Cook</a:t>
                      </a:r>
                      <a:r>
                        <a:rPr lang="en-US" sz="1100" b="0" baseline="0" dirty="0">
                          <a:solidFill>
                            <a:schemeClr val="tx1"/>
                          </a:solidFill>
                          <a:latin typeface="+mj-lt"/>
                        </a:rPr>
                        <a:t> is often </a:t>
                      </a:r>
                      <a:r>
                        <a:rPr lang="en-US" sz="1100" b="0" baseline="0" dirty="0" err="1">
                          <a:solidFill>
                            <a:schemeClr val="tx1"/>
                          </a:solidFill>
                          <a:latin typeface="+mj-lt"/>
                        </a:rPr>
                        <a:t>criticised</a:t>
                      </a:r>
                      <a:r>
                        <a:rPr lang="en-US" sz="1100" b="0" baseline="0" dirty="0">
                          <a:solidFill>
                            <a:schemeClr val="tx1"/>
                          </a:solidFill>
                          <a:latin typeface="+mj-lt"/>
                        </a:rPr>
                        <a:t> for his treatment of indigenous populations which means not everyone supports the view that he was a great explorer.</a:t>
                      </a:r>
                      <a:endParaRPr lang="en-GB" sz="1100" b="0" dirty="0">
                        <a:solidFill>
                          <a:schemeClr val="tx1"/>
                        </a:solidFill>
                        <a:latin typeface="+mj-lt"/>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5"/>
                  </a:ext>
                </a:extLst>
              </a:tr>
              <a:tr h="397824">
                <a:tc rowSpan="2">
                  <a:txBody>
                    <a:bodyPr/>
                    <a:lstStyle/>
                    <a:p>
                      <a:r>
                        <a:rPr lang="en-US" sz="1200" b="1" dirty="0">
                          <a:solidFill>
                            <a:schemeClr val="tx1"/>
                          </a:solidFill>
                          <a:latin typeface="Century Gothic" panose="020B0502020202020204" pitchFamily="34" charset="0"/>
                        </a:rPr>
                        <a:t>polar</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lvl="0"/>
                      <a:r>
                        <a:rPr lang="en-GB" sz="900" b="0" dirty="0">
                          <a:solidFill>
                            <a:schemeClr val="tx1"/>
                          </a:solidFill>
                          <a:latin typeface="Century Gothic" panose="020B0502020202020204" pitchFamily="34" charset="0"/>
                        </a:rPr>
                        <a:t>Relating to the North or South</a:t>
                      </a:r>
                      <a:r>
                        <a:rPr lang="en-GB" sz="900" b="0" baseline="0" dirty="0">
                          <a:solidFill>
                            <a:schemeClr val="tx1"/>
                          </a:solidFill>
                          <a:latin typeface="Century Gothic" panose="020B0502020202020204" pitchFamily="34" charset="0"/>
                        </a:rPr>
                        <a:t> pole.</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0" lvl="0" indent="0" algn="l">
                        <a:buFont typeface="Arial" panose="020B0604020202020204" pitchFamily="34" charset="0"/>
                        <a:buNone/>
                      </a:pPr>
                      <a:endParaRPr lang="en-GB" sz="1100" b="1" dirty="0">
                        <a:solidFill>
                          <a:schemeClr val="tx1"/>
                        </a:solidFill>
                        <a:latin typeface="Century Gothic" pitchFamily="34"/>
                      </a:endParaRPr>
                    </a:p>
                  </a:txBody>
                  <a:tcPr marT="45739" marB="45739">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noFill/>
                  </a:tcPr>
                </a:tc>
                <a:tc vMerge="1">
                  <a:txBody>
                    <a:bodyPr/>
                    <a:lstStyle/>
                    <a:p>
                      <a:endParaRPr lang="en-GB"/>
                    </a:p>
                  </a:txBody>
                  <a:tcPr>
                    <a:lnL w="1270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176155">
                <a:tc vMerge="1">
                  <a:txBody>
                    <a:bodyPr/>
                    <a:lstStyle/>
                    <a:p>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lvl="0"/>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2">
                  <a:txBody>
                    <a:bodyPr/>
                    <a:lstStyle/>
                    <a:p>
                      <a:pPr marL="171450" indent="-171450">
                        <a:buFont typeface="Wingdings" panose="05000000000000000000" pitchFamily="2" charset="2"/>
                        <a:buChar char="q"/>
                      </a:pPr>
                      <a:r>
                        <a:rPr lang="en-US" sz="1100" b="0" dirty="0">
                          <a:solidFill>
                            <a:schemeClr val="tx1"/>
                          </a:solidFill>
                          <a:latin typeface="+mj-lt"/>
                        </a:rPr>
                        <a:t>Roald</a:t>
                      </a:r>
                      <a:r>
                        <a:rPr lang="en-US" sz="1100" b="0" baseline="0" dirty="0">
                          <a:solidFill>
                            <a:schemeClr val="tx1"/>
                          </a:solidFill>
                          <a:latin typeface="+mj-lt"/>
                        </a:rPr>
                        <a:t> Amundsen was the first man to reach the South Pole in 1911, beating Captain Robert Scott by 16 days.  Captain Scott died on his return journey.</a:t>
                      </a:r>
                      <a:endParaRPr lang="en-GB" sz="1100" b="0" dirty="0">
                        <a:solidFill>
                          <a:schemeClr val="tx1"/>
                        </a:solidFill>
                        <a:latin typeface="+mj-lt"/>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351161259"/>
                  </a:ext>
                </a:extLst>
              </a:tr>
              <a:tr h="74434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Century Gothic" panose="020B0502020202020204" pitchFamily="34" charset="0"/>
                        </a:rPr>
                        <a:t>equipment</a:t>
                      </a:r>
                    </a:p>
                    <a:p>
                      <a:endParaRPr lang="en-GB" sz="1200" dirty="0">
                        <a:solidFill>
                          <a:schemeClr val="tx1"/>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a:txBody>
                    <a:bodyPr/>
                    <a:lstStyle/>
                    <a:p>
                      <a:r>
                        <a:rPr lang="en-GB" sz="1050" dirty="0"/>
                        <a:t>The essential</a:t>
                      </a:r>
                      <a:r>
                        <a:rPr lang="en-GB" sz="1050" baseline="0" dirty="0"/>
                        <a:t> items for a particular purpose.</a:t>
                      </a:r>
                      <a:endParaRPr lang="en-GB" sz="105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T w="6350" cap="flat" cmpd="sng" algn="ctr">
                      <a:solidFill>
                        <a:schemeClr val="tx1"/>
                      </a:solidFill>
                      <a:prstDash val="solid"/>
                      <a:round/>
                      <a:headEnd type="none" w="med" len="med"/>
                      <a:tailEnd type="none" w="med" len="med"/>
                    </a:lnT>
                  </a:tcPr>
                </a:tc>
                <a:tc vMerge="1">
                  <a:txBody>
                    <a:bodyPr/>
                    <a:lstStyle/>
                    <a:p>
                      <a:pPr marL="171450" indent="-171450">
                        <a:buFont typeface="Wingdings" panose="05000000000000000000" pitchFamily="2" charset="2"/>
                        <a:buChar char="q"/>
                      </a:pPr>
                      <a:r>
                        <a:rPr lang="en-US" sz="1100" b="0" dirty="0">
                          <a:solidFill>
                            <a:schemeClr val="tx1"/>
                          </a:solidFill>
                          <a:latin typeface="+mj-lt"/>
                        </a:rPr>
                        <a:t>Roald</a:t>
                      </a:r>
                      <a:r>
                        <a:rPr lang="en-US" sz="1100" b="0" baseline="0" dirty="0">
                          <a:solidFill>
                            <a:schemeClr val="tx1"/>
                          </a:solidFill>
                          <a:latin typeface="+mj-lt"/>
                        </a:rPr>
                        <a:t> Amundsen was the first man to reach the South Pole in 1911, beating Captain Robert Scott by 16 days.</a:t>
                      </a:r>
                      <a:endParaRPr lang="en-GB" sz="1100" b="0" dirty="0">
                        <a:solidFill>
                          <a:schemeClr val="tx1"/>
                        </a:solidFill>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0008"/>
                  </a:ext>
                </a:extLst>
              </a:tr>
              <a:tr h="173771">
                <a:tc vMerge="1">
                  <a:txBody>
                    <a:bodyPr/>
                    <a:lstStyle/>
                    <a:p>
                      <a:endParaRPr lang="en-GB" sz="1200" dirty="0">
                        <a:solidFill>
                          <a:schemeClr val="tx1"/>
                        </a:solidFill>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105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rowSpan="3">
                  <a:txBody>
                    <a:bodyPr/>
                    <a:lstStyle/>
                    <a:p>
                      <a:pPr marL="171450" indent="-171450">
                        <a:buFont typeface="Wingdings" panose="05000000000000000000" pitchFamily="2" charset="2"/>
                        <a:buChar char="q"/>
                      </a:pPr>
                      <a:r>
                        <a:rPr lang="en-US" sz="1100" dirty="0">
                          <a:latin typeface="+mj-lt"/>
                        </a:rPr>
                        <a:t>In</a:t>
                      </a:r>
                      <a:r>
                        <a:rPr lang="en-US" sz="1100" baseline="0" dirty="0">
                          <a:latin typeface="+mj-lt"/>
                        </a:rPr>
                        <a:t> 2006 Sunita Williams went on her first expedition into space on the shuttle </a:t>
                      </a:r>
                      <a:r>
                        <a:rPr lang="en-US" sz="1100" i="1" baseline="0" dirty="0">
                          <a:latin typeface="+mj-lt"/>
                        </a:rPr>
                        <a:t>Discovery. </a:t>
                      </a:r>
                      <a:r>
                        <a:rPr lang="en-US" sz="1100" i="0" baseline="0" dirty="0">
                          <a:latin typeface="+mj-lt"/>
                        </a:rPr>
                        <a:t>The first female to travel in space was Valentina Tereshkova in 1963. The first female </a:t>
                      </a:r>
                      <a:r>
                        <a:rPr lang="en-US" sz="1100" i="0" baseline="0" dirty="0" err="1">
                          <a:latin typeface="+mj-lt"/>
                        </a:rPr>
                        <a:t>Brtiish</a:t>
                      </a:r>
                      <a:r>
                        <a:rPr lang="en-US" sz="1100" i="0" baseline="0" dirty="0">
                          <a:latin typeface="+mj-lt"/>
                        </a:rPr>
                        <a:t> astronaut was Helen Sharman.</a:t>
                      </a:r>
                      <a:endParaRPr lang="en-GB" sz="1100" b="0" dirty="0">
                        <a:solidFill>
                          <a:schemeClr val="tx1"/>
                        </a:solidFill>
                        <a:latin typeface="+mj-lt"/>
                      </a:endParaRPr>
                    </a:p>
                  </a:txBody>
                  <a:tcPr marT="45739" marB="4573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E8F4E9"/>
                    </a:solidFill>
                  </a:tcPr>
                </a:tc>
                <a:extLst>
                  <a:ext uri="{0D108BD9-81ED-4DB2-BD59-A6C34878D82A}">
                    <a16:rowId xmlns:a16="http://schemas.microsoft.com/office/drawing/2014/main" val="1991330397"/>
                  </a:ext>
                </a:extLst>
              </a:tr>
              <a:tr h="837243">
                <a:tc>
                  <a:txBody>
                    <a:bodyPr/>
                    <a:lstStyle/>
                    <a:p>
                      <a:r>
                        <a:rPr lang="en-US" sz="1200" b="1" dirty="0">
                          <a:latin typeface="Century Gothic" panose="020B0502020202020204" pitchFamily="34" charset="0"/>
                        </a:rPr>
                        <a:t>astronaut</a:t>
                      </a:r>
                      <a:r>
                        <a:rPr lang="en-US" sz="1200" b="1" baseline="0" dirty="0">
                          <a:latin typeface="Century Gothic" panose="020B0502020202020204" pitchFamily="34" charset="0"/>
                        </a:rPr>
                        <a:t> </a:t>
                      </a:r>
                      <a:endParaRPr lang="en-GB" sz="1200" b="1" dirty="0">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050" dirty="0"/>
                        <a:t>A person who is trained to travel in an space</a:t>
                      </a:r>
                      <a:r>
                        <a:rPr lang="en-US" sz="1050" baseline="0" dirty="0"/>
                        <a:t>craft.</a:t>
                      </a:r>
                      <a:endParaRPr lang="en-GB" sz="1050" dirty="0"/>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pPr marL="171450" indent="-171450">
                        <a:buFont typeface="Wingdings" panose="05000000000000000000" pitchFamily="2" charset="2"/>
                        <a:buChar char="q"/>
                      </a:pPr>
                      <a:r>
                        <a:rPr lang="en-US" sz="1100" dirty="0">
                          <a:latin typeface="+mj-lt"/>
                        </a:rPr>
                        <a:t>In</a:t>
                      </a:r>
                      <a:r>
                        <a:rPr lang="en-US" sz="1100" baseline="0" dirty="0">
                          <a:latin typeface="+mj-lt"/>
                        </a:rPr>
                        <a:t> 2006 </a:t>
                      </a:r>
                      <a:r>
                        <a:rPr lang="en-US" sz="1100" baseline="0" dirty="0" err="1">
                          <a:latin typeface="+mj-lt"/>
                        </a:rPr>
                        <a:t>Sunita</a:t>
                      </a:r>
                      <a:r>
                        <a:rPr lang="en-US" sz="1100" baseline="0" dirty="0">
                          <a:latin typeface="+mj-lt"/>
                        </a:rPr>
                        <a:t> Williams went on her first expedition into space on the shuttle </a:t>
                      </a:r>
                      <a:r>
                        <a:rPr lang="en-US" sz="1100" i="1" baseline="0" dirty="0">
                          <a:latin typeface="+mj-lt"/>
                        </a:rPr>
                        <a:t>Discovery. </a:t>
                      </a:r>
                      <a:r>
                        <a:rPr lang="en-US" sz="1100" i="0" baseline="0" dirty="0">
                          <a:latin typeface="+mj-lt"/>
                        </a:rPr>
                        <a:t>The first female to travel in space was Valentina Tereshkova in 1963.</a:t>
                      </a:r>
                      <a:endParaRPr lang="en-GB" sz="1100" dirty="0">
                        <a:latin typeface="+mj-lt"/>
                      </a:endParaRPr>
                    </a:p>
                  </a:txBody>
                  <a:tcPr marT="45739" marB="45739">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rgbClr val="E8F4E9"/>
                    </a:solidFill>
                  </a:tcPr>
                </a:tc>
                <a:extLst>
                  <a:ext uri="{0D108BD9-81ED-4DB2-BD59-A6C34878D82A}">
                    <a16:rowId xmlns:a16="http://schemas.microsoft.com/office/drawing/2014/main" val="3135698156"/>
                  </a:ext>
                </a:extLst>
              </a:tr>
              <a:tr h="522549">
                <a:tc>
                  <a:txBody>
                    <a:bodyPr/>
                    <a:lstStyle/>
                    <a:p>
                      <a:r>
                        <a:rPr lang="en-US" sz="1200" b="1" dirty="0">
                          <a:solidFill>
                            <a:schemeClr val="tx1"/>
                          </a:solidFill>
                          <a:latin typeface="Century Gothic" panose="020B0502020202020204" pitchFamily="34" charset="0"/>
                        </a:rPr>
                        <a:t>memorial</a:t>
                      </a:r>
                      <a:endParaRPr lang="en-GB" sz="1200" b="1"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900" b="0" dirty="0">
                          <a:solidFill>
                            <a:schemeClr val="tx1"/>
                          </a:solidFill>
                          <a:latin typeface="Century Gothic" panose="020B0502020202020204" pitchFamily="34" charset="0"/>
                        </a:rPr>
                        <a:t>A statue</a:t>
                      </a:r>
                      <a:r>
                        <a:rPr lang="en-US" sz="900" b="0" baseline="0" dirty="0">
                          <a:solidFill>
                            <a:schemeClr val="tx1"/>
                          </a:solidFill>
                          <a:latin typeface="Century Gothic" panose="020B0502020202020204" pitchFamily="34" charset="0"/>
                        </a:rPr>
                        <a:t> or structure built to remember a person or event</a:t>
                      </a:r>
                      <a:endParaRPr lang="en-GB" sz="900" b="0" dirty="0">
                        <a:solidFill>
                          <a:schemeClr val="tx1"/>
                        </a:solidFill>
                        <a:latin typeface="Century Gothic" panose="020B0502020202020204" pitchFamily="34" charset="0"/>
                      </a:endParaRPr>
                    </a:p>
                  </a:txBody>
                  <a:tcPr marT="45739" marB="45739">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lnL w="6350" cap="flat" cmpd="sng" algn="ctr">
                      <a:solidFill>
                        <a:schemeClr val="tx1"/>
                      </a:solidFill>
                      <a:prstDash val="solid"/>
                      <a:round/>
                      <a:headEnd type="none" w="med" len="med"/>
                      <a:tailEnd type="none" w="med" len="med"/>
                    </a:lnL>
                  </a:tcPr>
                </a:tc>
                <a:tc vMerge="1">
                  <a:txBody>
                    <a:bodyPr/>
                    <a:lstStyle/>
                    <a:p>
                      <a:endParaRPr lang="en-GB"/>
                    </a:p>
                  </a:txBody>
                  <a:tcPr/>
                </a:tc>
                <a:extLst>
                  <a:ext uri="{0D108BD9-81ED-4DB2-BD59-A6C34878D82A}">
                    <a16:rowId xmlns:a16="http://schemas.microsoft.com/office/drawing/2014/main" val="10012"/>
                  </a:ext>
                </a:extLst>
              </a:tr>
            </a:tbl>
          </a:graphicData>
        </a:graphic>
      </p:graphicFrame>
      <p:pic>
        <p:nvPicPr>
          <p:cNvPr id="1026"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0017" y="1188719"/>
            <a:ext cx="1323290" cy="19899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8008" y="3178628"/>
            <a:ext cx="1397726" cy="153635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stretch>
            <a:fillRect/>
          </a:stretch>
        </p:blipFill>
        <p:spPr>
          <a:xfrm>
            <a:off x="3900017" y="4714987"/>
            <a:ext cx="1676634" cy="1667108"/>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Know Mats v 3</Template>
  <TotalTime>5526</TotalTime>
  <Words>297</Words>
  <Application>Microsoft Office PowerPoint</Application>
  <PresentationFormat>On-screen Show (4:3)</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The Greatest Explorers: Knowledge Mat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Knowledge Mat</dc:title>
  <dc:creator>Clive Davies OBE, Director</dc:creator>
  <cp:lastModifiedBy>Sally Spring</cp:lastModifiedBy>
  <cp:revision>337</cp:revision>
  <cp:lastPrinted>2024-02-18T16:35:11Z</cp:lastPrinted>
  <dcterms:created xsi:type="dcterms:W3CDTF">2018-11-22T20:08:20Z</dcterms:created>
  <dcterms:modified xsi:type="dcterms:W3CDTF">2024-02-18T16:35:48Z</dcterms:modified>
</cp:coreProperties>
</file>