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4" r:id="rId2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FED"/>
    <a:srgbClr val="EDC2B1"/>
    <a:srgbClr val="A14824"/>
    <a:srgbClr val="7C5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1B15CD-B3BF-4CE7-8A9B-4B38EB2BF4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D04B55-0A96-4223-BD45-7A38A8A9AB9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BDFB27B-4213-485C-A148-AEFB0527EE71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100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371600" y="1143000"/>
            <a:ext cx="4114800" cy="3086100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F6D2E0-12B7-42CA-B61F-3AEB0281001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482BE-BA66-446C-87E4-18B7D3E78F5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726F7-9AC2-4A75-AC9F-1C7045F1E5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C12ABC26-458D-4F00-BF87-667FCF8FBC0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809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C7A4-A4E2-4E98-911E-4339AD83E1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A21B1-9C95-4B75-9DCE-802AD16C3A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CD70C-FE68-47DB-AFD0-19198E48FA2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F4A5-1344-403B-9581-D9D2BFE004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96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6000-3108-4B1B-8CEE-1B65CA7F79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E2F34-0A7C-41E7-B3D5-2006109A367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A455-2832-4F05-8EF4-C32EC4AA6D0E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C0D-A835-40A8-96CC-4A126A1CDC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08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CFB6D-D295-4979-BC72-99D32BDBB9D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EBC13-9AB6-42B2-A47F-D2B7CC136E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AF9D7-699F-41F1-8989-1FE7C694556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DC11-8A6D-4756-904A-5F7A5F58BBC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12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7FC1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9F8D7E-4EAB-4EA4-8CD2-39E759D9D98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6C658B-A3BB-419D-8C73-010AD3AE97D1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AC60-3C3E-4EDA-AC15-3D5C9992291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2435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25" y="5349875"/>
            <a:ext cx="12382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E6587015-4307-434D-8B4D-BB7FE2DED83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latin typeface="Century Gothic" pitchFamily="34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4BECD27-CFA7-4081-9BC2-775C3251B713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 pitchFamily="34"/>
              </a:defRPr>
            </a:lvl1pPr>
          </a:lstStyle>
          <a:p>
            <a:pPr>
              <a:defRPr/>
            </a:pPr>
            <a:fld id="{6A00AAFA-506C-499C-A243-6F693D32211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9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004D-0C83-48CC-87C8-84934B27A9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1134F-63BE-45B2-95FF-ADCB2508943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1A4E0-37EE-4E8C-BE45-D971818BDDF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5C1B-E7BC-4E10-B96E-0E53F53B1B53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3045426" y="649199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© Focus Education UK Ltd.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114" y="6444512"/>
            <a:ext cx="584886" cy="4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406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E500-D3DA-4A9E-8372-B747EA402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16F8E-CCFE-4365-B10F-E324522CB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74FDF-DF6A-4FF0-A0D3-CC6C59604C43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AE2E3-1837-40A5-94FE-181728FC2F1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8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4020F-07CD-4A49-BB82-645DC26356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8441-F455-4E85-87FD-6B6C170DDA6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C12C0-58CE-446A-8FA4-9813EF9CEF5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88D3C-C2CE-4564-BCD5-D87F8C1DF728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DD771-3C36-4AD8-8CC9-1FF3FAD6829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605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97E1-CAD0-4F22-BAB0-4C1CC43F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FCCD4-FA65-4D2A-B3EE-21A26E912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13E39-4EA4-4182-A0DD-231D8D7AA92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C57F19-012C-4F06-A53D-2149B193F8D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F2492-1F5D-4BE5-9BF9-E2FA434E498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7B94C-197D-42A1-9093-AF6009BA318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BE5DC-BB5F-4576-A280-C22EF26535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73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830-5E9A-4BF8-A331-FCDEBD0B04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0D84-0A77-4850-BFC0-A2AD54AA0C06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94750-1E72-483B-B85E-7EF864735A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90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109BE-13D4-4C86-9D2E-4D88197D737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EED5-EAEE-4043-904F-BB8502EF99A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44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E804-DB8E-49DF-A4B0-A4F5135184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4A997-2F63-475F-8249-A4CEEB5A54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98B6E-B092-4254-A438-889FAC9CFE1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F6CF-0AF1-413F-9609-49D0099D3AD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0D2C-AC70-457B-AA19-30EF97D5FDB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819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A19A7-5196-4ECC-B23A-08CF5474FE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4ADBE-5C65-497B-AF1D-9CE0E59F475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E2982-8307-4ED6-BACA-AD4891D515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54C4-1861-426B-B44D-B9EE61F20820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4EE3-D8F1-45B6-988E-FC734E1E0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02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BF6B4FE-C7F2-4994-BB12-BB4D517A2EB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7C61D16-7583-49FC-AC4F-CB1111FE15B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  <p:sldLayoutId id="2147484051" r:id="rId13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76200" y="57150"/>
            <a:ext cx="8896350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3200" b="1" dirty="0">
                <a:solidFill>
                  <a:srgbClr val="A14824"/>
                </a:solidFill>
                <a:latin typeface="Century Gothic" panose="020B0502020202020204" pitchFamily="34" charset="0"/>
              </a:rPr>
              <a:t>Communication </a:t>
            </a:r>
            <a:r>
              <a:rPr lang="en-GB" altLang="en-US" sz="3200" b="1">
                <a:solidFill>
                  <a:srgbClr val="A14824"/>
                </a:solidFill>
                <a:latin typeface="Century Gothic" panose="020B0502020202020204" pitchFamily="34" charset="0"/>
              </a:rPr>
              <a:t>and Language </a:t>
            </a:r>
            <a:r>
              <a:rPr lang="en-GB" altLang="en-US" sz="3200" b="1" dirty="0">
                <a:solidFill>
                  <a:srgbClr val="A14824"/>
                </a:solidFill>
                <a:latin typeface="Century Gothic" panose="020B0502020202020204" pitchFamily="34" charset="0"/>
              </a:rPr>
              <a:t>: Speaking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19CD4200-EED8-46A5-81B6-5DBD0DD2F7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8309695"/>
              </p:ext>
            </p:extLst>
          </p:nvPr>
        </p:nvGraphicFramePr>
        <p:xfrm>
          <a:off x="220230" y="549281"/>
          <a:ext cx="8896350" cy="612861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310534">
                  <a:extLst>
                    <a:ext uri="{9D8B030D-6E8A-4147-A177-3AD203B41FA5}">
                      <a16:colId xmlns:a16="http://schemas.microsoft.com/office/drawing/2014/main" val="4186730976"/>
                    </a:ext>
                  </a:extLst>
                </a:gridCol>
                <a:gridCol w="2807854">
                  <a:extLst>
                    <a:ext uri="{9D8B030D-6E8A-4147-A177-3AD203B41FA5}">
                      <a16:colId xmlns:a16="http://schemas.microsoft.com/office/drawing/2014/main" val="2628771195"/>
                    </a:ext>
                  </a:extLst>
                </a:gridCol>
                <a:gridCol w="1911927">
                  <a:extLst>
                    <a:ext uri="{9D8B030D-6E8A-4147-A177-3AD203B41FA5}">
                      <a16:colId xmlns:a16="http://schemas.microsoft.com/office/drawing/2014/main" val="308867682"/>
                    </a:ext>
                  </a:extLst>
                </a:gridCol>
                <a:gridCol w="1866035">
                  <a:extLst>
                    <a:ext uri="{9D8B030D-6E8A-4147-A177-3AD203B41FA5}">
                      <a16:colId xmlns:a16="http://schemas.microsoft.com/office/drawing/2014/main" val="3368322103"/>
                    </a:ext>
                  </a:extLst>
                </a:gridCol>
              </a:tblGrid>
              <a:tr h="705401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Selection of linked objectives and ideas for supporting child development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500" b="1" dirty="0">
                          <a:solidFill>
                            <a:srgbClr val="A14824"/>
                          </a:solidFill>
                          <a:latin typeface="Century Gothic" pitchFamily="34"/>
                        </a:rPr>
                        <a:t>Early Learning Goals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Useful Books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88173"/>
                  </a:ext>
                </a:extLst>
              </a:tr>
              <a:tr h="1657514"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Introduces a storyline or narrative into their play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Uses language to imagine and recreate roles and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experiences in play situations</a:t>
                      </a:r>
                      <a:endParaRPr lang="en-GB" sz="900" b="1" dirty="0">
                        <a:solidFill>
                          <a:srgbClr val="A1482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Introduce and repeat new words in a range of contexts and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encourage children to use them in their own talk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Encourage language play, e.g. through stories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such as Goldilocks and the Three Bears and action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songs that require intonation.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Participate in small group, class and one-to-one discussions, offering their own ideas, using recently introduced vocabulary</a:t>
                      </a:r>
                      <a:r>
                        <a:rPr lang="en-GB" sz="18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418414"/>
                  </a:ext>
                </a:extLst>
              </a:tr>
              <a:tr h="1226077"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Extends vocabulary, especially by grouping and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naming, exploring the meaning and sounds of new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words</a:t>
                      </a:r>
                      <a:endParaRPr lang="en-GB" sz="900" b="1" dirty="0">
                        <a:solidFill>
                          <a:srgbClr val="A1482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Decide on the key vocabulary linked to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activities, and ensure that all practitioners make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opportunities to use the words in a range of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contexts such as songs, stories, games, activities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and natural conversations..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Offer explanations for why things might happen, making use of recently introduced vocabulary from stories, non-fiction, rhymes and poems when appropriate;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980100"/>
                  </a:ext>
                </a:extLst>
              </a:tr>
              <a:tr h="1269809"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Uses talk to organise, sequence and clarify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thinking, ideas, feelings and events</a:t>
                      </a:r>
                      <a:endParaRPr lang="en-GB" sz="900" b="1" dirty="0">
                        <a:solidFill>
                          <a:srgbClr val="A1482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Provide opportunities for children to participate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 meaningful speaking and listening activities. For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example, children can take models that they have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made to show children in another group or class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and explain how they were made.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Express their ideas and feelings about their experiences using full sentences, including use of past, present and future tenses 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8615508"/>
                  </a:ext>
                </a:extLst>
              </a:tr>
              <a:tr h="126980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Provide opportunities for talking for a wide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range of purposes, e.g. to present ideas to others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as descriptions, explanations, instructions or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justifications, and to discuss and plan individual or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shared activities</a:t>
                      </a:r>
                      <a:r>
                        <a:rPr lang="en-GB" sz="18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GB" dirty="0"/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making use of conjunctions, with modelling and support from their teacher.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698913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AAEFA8A3-47E5-4B40-B4F1-1686F04A5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9800" y="4251180"/>
            <a:ext cx="1592750" cy="2312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0C00B8-C95D-4729-A879-CDF03C5337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6390" y="1644071"/>
            <a:ext cx="1636160" cy="23128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DA674B7-FC14-4E2F-9206-1F7C0FC44F93}"/>
              </a:ext>
            </a:extLst>
          </p:cNvPr>
          <p:cNvSpPr txBox="1"/>
          <p:nvPr/>
        </p:nvSpPr>
        <p:spPr>
          <a:xfrm>
            <a:off x="3759200" y="6493164"/>
            <a:ext cx="15927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980713-A0FC-428D-B366-461AAFC853EB}"/>
              </a:ext>
            </a:extLst>
          </p:cNvPr>
          <p:cNvSpPr txBox="1"/>
          <p:nvPr/>
        </p:nvSpPr>
        <p:spPr>
          <a:xfrm>
            <a:off x="8571345" y="6564023"/>
            <a:ext cx="57265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099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2639</TotalTime>
  <Words>311</Words>
  <Application>Microsoft Office PowerPoint</Application>
  <PresentationFormat>On-screen Show (4:3)</PresentationFormat>
  <Paragraphs>50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Communication and Language : Speaking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KS2 Knowledge Mat</dc:title>
  <dc:creator>Marketing Dept</dc:creator>
  <cp:lastModifiedBy>Sally Spring</cp:lastModifiedBy>
  <cp:revision>127</cp:revision>
  <dcterms:created xsi:type="dcterms:W3CDTF">2019-01-14T16:39:51Z</dcterms:created>
  <dcterms:modified xsi:type="dcterms:W3CDTF">2021-09-16T20:15:49Z</dcterms:modified>
</cp:coreProperties>
</file>