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5"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C184"/>
    <a:srgbClr val="7C5DA3"/>
    <a:srgbClr val="E8F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8/23/2021</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8/23/2021</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8/23/2021</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8/23/2021</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txBox="1">
            <a:spLocks noGrp="1" noChangeArrowheads="1"/>
          </p:cNvSpPr>
          <p:nvPr>
            <p:ph type="title"/>
          </p:nvPr>
        </p:nvSpPr>
        <p:spPr>
          <a:xfrm>
            <a:off x="142875" y="122238"/>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My Body and Senses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4051323774"/>
              </p:ext>
            </p:extLst>
          </p:nvPr>
        </p:nvGraphicFramePr>
        <p:xfrm>
          <a:off x="142875" y="676275"/>
          <a:ext cx="8867774" cy="6209997"/>
        </p:xfrm>
        <a:graphic>
          <a:graphicData uri="http://schemas.openxmlformats.org/drawingml/2006/table">
            <a:tbl>
              <a:tblPr firstRow="1" bandRow="1">
                <a:effectLst/>
                <a:tableStyleId>{5C22544A-7EE6-4342-B048-85BDC9FD1C3A}</a:tableStyleId>
              </a:tblPr>
              <a:tblGrid>
                <a:gridCol w="1026898">
                  <a:extLst>
                    <a:ext uri="{9D8B030D-6E8A-4147-A177-3AD203B41FA5}">
                      <a16:colId xmlns:a16="http://schemas.microsoft.com/office/drawing/2014/main" val="20000"/>
                    </a:ext>
                  </a:extLst>
                </a:gridCol>
                <a:gridCol w="2644346">
                  <a:extLst>
                    <a:ext uri="{9D8B030D-6E8A-4147-A177-3AD203B41FA5}">
                      <a16:colId xmlns:a16="http://schemas.microsoft.com/office/drawing/2014/main" val="20001"/>
                    </a:ext>
                  </a:extLst>
                </a:gridCol>
                <a:gridCol w="2636108">
                  <a:extLst>
                    <a:ext uri="{9D8B030D-6E8A-4147-A177-3AD203B41FA5}">
                      <a16:colId xmlns:a16="http://schemas.microsoft.com/office/drawing/2014/main" val="20002"/>
                    </a:ext>
                  </a:extLst>
                </a:gridCol>
                <a:gridCol w="2560422">
                  <a:extLst>
                    <a:ext uri="{9D8B030D-6E8A-4147-A177-3AD203B41FA5}">
                      <a16:colId xmlns:a16="http://schemas.microsoft.com/office/drawing/2014/main" val="20003"/>
                    </a:ext>
                  </a:extLst>
                </a:gridCol>
              </a:tblGrid>
              <a:tr h="363559">
                <a:tc gridSpan="2">
                  <a:txBody>
                    <a:bodyPr/>
                    <a:lstStyle/>
                    <a:p>
                      <a:pPr lvl="0" algn="ctr"/>
                      <a:r>
                        <a:rPr lang="en-GB" sz="1800" dirty="0">
                          <a:solidFill>
                            <a:schemeClr val="bg1"/>
                          </a:solidFill>
                          <a:latin typeface="Century Gothic" pitchFamily="34"/>
                        </a:rPr>
                        <a:t>Subject Specific Vocabulary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Interesting Books</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600" dirty="0">
                          <a:solidFill>
                            <a:srgbClr val="7FC184"/>
                          </a:solidFill>
                          <a:latin typeface="Century Gothic" pitchFamily="34"/>
                        </a:rPr>
                        <a:t>Sticky Knowledge about our bodies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636199">
                <a:tc>
                  <a:txBody>
                    <a:bodyPr/>
                    <a:lstStyle/>
                    <a:p>
                      <a:r>
                        <a:rPr lang="en-GB" sz="1200" b="1" dirty="0">
                          <a:solidFill>
                            <a:srgbClr val="7FC184"/>
                          </a:solidFill>
                          <a:latin typeface="Century Gothic" panose="020B0502020202020204" pitchFamily="34" charset="0"/>
                        </a:rPr>
                        <a:t>skeleton</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pPr lvl="0"/>
                      <a:r>
                        <a:rPr lang="en-GB" sz="900" b="0" i="0" u="none" strike="noStrike" kern="1200" dirty="0">
                          <a:solidFill>
                            <a:schemeClr val="tx1"/>
                          </a:solidFill>
                          <a:effectLst/>
                          <a:latin typeface="Century Gothic" panose="020B0502020202020204" pitchFamily="34" charset="0"/>
                          <a:ea typeface="+mn-ea"/>
                          <a:cs typeface="+mn-cs"/>
                        </a:rPr>
                        <a:t>The human skeleton is made of bone and grows as we grow. Our skull protects our brain and our ribs protect our heart and lungs.</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rowSpan="4">
                  <a:txBody>
                    <a:bodyPr/>
                    <a:lstStyle/>
                    <a:p>
                      <a:pPr lvl="0" algn="ctr"/>
                      <a:endParaRPr lang="en-GB" sz="120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435861">
                <a:tc>
                  <a:txBody>
                    <a:bodyPr/>
                    <a:lstStyle/>
                    <a:p>
                      <a:r>
                        <a:rPr lang="en-GB" sz="1200" b="1" dirty="0">
                          <a:solidFill>
                            <a:srgbClr val="7FC184"/>
                          </a:solidFill>
                          <a:latin typeface="Century Gothic" panose="020B0502020202020204" pitchFamily="34" charset="0"/>
                        </a:rPr>
                        <a:t>muscles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i="0" u="none" strike="noStrike" kern="1200" dirty="0">
                          <a:solidFill>
                            <a:schemeClr val="tx1"/>
                          </a:solidFill>
                          <a:effectLst/>
                          <a:latin typeface="Century Gothic" panose="020B0502020202020204" pitchFamily="34" charset="0"/>
                          <a:ea typeface="+mn-ea"/>
                          <a:cs typeface="+mn-cs"/>
                        </a:rPr>
                        <a:t>Muscles are attached to bones by tendons and help them to move. When a muscle contracts it gets shorter and pulls on the bone it is attached to.</a:t>
                      </a:r>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body has a skeleton which supports our body and allows it to move.</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20033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spine</a:t>
                      </a:r>
                      <a:endParaRPr lang="en-GB" sz="1200" dirty="0"/>
                    </a:p>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vMerge="1">
                  <a:txBody>
                    <a:bodyPr/>
                    <a:lstStyle/>
                    <a:p>
                      <a:endParaRPr lang="en-GB"/>
                    </a:p>
                  </a:txBody>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49438590"/>
                  </a:ext>
                </a:extLst>
              </a:tr>
              <a:tr h="636199">
                <a:tc vMerge="1">
                  <a:txBody>
                    <a:bodyPr/>
                    <a:lstStyle/>
                    <a:p>
                      <a:endParaRPr lang="en-GB"/>
                    </a:p>
                  </a:txBody>
                  <a:tcPr>
                    <a:lnT w="635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i="0" u="none" strike="noStrike" kern="1200" dirty="0">
                          <a:solidFill>
                            <a:schemeClr val="tx1"/>
                          </a:solidFill>
                          <a:effectLst/>
                          <a:latin typeface="Century Gothic" panose="020B0502020202020204" pitchFamily="34" charset="0"/>
                          <a:ea typeface="+mn-ea"/>
                          <a:cs typeface="+mn-cs"/>
                        </a:rPr>
                        <a:t>Also known as your backbone, your spine is a strong, flexible column of ring-like bones that runs from your skull to your pelvis.</a:t>
                      </a:r>
                      <a:endParaRPr lang="en-GB" sz="900" b="0" dirty="0">
                        <a:solidFill>
                          <a:schemeClr val="tx1"/>
                        </a:solidFill>
                        <a:latin typeface="Century Gothic" panose="020B0502020202020204" pitchFamily="34" charset="0"/>
                      </a:endParaRPr>
                    </a:p>
                    <a:p>
                      <a:pPr lvl="0"/>
                      <a:endParaRPr lang="en-GB" sz="900" b="0" dirty="0">
                        <a:solidFill>
                          <a:schemeClr val="tx1"/>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body has organs that help us think, breathe, pump blood and process food.</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3"/>
                  </a:ext>
                </a:extLst>
              </a:tr>
              <a:tr h="4998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senses</a:t>
                      </a:r>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900" b="0" dirty="0">
                          <a:solidFill>
                            <a:schemeClr val="tx1"/>
                          </a:solidFill>
                          <a:latin typeface="Century Gothic" panose="020B0502020202020204" pitchFamily="34" charset="0"/>
                        </a:rPr>
                        <a:t>We have 5 senses that help us explore and find out about our world : sight, hearing, smell, taste and touch</a:t>
                      </a:r>
                      <a:endParaRPr lang="en-GB" sz="9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lvl="0" indent="0" algn="l">
                        <a:buFont typeface="Arial" panose="020B0604020202020204" pitchFamily="34" charset="0"/>
                        <a:buNone/>
                      </a:pPr>
                      <a:r>
                        <a:rPr lang="en-GB" sz="1100" b="1" dirty="0">
                          <a:solidFill>
                            <a:schemeClr val="bg1"/>
                          </a:solidFill>
                          <a:latin typeface="Century Gothic" pitchFamily="34"/>
                        </a:rPr>
                        <a:t>Important facts to know by the end of the My Body and Senses:</a:t>
                      </a: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marL="171450" indent="-171450">
                        <a:buFont typeface="Wingdings" panose="05000000000000000000" pitchFamily="2" charset="2"/>
                        <a:buChar char="q"/>
                      </a:pPr>
                      <a:r>
                        <a:rPr lang="en-GB" sz="1200" b="0" dirty="0">
                          <a:solidFill>
                            <a:schemeClr val="tx1"/>
                          </a:solidFill>
                        </a:rPr>
                        <a:t>We need to look after our organs and skeleton to help us lead healthy and long lives.</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5"/>
                  </a:ext>
                </a:extLst>
              </a:tr>
              <a:tr h="499879">
                <a:tc>
                  <a:txBody>
                    <a:bodyPr/>
                    <a:lstStyle/>
                    <a:p>
                      <a:r>
                        <a:rPr lang="en-GB" sz="1200" b="1" dirty="0">
                          <a:solidFill>
                            <a:srgbClr val="7FC184"/>
                          </a:solidFill>
                          <a:latin typeface="Century Gothic" panose="020B0502020202020204" pitchFamily="34" charset="0"/>
                        </a:rPr>
                        <a:t>tongue</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900" b="0" dirty="0">
                          <a:solidFill>
                            <a:schemeClr val="tx1"/>
                          </a:solidFill>
                          <a:latin typeface="Century Gothic" panose="020B0502020202020204" pitchFamily="34" charset="0"/>
                        </a:rPr>
                        <a:t>Our tongue has taste buds which help us taste food. Different parts of the tongue detect different tastes : sweet, sour, salty. </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8">
                  <a:txBody>
                    <a:bodyPr/>
                    <a:lstStyle/>
                    <a:p>
                      <a:pPr marL="171450" lvl="0" indent="-171450" algn="l">
                        <a:buFont typeface="Arial" panose="020B0604020202020204" pitchFamily="34" charset="0"/>
                        <a:buChar char="•"/>
                      </a:pPr>
                      <a:r>
                        <a:rPr lang="en-GB" sz="1100" b="1" dirty="0">
                          <a:solidFill>
                            <a:schemeClr val="tx1"/>
                          </a:solidFill>
                          <a:latin typeface="Century Gothic" pitchFamily="34"/>
                        </a:rPr>
                        <a:t>That humans have skeletons and muscles for support, protection and movement.</a:t>
                      </a:r>
                    </a:p>
                    <a:p>
                      <a:pPr marL="171450" lvl="0" indent="-171450" algn="l">
                        <a:buFont typeface="Arial" panose="020B0604020202020204" pitchFamily="34" charset="0"/>
                        <a:buChar char="•"/>
                      </a:pPr>
                      <a:r>
                        <a:rPr lang="en-GB" sz="1100" b="1" dirty="0">
                          <a:solidFill>
                            <a:schemeClr val="tx1"/>
                          </a:solidFill>
                          <a:latin typeface="Century Gothic" pitchFamily="34"/>
                        </a:rPr>
                        <a:t>Know the purpose of the heart, lungs, stomach and brain</a:t>
                      </a:r>
                    </a:p>
                    <a:p>
                      <a:pPr marL="171450" lvl="0" indent="-171450" algn="l">
                        <a:buFont typeface="Arial" panose="020B0604020202020204" pitchFamily="34" charset="0"/>
                        <a:buChar char="•"/>
                      </a:pPr>
                      <a:r>
                        <a:rPr lang="en-GB" sz="1100" b="1" dirty="0">
                          <a:solidFill>
                            <a:schemeClr val="tx1"/>
                          </a:solidFill>
                          <a:latin typeface="Century Gothic" pitchFamily="34"/>
                        </a:rPr>
                        <a:t>Know the names of simple body parts – spine, skull, lungs, heart, brain, stomach, knee, ankle, wrist, hip, elbow, jaw,</a:t>
                      </a:r>
                    </a:p>
                    <a:p>
                      <a:pPr marL="171450" lvl="0" indent="-171450" algn="l">
                        <a:buFont typeface="Arial" panose="020B0604020202020204" pitchFamily="34" charset="0"/>
                        <a:buChar char="•"/>
                      </a:pPr>
                      <a:r>
                        <a:rPr lang="en-GB" sz="1100" b="1" dirty="0">
                          <a:solidFill>
                            <a:schemeClr val="tx1"/>
                          </a:solidFill>
                          <a:latin typeface="Century Gothic" pitchFamily="34"/>
                        </a:rPr>
                        <a:t>Know that we have 5 senses – sight, hearing, smell, taste, touch</a:t>
                      </a:r>
                    </a:p>
                    <a:p>
                      <a:pPr marL="171450" lvl="0" indent="-171450" algn="l">
                        <a:buFont typeface="Arial" panose="020B0604020202020204" pitchFamily="34" charset="0"/>
                        <a:buChar char="•"/>
                      </a:pPr>
                      <a:r>
                        <a:rPr lang="en-GB" sz="1100" b="1" dirty="0">
                          <a:solidFill>
                            <a:schemeClr val="tx1"/>
                          </a:solidFill>
                          <a:latin typeface="Century Gothic" pitchFamily="34"/>
                        </a:rPr>
                        <a:t>That some people need help to sense their surroundings</a:t>
                      </a:r>
                    </a:p>
                    <a:p>
                      <a:pPr marL="171450" lvl="0" indent="-171450" algn="l">
                        <a:buFont typeface="Arial" panose="020B0604020202020204" pitchFamily="34" charset="0"/>
                        <a:buChar char="•"/>
                      </a:pPr>
                      <a:endParaRPr lang="en-GB" sz="1100" b="1" dirty="0">
                        <a:solidFill>
                          <a:schemeClr val="tx1"/>
                        </a:solidFill>
                        <a:latin typeface="Century Gothic" pitchFamily="34"/>
                      </a:endParaRPr>
                    </a:p>
                    <a:p>
                      <a:pPr marL="0" lvl="0" indent="0" algn="l">
                        <a:buFont typeface="Arial" panose="020B0604020202020204" pitchFamily="34" charset="0"/>
                        <a:buNone/>
                      </a:pPr>
                      <a:endParaRPr lang="en-GB" sz="1100" b="1" dirty="0">
                        <a:solidFill>
                          <a:schemeClr val="tx1"/>
                        </a:solidFill>
                        <a:latin typeface="Century Gothic" pitchFamily="34"/>
                      </a:endParaRPr>
                    </a:p>
                  </a:txBody>
                  <a:tcPr marT="45739" marB="45739">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extLst>
                  <a:ext uri="{0D108BD9-81ED-4DB2-BD59-A6C34878D82A}">
                    <a16:rowId xmlns:a16="http://schemas.microsoft.com/office/drawing/2014/main" val="10006"/>
                  </a:ext>
                </a:extLst>
              </a:tr>
              <a:tr h="447417">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rgbClr val="7FC184"/>
                          </a:solidFill>
                          <a:latin typeface="Century Gothic" panose="020B0502020202020204" pitchFamily="34" charset="0"/>
                        </a:rPr>
                        <a:t>nose</a:t>
                      </a:r>
                    </a:p>
                    <a:p>
                      <a:endParaRPr lang="en-GB" sz="12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900" b="0" dirty="0">
                          <a:solidFill>
                            <a:schemeClr val="tx1"/>
                          </a:solidFill>
                          <a:latin typeface="Century Gothic" panose="020B0502020202020204" pitchFamily="34" charset="0"/>
                        </a:rPr>
                        <a:t>Out nose has smell detectors within it to help us work out what we can smell. When we  have a cold we sometimes get a blocked nose which stops us being able to smell our food for a while</a:t>
                      </a:r>
                      <a:endParaRPr lang="en-GB" sz="900" dirty="0"/>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T w="6350" cap="flat" cmpd="sng" algn="ctr">
                      <a:solidFill>
                        <a:schemeClr val="tx1"/>
                      </a:solidFill>
                      <a:prstDash val="solid"/>
                      <a:round/>
                      <a:headEnd type="none" w="med" len="med"/>
                      <a:tailEnd type="none" w="med" len="med"/>
                    </a:lnT>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eyes have a pupil, iris and a lens to help us see.</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8"/>
                  </a:ext>
                </a:extLst>
              </a:tr>
              <a:tr h="325102">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fingers have nerve endings which help us work out what we can feel</a:t>
                      </a:r>
                    </a:p>
                  </a:txBody>
                  <a:tcPr marT="45739" marB="45739">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135698156"/>
                  </a:ext>
                </a:extLst>
              </a:tr>
              <a:tr h="224598">
                <a:tc rowSpan="2">
                  <a:txBody>
                    <a:bodyPr/>
                    <a:lstStyle/>
                    <a:p>
                      <a:r>
                        <a:rPr lang="en-GB" sz="1200" b="1" dirty="0">
                          <a:solidFill>
                            <a:srgbClr val="7FC184"/>
                          </a:solidFill>
                          <a:latin typeface="Century Gothic" panose="020B0502020202020204" pitchFamily="34" charset="0"/>
                        </a:rPr>
                        <a:t>eyes</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900" b="0" dirty="0">
                          <a:solidFill>
                            <a:schemeClr val="tx1"/>
                          </a:solidFill>
                          <a:latin typeface="Century Gothic" panose="020B0502020202020204" pitchFamily="34" charset="0"/>
                        </a:rPr>
                        <a:t>We have two eyes which work together to help us see. The eye is made up of a pupil and an iris. The pupil is the black circle, the iris is the coloured section of our eyes. Some people need glasses to help their eyes work better.</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vMerge="1">
                  <a:txBody>
                    <a:bodyPr/>
                    <a:lstStyle/>
                    <a:p>
                      <a:endParaRPr lang="en-GB"/>
                    </a:p>
                  </a:txBody>
                  <a:tcPr>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0"/>
                  </a:ext>
                </a:extLst>
              </a:tr>
              <a:tr h="703839">
                <a:tc vMerge="1">
                  <a:txBody>
                    <a:bodyPr/>
                    <a:lstStyle/>
                    <a:p>
                      <a:endParaRPr lang="en-GB"/>
                    </a:p>
                  </a:txBody>
                  <a:tcPr/>
                </a:tc>
                <a:tc vMerge="1">
                  <a:txBody>
                    <a:bodyPr/>
                    <a:lstStyle/>
                    <a:p>
                      <a:endParaRPr lang="en-GB"/>
                    </a:p>
                  </a:txBody>
                  <a:tcPr/>
                </a:tc>
                <a:tc vMerge="1">
                  <a:txBody>
                    <a:bodyPr/>
                    <a:lstStyle/>
                    <a:p>
                      <a:endParaRPr lang="en-GB"/>
                    </a:p>
                  </a:txBody>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000" b="0" dirty="0">
                          <a:solidFill>
                            <a:schemeClr val="tx1"/>
                          </a:solidFill>
                          <a:latin typeface="Century Gothic" panose="020B0502020202020204" pitchFamily="34" charset="0"/>
                        </a:rPr>
                        <a:t>Our ears detect sound waves and our brain interprets these to tell us what we are hearing.</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1"/>
                  </a:ext>
                </a:extLst>
              </a:tr>
              <a:tr h="133051">
                <a:tc rowSpan="3">
                  <a:txBody>
                    <a:bodyPr/>
                    <a:lstStyle/>
                    <a:p>
                      <a:r>
                        <a:rPr lang="en-GB" sz="1200" b="1" dirty="0">
                          <a:solidFill>
                            <a:srgbClr val="7FC184"/>
                          </a:solidFill>
                          <a:latin typeface="Century Gothic" panose="020B0502020202020204" pitchFamily="34" charset="0"/>
                        </a:rPr>
                        <a:t>ears</a:t>
                      </a:r>
                    </a:p>
                    <a:p>
                      <a:endParaRPr lang="en-GB" sz="1200" b="1" dirty="0">
                        <a:solidFill>
                          <a:srgbClr val="7FC184"/>
                        </a:solidFill>
                        <a:latin typeface="Century Gothic" panose="020B0502020202020204" pitchFamily="34" charset="0"/>
                      </a:endParaRP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3">
                  <a:txBody>
                    <a:bodyPr/>
                    <a:lstStyle/>
                    <a:p>
                      <a:r>
                        <a:rPr lang="en-GB" sz="900" b="0" dirty="0">
                          <a:solidFill>
                            <a:schemeClr val="tx1"/>
                          </a:solidFill>
                          <a:latin typeface="Century Gothic" panose="020B0502020202020204" pitchFamily="34" charset="0"/>
                        </a:rPr>
                        <a:t>Ears help us to hear sound. Sound travels in waves into our ears and our brain tells us what we hear. Some people need hearing aids to help them hear clearly.</a:t>
                      </a:r>
                    </a:p>
                  </a:txBody>
                  <a:tcPr marT="45739" marB="4573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2"/>
                  </a:ext>
                </a:extLst>
              </a:tr>
              <a:tr h="530485">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tongues have taste buds to help us detect what we are eating.</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3"/>
                  </a:ext>
                </a:extLst>
              </a:tr>
              <a:tr h="545319">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Our nose contains smell receptors which help our brain work out what we can smell</a:t>
                      </a:r>
                    </a:p>
                  </a:txBody>
                  <a:tcPr marT="45739" marB="4573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3995097727"/>
                  </a:ext>
                </a:extLst>
              </a:tr>
            </a:tbl>
          </a:graphicData>
        </a:graphic>
      </p:graphicFrame>
      <p:pic>
        <p:nvPicPr>
          <p:cNvPr id="13373"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183188" y="1093788"/>
            <a:ext cx="1209675"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74" name="Picture 65" descr="Image result for funnybones"/>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68738" y="1093788"/>
            <a:ext cx="1314450" cy="163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Know Mats v 3</Template>
  <TotalTime>4795</TotalTime>
  <Words>505</Words>
  <Application>Microsoft Office PowerPoint</Application>
  <PresentationFormat>On-screen Show (4:3)</PresentationFormat>
  <Paragraphs>34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My Body and Senses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cp:lastModifiedBy>
  <cp:revision>315</cp:revision>
  <dcterms:created xsi:type="dcterms:W3CDTF">2018-11-22T20:08:20Z</dcterms:created>
  <dcterms:modified xsi:type="dcterms:W3CDTF">2021-08-23T16:05:58Z</dcterms:modified>
</cp:coreProperties>
</file>