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764" r:id="rId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FED"/>
    <a:srgbClr val="EDC2B1"/>
    <a:srgbClr val="A14824"/>
    <a:srgbClr val="7C5D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78"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1B15CD-B3BF-4CE7-8A9B-4B38EB2BF46E}"/>
              </a:ext>
            </a:extLst>
          </p:cNvPr>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3" name="Date Placeholder 2">
            <a:extLst>
              <a:ext uri="{FF2B5EF4-FFF2-40B4-BE49-F238E27FC236}">
                <a16:creationId xmlns:a16="http://schemas.microsoft.com/office/drawing/2014/main" id="{9BD04B55-0A96-4223-BD45-7A38A8A9AB9F}"/>
              </a:ext>
            </a:extLst>
          </p:cNvPr>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8BDFB27B-4213-485C-A148-AEFB0527EE71}" type="datetime1">
              <a:rPr lang="en-US"/>
              <a:pPr>
                <a:defRPr/>
              </a:pPr>
              <a:t>3/25/2024</a:t>
            </a:fld>
            <a:endParaRPr dirty="0"/>
          </a:p>
        </p:txBody>
      </p:sp>
      <p:sp>
        <p:nvSpPr>
          <p:cNvPr id="4100" name="Slide Image Placeholder 3"/>
          <p:cNvSpPr>
            <a:spLocks noGrp="1" noRot="1" noChangeAspect="1"/>
          </p:cNvSpPr>
          <p:nvPr>
            <p:ph type="sldImg" idx="2"/>
          </p:nvPr>
        </p:nvSpPr>
        <p:spPr bwMode="auto">
          <a:xfrm>
            <a:off x="1371600" y="1143000"/>
            <a:ext cx="4114800" cy="30861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a:extLst>
              <a:ext uri="{FF2B5EF4-FFF2-40B4-BE49-F238E27FC236}">
                <a16:creationId xmlns:a16="http://schemas.microsoft.com/office/drawing/2014/main" id="{BAF6D2E0-12B7-42CA-B61F-3AEB0281001D}"/>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numCol="1" anchor="t" anchorCtr="0" compatLnSpc="1">
            <a:prstTxWarp prst="textNoShape">
              <a:avLst/>
            </a:prstTxWarp>
            <a:noAutofit/>
          </a:bodyPr>
          <a:lstStyle/>
          <a:p>
            <a:pPr lvl="0"/>
            <a:r>
              <a:rPr lang="en-GB" altLang="en-US" noProof="0"/>
              <a:t>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 name="Footer Placeholder 5">
            <a:extLst>
              <a:ext uri="{FF2B5EF4-FFF2-40B4-BE49-F238E27FC236}">
                <a16:creationId xmlns:a16="http://schemas.microsoft.com/office/drawing/2014/main" id="{FAF482BE-BA66-446C-87E4-18B7D3E78F51}"/>
              </a:ext>
            </a:extLst>
          </p:cNvPr>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7" name="Slide Number Placeholder 6">
            <a:extLst>
              <a:ext uri="{FF2B5EF4-FFF2-40B4-BE49-F238E27FC236}">
                <a16:creationId xmlns:a16="http://schemas.microsoft.com/office/drawing/2014/main" id="{2EF726F7-9AC2-4A75-AC9F-1C7045F1E5BB}"/>
              </a:ext>
            </a:extLst>
          </p:cNvPr>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C12ABC26-458D-4F00-BF87-667FCF8FBC01}" type="slidenum">
              <a:rPr/>
              <a:pPr>
                <a:defRPr/>
              </a:pPr>
              <a:t>‹#›</a:t>
            </a:fld>
            <a:endParaRPr dirty="0"/>
          </a:p>
        </p:txBody>
      </p:sp>
    </p:spTree>
    <p:extLst>
      <p:ext uri="{BB962C8B-B14F-4D97-AF65-F5344CB8AC3E}">
        <p14:creationId xmlns:p14="http://schemas.microsoft.com/office/powerpoint/2010/main" val="4078809908"/>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lang="en-US" sz="1200" kern="1200">
        <a:solidFill>
          <a:srgbClr val="000000"/>
        </a:solidFill>
        <a:latin typeface="Calibri"/>
      </a:defRPr>
    </a:lvl1pPr>
    <a:lvl2pPr marL="457200" lvl="1" algn="l" rtl="0" eaLnBrk="0" fontAlgn="base" hangingPunct="0">
      <a:spcBef>
        <a:spcPct val="0"/>
      </a:spcBef>
      <a:spcAft>
        <a:spcPct val="0"/>
      </a:spcAft>
      <a:defRPr lang="en-US" sz="1200" kern="1200">
        <a:solidFill>
          <a:srgbClr val="000000"/>
        </a:solidFill>
        <a:latin typeface="Calibri"/>
      </a:defRPr>
    </a:lvl2pPr>
    <a:lvl3pPr marL="914400" lvl="2" algn="l" rtl="0" eaLnBrk="0" fontAlgn="base" hangingPunct="0">
      <a:spcBef>
        <a:spcPct val="0"/>
      </a:spcBef>
      <a:spcAft>
        <a:spcPct val="0"/>
      </a:spcAft>
      <a:defRPr lang="en-US" sz="1200" kern="1200">
        <a:solidFill>
          <a:srgbClr val="000000"/>
        </a:solidFill>
        <a:latin typeface="Calibri"/>
      </a:defRPr>
    </a:lvl3pPr>
    <a:lvl4pPr marL="1371600" lvl="3" algn="l" rtl="0" eaLnBrk="0" fontAlgn="base" hangingPunct="0">
      <a:spcBef>
        <a:spcPct val="0"/>
      </a:spcBef>
      <a:spcAft>
        <a:spcPct val="0"/>
      </a:spcAft>
      <a:defRPr lang="en-US" sz="1200" kern="1200">
        <a:solidFill>
          <a:srgbClr val="000000"/>
        </a:solidFill>
        <a:latin typeface="Calibri"/>
      </a:defRPr>
    </a:lvl4pPr>
    <a:lvl5pPr marL="1828800" lvl="4" algn="l" rtl="0" eaLnBrk="0" fontAlgn="base" hangingPunct="0">
      <a:spcBef>
        <a:spcPct val="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C7A4-A4E2-4E98-911E-4339AD83E1F8}"/>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E2BA21B1-9C95-4B75-9DCE-802AD16C3A76}"/>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1ECD70C-FE68-47DB-AFD0-19198E48FA2B}"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A31F4A5-1344-403B-9581-D9D2BFE0046F}" type="slidenum">
              <a:rPr/>
              <a:pPr>
                <a:defRPr/>
              </a:pPr>
              <a:t>‹#›</a:t>
            </a:fld>
            <a:endParaRPr dirty="0"/>
          </a:p>
        </p:txBody>
      </p:sp>
    </p:spTree>
    <p:extLst>
      <p:ext uri="{BB962C8B-B14F-4D97-AF65-F5344CB8AC3E}">
        <p14:creationId xmlns:p14="http://schemas.microsoft.com/office/powerpoint/2010/main" val="87196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36000-3108-4B1B-8CEE-1B65CA7F7925}"/>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8AE2F34-0A7C-41E7-B3D5-2006109A367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112A455-2832-4F05-8EF4-C32EC4AA6D0E}"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B98D4C0D-A835-40A8-96CC-4A126A1CDC6F}" type="slidenum">
              <a:rPr/>
              <a:pPr>
                <a:defRPr/>
              </a:pPr>
              <a:t>‹#›</a:t>
            </a:fld>
            <a:endParaRPr dirty="0"/>
          </a:p>
        </p:txBody>
      </p:sp>
    </p:spTree>
    <p:extLst>
      <p:ext uri="{BB962C8B-B14F-4D97-AF65-F5344CB8AC3E}">
        <p14:creationId xmlns:p14="http://schemas.microsoft.com/office/powerpoint/2010/main" val="212308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6CFB6D-D295-4979-BC72-99D32BDBB9D4}"/>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271EBC13-9AB6-42B2-A47F-D2B7CC136E6F}"/>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D17AF9D7-699F-41F1-8989-1FE7C6945569}"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C8D1DC11-8A6D-4756-904A-5F7A5F58BBC2}" type="slidenum">
              <a:rPr/>
              <a:pPr>
                <a:defRPr/>
              </a:pPr>
              <a:t>‹#›</a:t>
            </a:fld>
            <a:endParaRPr dirty="0"/>
          </a:p>
        </p:txBody>
      </p:sp>
    </p:spTree>
    <p:extLst>
      <p:ext uri="{BB962C8B-B14F-4D97-AF65-F5344CB8AC3E}">
        <p14:creationId xmlns:p14="http://schemas.microsoft.com/office/powerpoint/2010/main" val="4159122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7FC184"/>
        </a:solidFill>
        <a:effectLst/>
      </p:bgPr>
    </p:bg>
    <p:spTree>
      <p:nvGrpSpPr>
        <p:cNvPr id="1" name=""/>
        <p:cNvGrpSpPr/>
        <p:nvPr/>
      </p:nvGrpSpPr>
      <p:grpSpPr>
        <a:xfrm>
          <a:off x="0" y="0"/>
          <a:ext cx="0" cy="0"/>
          <a:chOff x="0" y="0"/>
          <a:chExt cx="0" cy="0"/>
        </a:xfrm>
      </p:grpSpPr>
      <p:pic>
        <p:nvPicPr>
          <p:cNvPr id="2" name="Picture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4">
            <a:extLst>
              <a:ext uri="{FF2B5EF4-FFF2-40B4-BE49-F238E27FC236}">
                <a16:creationId xmlns:a16="http://schemas.microsoft.com/office/drawing/2014/main" id="{159F8D7E-4EAB-4EA4-8CD2-39E759D9D98A}"/>
              </a:ext>
            </a:extLst>
          </p:cNvPr>
          <p:cNvSpPr txBox="1">
            <a:spLocks noGrp="1"/>
          </p:cNvSpPr>
          <p:nvPr>
            <p:ph type="ftr" sz="quarter" idx="10"/>
          </p:nvPr>
        </p:nvSpPr>
        <p:spPr/>
        <p:txBody>
          <a:bodyPr/>
          <a:lstStyle>
            <a:lvl1pPr>
              <a:defRPr dirty="0"/>
            </a:lvl1pPr>
          </a:lstStyle>
          <a:p>
            <a:pPr>
              <a:defRPr/>
            </a:pPr>
            <a:endParaRPr dirty="0"/>
          </a:p>
        </p:txBody>
      </p:sp>
      <p:sp>
        <p:nvSpPr>
          <p:cNvPr id="4" name="Slide Number Placeholder 5">
            <a:extLst>
              <a:ext uri="{FF2B5EF4-FFF2-40B4-BE49-F238E27FC236}">
                <a16:creationId xmlns:a16="http://schemas.microsoft.com/office/drawing/2014/main" id="{6A6C658B-A3BB-419D-8C73-010AD3AE97D1}"/>
              </a:ext>
            </a:extLst>
          </p:cNvPr>
          <p:cNvSpPr txBox="1">
            <a:spLocks noGrp="1"/>
          </p:cNvSpPr>
          <p:nvPr>
            <p:ph type="sldNum" sz="quarter" idx="11"/>
          </p:nvPr>
        </p:nvSpPr>
        <p:spPr/>
        <p:txBody>
          <a:bodyPr/>
          <a:lstStyle>
            <a:lvl1pPr>
              <a:defRPr/>
            </a:lvl1pPr>
          </a:lstStyle>
          <a:p>
            <a:pPr>
              <a:defRPr/>
            </a:pPr>
            <a:fld id="{8212AC60-3C3E-4EDA-AC15-3D5C9992291F}" type="slidenum">
              <a:rPr/>
              <a:pPr>
                <a:defRPr/>
              </a:pPr>
              <a:t>‹#›</a:t>
            </a:fld>
            <a:endParaRPr dirty="0"/>
          </a:p>
        </p:txBody>
      </p:sp>
    </p:spTree>
    <p:extLst>
      <p:ext uri="{BB962C8B-B14F-4D97-AF65-F5344CB8AC3E}">
        <p14:creationId xmlns:p14="http://schemas.microsoft.com/office/powerpoint/2010/main" val="2632435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96225" y="5349875"/>
            <a:ext cx="123825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5">
            <a:extLst>
              <a:ext uri="{FF2B5EF4-FFF2-40B4-BE49-F238E27FC236}">
                <a16:creationId xmlns:a16="http://schemas.microsoft.com/office/drawing/2014/main" id="{E6587015-4307-434D-8B4D-BB7FE2DED83A}"/>
              </a:ext>
            </a:extLst>
          </p:cNvPr>
          <p:cNvSpPr txBox="1">
            <a:spLocks noGrp="1"/>
          </p:cNvSpPr>
          <p:nvPr>
            <p:ph type="ftr" sz="quarter" idx="10"/>
          </p:nvPr>
        </p:nvSpPr>
        <p:spPr/>
        <p:txBody>
          <a:bodyPr/>
          <a:lstStyle>
            <a:lvl1pPr>
              <a:defRPr dirty="0">
                <a:latin typeface="Century Gothic" pitchFamily="34"/>
              </a:defRPr>
            </a:lvl1pPr>
          </a:lstStyle>
          <a:p>
            <a:pPr>
              <a:defRPr/>
            </a:pPr>
            <a:r>
              <a:rPr dirty="0"/>
              <a:t>© Focus Education UK Ltd. </a:t>
            </a:r>
          </a:p>
        </p:txBody>
      </p:sp>
      <p:sp>
        <p:nvSpPr>
          <p:cNvPr id="4" name="Slide Number Placeholder 6">
            <a:extLst>
              <a:ext uri="{FF2B5EF4-FFF2-40B4-BE49-F238E27FC236}">
                <a16:creationId xmlns:a16="http://schemas.microsoft.com/office/drawing/2014/main" id="{24BECD27-CFA7-4081-9BC2-775C3251B713}"/>
              </a:ext>
            </a:extLst>
          </p:cNvPr>
          <p:cNvSpPr txBox="1">
            <a:spLocks noGrp="1"/>
          </p:cNvSpPr>
          <p:nvPr>
            <p:ph type="sldNum" sz="quarter" idx="11"/>
          </p:nvPr>
        </p:nvSpPr>
        <p:spPr/>
        <p:txBody>
          <a:bodyPr/>
          <a:lstStyle>
            <a:lvl1pPr>
              <a:defRPr>
                <a:latin typeface="Century Gothic" pitchFamily="34"/>
              </a:defRPr>
            </a:lvl1pPr>
          </a:lstStyle>
          <a:p>
            <a:pPr>
              <a:defRPr/>
            </a:pPr>
            <a:fld id="{6A00AAFA-506C-499C-A243-6F693D322119}" type="slidenum">
              <a:rPr/>
              <a:pPr>
                <a:defRPr/>
              </a:pPr>
              <a:t>‹#›</a:t>
            </a:fld>
            <a:endParaRPr dirty="0"/>
          </a:p>
        </p:txBody>
      </p:sp>
    </p:spTree>
    <p:extLst>
      <p:ext uri="{BB962C8B-B14F-4D97-AF65-F5344CB8AC3E}">
        <p14:creationId xmlns:p14="http://schemas.microsoft.com/office/powerpoint/2010/main" val="173492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F004D-0C83-48CC-87C8-84934B27A9DB}"/>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84E1134F-63BE-45B2-95FF-ADCB2508943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851A4E0-37EE-4E8C-BE45-D971818BDDF9}" type="datetime1">
              <a:rPr lang="en-US"/>
              <a:pPr>
                <a:defRPr/>
              </a:pPr>
              <a:t>3/25/2024</a:t>
            </a:fld>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98E55C1B-E7BC-4E10-B96E-0E53F53B1B53}" type="slidenum">
              <a:rPr/>
              <a:pPr>
                <a:defRPr/>
              </a:pPr>
              <a:t>‹#›</a:t>
            </a:fld>
            <a:endParaRPr dirty="0"/>
          </a:p>
        </p:txBody>
      </p:sp>
      <p:sp>
        <p:nvSpPr>
          <p:cNvPr id="8" name="Footer Placeholder 1"/>
          <p:cNvSpPr txBox="1">
            <a:spLocks/>
          </p:cNvSpPr>
          <p:nvPr userDrawn="1"/>
        </p:nvSpPr>
        <p:spPr>
          <a:xfrm>
            <a:off x="3045426" y="6491993"/>
            <a:ext cx="3086100" cy="365125"/>
          </a:xfrm>
          <a:prstGeom prst="rect">
            <a:avLst/>
          </a:prstGeom>
          <a:noFill/>
          <a:ln>
            <a:noFill/>
          </a:ln>
        </p:spPr>
        <p:txBody>
          <a:bodyPr vert="horz" wrap="square" lIns="91440" tIns="45720" rIns="91440" bIns="45720" anchor="ctr" anchorCtr="1" compatLnSpc="1">
            <a:noAutofit/>
          </a:bodyPr>
          <a:lstStyle>
            <a:defPPr>
              <a:defRPr lang="en-GB"/>
            </a:defPPr>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GB" dirty="0"/>
              <a:t>© Focus Education UK Ltd.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59114" y="6444512"/>
            <a:ext cx="584886" cy="413488"/>
          </a:xfrm>
          <a:prstGeom prst="rect">
            <a:avLst/>
          </a:prstGeom>
        </p:spPr>
      </p:pic>
    </p:spTree>
    <p:extLst>
      <p:ext uri="{BB962C8B-B14F-4D97-AF65-F5344CB8AC3E}">
        <p14:creationId xmlns:p14="http://schemas.microsoft.com/office/powerpoint/2010/main" val="10113406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E500-D3DA-4A9E-8372-B747EA40246C}"/>
              </a:ext>
            </a:extLst>
          </p:cNvPr>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D2116F8E-CCFE-4365-B10F-E324522CB0F0}"/>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0AD74FDF-DF6A-4FF0-A0D3-CC6C59604C43}"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E1AE2E3-1837-40A5-94FE-181728FC2F17}" type="slidenum">
              <a:rPr/>
              <a:pPr>
                <a:defRPr/>
              </a:pPr>
              <a:t>‹#›</a:t>
            </a:fld>
            <a:endParaRPr dirty="0"/>
          </a:p>
        </p:txBody>
      </p:sp>
    </p:spTree>
    <p:extLst>
      <p:ext uri="{BB962C8B-B14F-4D97-AF65-F5344CB8AC3E}">
        <p14:creationId xmlns:p14="http://schemas.microsoft.com/office/powerpoint/2010/main" val="9528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4020F-07CD-4A49-BB82-645DC263564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9EB8441-F455-4E85-87FD-6B6C170DDA62}"/>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C12C0-58CE-446A-8FA4-9813EF9CEF5A}"/>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EC488D3C-C2CE-4564-BCD5-D87F8C1DF728}"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75DD771-3C36-4AD8-8CC9-1FF3FAD68291}" type="slidenum">
              <a:rPr/>
              <a:pPr>
                <a:defRPr/>
              </a:pPr>
              <a:t>‹#›</a:t>
            </a:fld>
            <a:endParaRPr dirty="0"/>
          </a:p>
        </p:txBody>
      </p:sp>
    </p:spTree>
    <p:extLst>
      <p:ext uri="{BB962C8B-B14F-4D97-AF65-F5344CB8AC3E}">
        <p14:creationId xmlns:p14="http://schemas.microsoft.com/office/powerpoint/2010/main" val="1846057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497E1-CAD0-4F22-BAB0-4C1CC43FFF70}"/>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796FCCD4-FA65-4D2A-B3EE-21A26E91258A}"/>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71813E39-4EA4-4182-A0DD-231D8D7AA926}"/>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C57F19-012C-4F06-A53D-2149B193F8D5}"/>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6E6F2492-1F5D-4BE5-9BF9-E2FA434E4983}"/>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7B94C-197D-42A1-9093-AF6009BA318B}" type="datetime1">
              <a:rPr lang="en-US"/>
              <a:pPr>
                <a:defRPr/>
              </a:pPr>
              <a:t>3/25/2024</a:t>
            </a:fld>
            <a:endParaRPr dirty="0"/>
          </a:p>
        </p:txBody>
      </p:sp>
      <p:sp>
        <p:nvSpPr>
          <p:cNvPr id="8"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9"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397BE5DC-BB5F-4576-A280-C22EF26535A1}" type="slidenum">
              <a:rPr/>
              <a:pPr>
                <a:defRPr/>
              </a:pPr>
              <a:t>‹#›</a:t>
            </a:fld>
            <a:endParaRPr dirty="0"/>
          </a:p>
        </p:txBody>
      </p:sp>
    </p:spTree>
    <p:extLst>
      <p:ext uri="{BB962C8B-B14F-4D97-AF65-F5344CB8AC3E}">
        <p14:creationId xmlns:p14="http://schemas.microsoft.com/office/powerpoint/2010/main" val="270873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F830-5E9A-4BF8-A331-FCDEBD0B0485}"/>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FE480D84-0A77-4850-BFC0-A2AD54AA0C06}" type="datetime1">
              <a:rPr lang="en-US"/>
              <a:pPr>
                <a:defRPr/>
              </a:pPr>
              <a:t>3/25/2024</a:t>
            </a:fld>
            <a:endParaRPr dirty="0"/>
          </a:p>
        </p:txBody>
      </p:sp>
      <p:sp>
        <p:nvSpPr>
          <p:cNvPr id="4"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5"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60894750-1E72-483B-B85E-7EF864735AE2}" type="slidenum">
              <a:rPr/>
              <a:pPr>
                <a:defRPr/>
              </a:pPr>
              <a:t>‹#›</a:t>
            </a:fld>
            <a:endParaRPr dirty="0"/>
          </a:p>
        </p:txBody>
      </p:sp>
    </p:spTree>
    <p:extLst>
      <p:ext uri="{BB962C8B-B14F-4D97-AF65-F5344CB8AC3E}">
        <p14:creationId xmlns:p14="http://schemas.microsoft.com/office/powerpoint/2010/main" val="317690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924109BE-13D4-4C86-9D2E-4D88197D7375}" type="datetime1">
              <a:rPr lang="en-US"/>
              <a:pPr>
                <a:defRPr/>
              </a:pPr>
              <a:t>3/25/2024</a:t>
            </a:fld>
            <a:endParaRPr dirty="0"/>
          </a:p>
        </p:txBody>
      </p:sp>
      <p:sp>
        <p:nvSpPr>
          <p:cNvPr id="3"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4"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322EED5-EAEE-4043-904F-BB8502EF99A8}" type="slidenum">
              <a:rPr/>
              <a:pPr>
                <a:defRPr/>
              </a:pPr>
              <a:t>‹#›</a:t>
            </a:fld>
            <a:endParaRPr dirty="0"/>
          </a:p>
        </p:txBody>
      </p:sp>
    </p:spTree>
    <p:extLst>
      <p:ext uri="{BB962C8B-B14F-4D97-AF65-F5344CB8AC3E}">
        <p14:creationId xmlns:p14="http://schemas.microsoft.com/office/powerpoint/2010/main" val="160744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2E804-DB8E-49DF-A4B0-A4F5135184A5}"/>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7264A997-2F63-475F-8249-A4CEEB5A54D6}"/>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F98B6E-B092-4254-A438-889FAC9CFE11}"/>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87ADF6CF-0AF1-413F-9609-49D0099D3AD5}"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07D80D2C-AC70-457B-AA19-30EF97D5FDB8}" type="slidenum">
              <a:rPr/>
              <a:pPr>
                <a:defRPr/>
              </a:pPr>
              <a:t>‹#›</a:t>
            </a:fld>
            <a:endParaRPr dirty="0"/>
          </a:p>
        </p:txBody>
      </p:sp>
    </p:spTree>
    <p:extLst>
      <p:ext uri="{BB962C8B-B14F-4D97-AF65-F5344CB8AC3E}">
        <p14:creationId xmlns:p14="http://schemas.microsoft.com/office/powerpoint/2010/main" val="255819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19A7-5196-4ECC-B23A-08CF5474FEC1}"/>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3214ADBE-5C65-497B-AF1D-9CE0E59F4757}"/>
              </a:ext>
            </a:extLst>
          </p:cNvPr>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dirty="0"/>
              <a:t>Click icon to add picture</a:t>
            </a:r>
          </a:p>
        </p:txBody>
      </p:sp>
      <p:sp>
        <p:nvSpPr>
          <p:cNvPr id="4" name="Text Placeholder 3">
            <a:extLst>
              <a:ext uri="{FF2B5EF4-FFF2-40B4-BE49-F238E27FC236}">
                <a16:creationId xmlns:a16="http://schemas.microsoft.com/office/drawing/2014/main" id="{C5FE2982-8307-4ED6-BACA-AD4891D515CB}"/>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654C4-1861-426B-B44D-B9EE61F20820}"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F8A94EE3-D8F1-45B6-988E-FC734E1E0670}" type="slidenum">
              <a:rPr/>
              <a:pPr>
                <a:defRPr/>
              </a:pPr>
              <a:t>‹#›</a:t>
            </a:fld>
            <a:endParaRPr dirty="0"/>
          </a:p>
        </p:txBody>
      </p:sp>
    </p:spTree>
    <p:extLst>
      <p:ext uri="{BB962C8B-B14F-4D97-AF65-F5344CB8AC3E}">
        <p14:creationId xmlns:p14="http://schemas.microsoft.com/office/powerpoint/2010/main" val="263502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txBox="1">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DBF6B4FE-C7F2-4994-BB12-BB4D517A2EB5}"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B7C61D16-7583-49FC-AC4F-CB1111FE15BC}"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Lst>
  <p:transition spd="slow"/>
  <p:txStyles>
    <p:titleStyle>
      <a:lvl1pPr algn="l" rtl="0" eaLnBrk="0" fontAlgn="base" hangingPunct="0">
        <a:lnSpc>
          <a:spcPct val="90000"/>
        </a:lnSpc>
        <a:spcBef>
          <a:spcPct val="0"/>
        </a:spcBef>
        <a:spcAft>
          <a:spcPct val="0"/>
        </a:spcAft>
        <a:defRPr lang="en-US" sz="4400" kern="1200">
          <a:solidFill>
            <a:srgbClr val="000000"/>
          </a:solidFill>
          <a:latin typeface="Calibri Light"/>
        </a:defRPr>
      </a:lvl1pPr>
      <a:lvl2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defRPr>
      </a:lvl1pPr>
      <a:lvl2pPr marL="685800" lvl="1" indent="-228600" algn="l" rtl="0" eaLnBrk="0" fontAlgn="base" hangingPunct="0">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defRPr>
      </a:lvl2pPr>
      <a:lvl3pPr marL="1143000" lvl="2" indent="-228600" algn="l" rtl="0" eaLnBrk="0" fontAlgn="base" hangingPunct="0">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defRPr>
      </a:lvl3pPr>
      <a:lvl4pPr marL="1600200" lvl="3"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4pPr>
      <a:lvl5pPr marL="2057400" lvl="4"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noGrp="1" noChangeArrowheads="1"/>
          </p:cNvSpPr>
          <p:nvPr>
            <p:ph type="title"/>
          </p:nvPr>
        </p:nvSpPr>
        <p:spPr>
          <a:xfrm>
            <a:off x="76200" y="57150"/>
            <a:ext cx="8896350" cy="492125"/>
          </a:xfrm>
        </p:spPr>
        <p:txBody>
          <a:bodyPr anchorCtr="1"/>
          <a:lstStyle/>
          <a:p>
            <a:pPr algn="ctr" eaLnBrk="1" hangingPunct="1"/>
            <a:r>
              <a:rPr lang="en-GB" altLang="en-US" sz="2000" b="1" dirty="0">
                <a:solidFill>
                  <a:schemeClr val="tx1"/>
                </a:solidFill>
                <a:latin typeface="Century Gothic" panose="020B0502020202020204" pitchFamily="34" charset="0"/>
              </a:rPr>
              <a:t>Mathematics : Numerical Patterns  </a:t>
            </a:r>
          </a:p>
        </p:txBody>
      </p:sp>
      <p:graphicFrame>
        <p:nvGraphicFramePr>
          <p:cNvPr id="3" name="Content Placeholder 3">
            <a:extLst>
              <a:ext uri="{FF2B5EF4-FFF2-40B4-BE49-F238E27FC236}">
                <a16:creationId xmlns:a16="http://schemas.microsoft.com/office/drawing/2014/main" id="{19CD4200-EED8-46A5-81B6-5DBD0DD2F7B8}"/>
              </a:ext>
            </a:extLst>
          </p:cNvPr>
          <p:cNvGraphicFramePr>
            <a:graphicFrameLocks noGrp="1"/>
          </p:cNvGraphicFramePr>
          <p:nvPr>
            <p:ph idx="1"/>
            <p:extLst>
              <p:ext uri="{D42A27DB-BD31-4B8C-83A1-F6EECF244321}">
                <p14:modId xmlns:p14="http://schemas.microsoft.com/office/powerpoint/2010/main" val="1673114672"/>
              </p:ext>
            </p:extLst>
          </p:nvPr>
        </p:nvGraphicFramePr>
        <p:xfrm>
          <a:off x="213359" y="549275"/>
          <a:ext cx="8759191" cy="5155543"/>
        </p:xfrm>
        <a:graphic>
          <a:graphicData uri="http://schemas.openxmlformats.org/drawingml/2006/table">
            <a:tbl>
              <a:tblPr firstRow="1" bandRow="1">
                <a:effectLst/>
                <a:tableStyleId>{5C22544A-7EE6-4342-B048-85BDC9FD1C3A}</a:tableStyleId>
              </a:tblPr>
              <a:tblGrid>
                <a:gridCol w="2279915">
                  <a:extLst>
                    <a:ext uri="{9D8B030D-6E8A-4147-A177-3AD203B41FA5}">
                      <a16:colId xmlns:a16="http://schemas.microsoft.com/office/drawing/2014/main" val="4186730976"/>
                    </a:ext>
                  </a:extLst>
                </a:gridCol>
                <a:gridCol w="3224034">
                  <a:extLst>
                    <a:ext uri="{9D8B030D-6E8A-4147-A177-3AD203B41FA5}">
                      <a16:colId xmlns:a16="http://schemas.microsoft.com/office/drawing/2014/main" val="2628771195"/>
                    </a:ext>
                  </a:extLst>
                </a:gridCol>
                <a:gridCol w="1976582">
                  <a:extLst>
                    <a:ext uri="{9D8B030D-6E8A-4147-A177-3AD203B41FA5}">
                      <a16:colId xmlns:a16="http://schemas.microsoft.com/office/drawing/2014/main" val="308867682"/>
                    </a:ext>
                  </a:extLst>
                </a:gridCol>
                <a:gridCol w="1278660">
                  <a:extLst>
                    <a:ext uri="{9D8B030D-6E8A-4147-A177-3AD203B41FA5}">
                      <a16:colId xmlns:a16="http://schemas.microsoft.com/office/drawing/2014/main" val="3368322103"/>
                    </a:ext>
                  </a:extLst>
                </a:gridCol>
              </a:tblGrid>
              <a:tr h="882349">
                <a:tc gridSpan="2">
                  <a:txBody>
                    <a:bodyPr/>
                    <a:lstStyle/>
                    <a:p>
                      <a:pPr lvl="0" algn="ctr"/>
                      <a:r>
                        <a:rPr lang="en-GB" sz="1800" dirty="0">
                          <a:solidFill>
                            <a:schemeClr val="bg1"/>
                          </a:solidFill>
                          <a:latin typeface="Century Gothic" pitchFamily="34"/>
                        </a:rPr>
                        <a:t>Selection of pre-school objectives and ideas for supporting child development</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tc hMerge="1">
                  <a:txBody>
                    <a:bodyPr/>
                    <a:lstStyle/>
                    <a:p>
                      <a:endParaRPr lang="en-GB"/>
                    </a:p>
                  </a:txBody>
                  <a:tcPr/>
                </a:tc>
                <a:tc>
                  <a:txBody>
                    <a:bodyPr/>
                    <a:lstStyle/>
                    <a:p>
                      <a:pPr lvl="0" algn="ctr"/>
                      <a:r>
                        <a:rPr lang="en-GB" sz="1500" b="1" dirty="0">
                          <a:solidFill>
                            <a:schemeClr val="bg1"/>
                          </a:solidFill>
                          <a:latin typeface="Century Gothic" pitchFamily="34"/>
                        </a:rPr>
                        <a:t>End of pre-school observation checkpoint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lvl="0" algn="ctr"/>
                      <a:r>
                        <a:rPr lang="en-GB" sz="1600" dirty="0">
                          <a:solidFill>
                            <a:schemeClr val="bg1"/>
                          </a:solidFill>
                          <a:latin typeface="Century Gothic" pitchFamily="34"/>
                        </a:rPr>
                        <a:t>Useful ideas to try at home</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195188173"/>
                  </a:ext>
                </a:extLst>
              </a:tr>
              <a:tr h="1787849">
                <a:tc>
                  <a:txBody>
                    <a:bodyPr/>
                    <a:lstStyle/>
                    <a:p>
                      <a:r>
                        <a:rPr lang="en-GB" sz="1100" dirty="0"/>
                        <a:t>Talk about and identify the patterns around them. For example: stripes on clothes, designs on rugs and wallpaper.</a:t>
                      </a:r>
                    </a:p>
                    <a:p>
                      <a:endParaRPr lang="en-GB" sz="1100" dirty="0"/>
                    </a:p>
                    <a:p>
                      <a:r>
                        <a:rPr lang="en-GB" sz="1100" dirty="0"/>
                        <a:t> Use informal language like ‘pointy’, ‘spotty’, ‘blobs’, etc.</a:t>
                      </a:r>
                      <a:endParaRPr lang="en-GB" sz="1100" b="1" dirty="0">
                        <a:solidFill>
                          <a:srgbClr val="A14824"/>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dirty="0"/>
                        <a:t>We will provide patterns from different cultures, such as fabrics.</a:t>
                      </a:r>
                    </a:p>
                    <a:p>
                      <a:endParaRPr lang="en-GB" sz="1100" dirty="0"/>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Can children make their own simple repeating pattern using objects</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Can children describe a familiar sequence of events  </a:t>
                      </a:r>
                      <a:r>
                        <a:rPr lang="en-GB" sz="1100" b="0" dirty="0" err="1">
                          <a:solidFill>
                            <a:schemeClr val="tx1"/>
                          </a:solidFill>
                          <a:latin typeface="Century Gothic" panose="020B0502020202020204" pitchFamily="34" charset="0"/>
                        </a:rPr>
                        <a:t>eg</a:t>
                      </a:r>
                      <a:r>
                        <a:rPr lang="en-GB" sz="1100" b="0" dirty="0">
                          <a:solidFill>
                            <a:schemeClr val="tx1"/>
                          </a:solidFill>
                          <a:latin typeface="Century Gothic" panose="020B0502020202020204" pitchFamily="34" charset="0"/>
                        </a:rPr>
                        <a:t> First I get up, then I have breakfast, then I brush my teeth and then I go to Pre-school.</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3">
                  <a:txBody>
                    <a:bodyPr/>
                    <a:lstStyle/>
                    <a:p>
                      <a:pPr marL="0" lvl="0" indent="0">
                        <a:buFont typeface="Arial" panose="020B0604020202020204" pitchFamily="34" charset="0"/>
                        <a:buNone/>
                      </a:pPr>
                      <a:r>
                        <a:rPr lang="en-GB" sz="1100" dirty="0"/>
                        <a:t>Practise making ABAB patterns using favourite objects</a:t>
                      </a:r>
                    </a:p>
                    <a:p>
                      <a:pPr marL="0" lvl="0" indent="0">
                        <a:buFont typeface="Arial" panose="020B0604020202020204" pitchFamily="34" charset="0"/>
                        <a:buNone/>
                      </a:pPr>
                      <a:endParaRPr lang="en-GB" sz="1100" dirty="0"/>
                    </a:p>
                    <a:p>
                      <a:pPr marL="0" lvl="0" indent="0">
                        <a:buFont typeface="Arial" panose="020B0604020202020204" pitchFamily="34" charset="0"/>
                        <a:buNone/>
                      </a:pPr>
                      <a:r>
                        <a:rPr lang="en-GB" sz="1100" dirty="0"/>
                        <a:t>Help children sequence their day by talking about what </a:t>
                      </a:r>
                      <a:r>
                        <a:rPr lang="en-GB" sz="1100"/>
                        <a:t>will happen when.</a:t>
                      </a:r>
                      <a:endParaRPr lang="en-GB" sz="1100" dirty="0"/>
                    </a:p>
                  </a:txBody>
                  <a:tcPr marT="45726" marB="4572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1418414"/>
                  </a:ext>
                </a:extLst>
              </a:tr>
              <a:tr h="1052761">
                <a:tc>
                  <a:txBody>
                    <a:bodyPr/>
                    <a:lstStyle/>
                    <a:p>
                      <a:r>
                        <a:rPr lang="en-GB" sz="1100" dirty="0"/>
                        <a:t>Extend and create ABAB patterns – stick, leaf, stick, leaf.</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en-GB" sz="1100" dirty="0"/>
                        <a:t>We will provide a range of natural and everyday objects and materials, as well as blocks and shapes, for children to play with freely and to make patterns with. </a:t>
                      </a: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285750" lvl="0" indent="-2857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T w="6350" cap="flat" cmpd="sng" algn="ctr">
                      <a:solidFill>
                        <a:schemeClr val="tx1"/>
                      </a:solidFill>
                      <a:prstDash val="solid"/>
                      <a:round/>
                      <a:headEnd type="none" w="med" len="med"/>
                      <a:tailEnd type="none" w="med" len="med"/>
                    </a:lnT>
                    <a:solidFill>
                      <a:schemeClr val="accent1">
                        <a:lumMod val="20000"/>
                        <a:lumOff val="80000"/>
                      </a:schemeClr>
                    </a:solidFill>
                  </a:tcPr>
                </a:tc>
                <a:tc vMerge="1">
                  <a:txBody>
                    <a:bodyPr/>
                    <a:lstStyle/>
                    <a:p>
                      <a:endParaRPr lang="en-GB"/>
                    </a:p>
                  </a:txBody>
                  <a:tcPr/>
                </a:tc>
                <a:extLst>
                  <a:ext uri="{0D108BD9-81ED-4DB2-BD59-A6C34878D82A}">
                    <a16:rowId xmlns:a16="http://schemas.microsoft.com/office/drawing/2014/main" val="2149980100"/>
                  </a:ext>
                </a:extLst>
              </a:tr>
              <a:tr h="1052761">
                <a:tc>
                  <a:txBody>
                    <a:bodyPr/>
                    <a:lstStyle/>
                    <a:p>
                      <a:r>
                        <a:rPr lang="en-GB" sz="1100" dirty="0"/>
                        <a:t>Begin to describe a sequence of events, real or fictional, using words such as ‘first’, ‘then...’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chemeClr val="bg1">
                        <a:lumMod val="95000"/>
                      </a:schemeClr>
                    </a:solidFill>
                  </a:tcPr>
                </a:tc>
                <a:tc>
                  <a:txBody>
                    <a:bodyPr/>
                    <a:lstStyle/>
                    <a:p>
                      <a:r>
                        <a:rPr lang="en-GB" sz="1100" dirty="0"/>
                        <a:t>We will talk about the sequence of events in stories.</a:t>
                      </a:r>
                    </a:p>
                    <a:p>
                      <a:r>
                        <a:rPr lang="en-GB" sz="1100" dirty="0"/>
                        <a:t>We will u se vocabulary like ‘morning’, ‘afternoon’, ‘evening’ and ‘night-time’, ‘earlier’, ‘later’, ‘too late’, ‘too soon’, ‘in a minute’. </a:t>
                      </a:r>
                    </a:p>
                    <a:p>
                      <a:r>
                        <a:rPr lang="en-GB" sz="1100" dirty="0"/>
                        <a:t>We will count down to forthcoming events on the calendar in terms of number of days or sleeps. Refer to the days of the week, and the day before or day after, ‘yesterday’ and ‘tomorrow’.</a:t>
                      </a: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680326691"/>
                  </a:ext>
                </a:extLst>
              </a:tr>
            </a:tbl>
          </a:graphicData>
        </a:graphic>
      </p:graphicFrame>
      <p:sp>
        <p:nvSpPr>
          <p:cNvPr id="2" name="TextBox 1">
            <a:extLst>
              <a:ext uri="{FF2B5EF4-FFF2-40B4-BE49-F238E27FC236}">
                <a16:creationId xmlns:a16="http://schemas.microsoft.com/office/drawing/2014/main" id="{5B50B3F1-CFEA-43AC-BBDC-39691CF3D0F3}"/>
              </a:ext>
            </a:extLst>
          </p:cNvPr>
          <p:cNvSpPr txBox="1"/>
          <p:nvPr/>
        </p:nvSpPr>
        <p:spPr>
          <a:xfrm>
            <a:off x="8552873" y="6428509"/>
            <a:ext cx="563707" cy="372341"/>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63409992"/>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now Mats" id="{44C609E7-D963-4258-AC0C-6D24BC1BAC45}" vid="{70B9A501-B5B1-4368-BA62-4574061756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2809</TotalTime>
  <Words>295</Words>
  <Application>Microsoft Office PowerPoint</Application>
  <PresentationFormat>On-screen Show (4:3)</PresentationFormat>
  <Paragraphs>20</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Century Gothic</vt:lpstr>
      <vt:lpstr>Wingdings</vt:lpstr>
      <vt:lpstr>Office Theme</vt:lpstr>
      <vt:lpstr>Mathematics : Numerical Patterns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Stone Age KS2 Knowledge Mat</dc:title>
  <dc:creator>Marketing Dept</dc:creator>
  <cp:lastModifiedBy>Sally Spring</cp:lastModifiedBy>
  <cp:revision>141</cp:revision>
  <dcterms:created xsi:type="dcterms:W3CDTF">2019-01-14T16:39:51Z</dcterms:created>
  <dcterms:modified xsi:type="dcterms:W3CDTF">2024-03-25T15:01:16Z</dcterms:modified>
</cp:coreProperties>
</file>