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4"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3/25/2024</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3/25/2024</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3/25/2024</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3/25/2024</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3/25/2024</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txBox="1">
            <a:spLocks noGrp="1" noChangeArrowheads="1"/>
          </p:cNvSpPr>
          <p:nvPr>
            <p:ph type="title"/>
          </p:nvPr>
        </p:nvSpPr>
        <p:spPr>
          <a:xfrm>
            <a:off x="76200" y="57150"/>
            <a:ext cx="8896350" cy="492125"/>
          </a:xfrm>
        </p:spPr>
        <p:txBody>
          <a:bodyPr anchorCtr="1"/>
          <a:lstStyle/>
          <a:p>
            <a:pPr algn="ctr" eaLnBrk="1" hangingPunct="1"/>
            <a:r>
              <a:rPr lang="en-GB" altLang="en-US" sz="2000" b="1" dirty="0">
                <a:solidFill>
                  <a:schemeClr val="tx1"/>
                </a:solidFill>
                <a:latin typeface="Century Gothic" panose="020B0502020202020204" pitchFamily="34" charset="0"/>
              </a:rPr>
              <a:t>Mathematics : Numerical Patterns  </a:t>
            </a: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1673114672"/>
              </p:ext>
            </p:extLst>
          </p:nvPr>
        </p:nvGraphicFramePr>
        <p:xfrm>
          <a:off x="213359" y="549275"/>
          <a:ext cx="8759191" cy="5155543"/>
        </p:xfrm>
        <a:graphic>
          <a:graphicData uri="http://schemas.openxmlformats.org/drawingml/2006/table">
            <a:tbl>
              <a:tblPr firstRow="1" bandRow="1">
                <a:effectLst/>
                <a:tableStyleId>{5C22544A-7EE6-4342-B048-85BDC9FD1C3A}</a:tableStyleId>
              </a:tblPr>
              <a:tblGrid>
                <a:gridCol w="2279915">
                  <a:extLst>
                    <a:ext uri="{9D8B030D-6E8A-4147-A177-3AD203B41FA5}">
                      <a16:colId xmlns:a16="http://schemas.microsoft.com/office/drawing/2014/main" val="4186730976"/>
                    </a:ext>
                  </a:extLst>
                </a:gridCol>
                <a:gridCol w="3224034">
                  <a:extLst>
                    <a:ext uri="{9D8B030D-6E8A-4147-A177-3AD203B41FA5}">
                      <a16:colId xmlns:a16="http://schemas.microsoft.com/office/drawing/2014/main" val="2628771195"/>
                    </a:ext>
                  </a:extLst>
                </a:gridCol>
                <a:gridCol w="1976582">
                  <a:extLst>
                    <a:ext uri="{9D8B030D-6E8A-4147-A177-3AD203B41FA5}">
                      <a16:colId xmlns:a16="http://schemas.microsoft.com/office/drawing/2014/main" val="308867682"/>
                    </a:ext>
                  </a:extLst>
                </a:gridCol>
                <a:gridCol w="1278660">
                  <a:extLst>
                    <a:ext uri="{9D8B030D-6E8A-4147-A177-3AD203B41FA5}">
                      <a16:colId xmlns:a16="http://schemas.microsoft.com/office/drawing/2014/main" val="3368322103"/>
                    </a:ext>
                  </a:extLst>
                </a:gridCol>
              </a:tblGrid>
              <a:tr h="882349">
                <a:tc gridSpan="2">
                  <a:txBody>
                    <a:bodyPr/>
                    <a:lstStyle/>
                    <a:p>
                      <a:pPr lvl="0" algn="ctr"/>
                      <a:r>
                        <a:rPr lang="en-GB" sz="1800" dirty="0">
                          <a:solidFill>
                            <a:schemeClr val="bg1"/>
                          </a:solidFill>
                          <a:latin typeface="Century Gothic" pitchFamily="34"/>
                        </a:rPr>
                        <a:t>Selection of pre-school objectives and ideas for supporting child development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a:txBody>
                    <a:bodyPr/>
                    <a:lstStyle/>
                    <a:p>
                      <a:pPr lvl="0" algn="ctr"/>
                      <a:r>
                        <a:rPr lang="en-GB" sz="1500" b="1" dirty="0">
                          <a:solidFill>
                            <a:schemeClr val="bg1"/>
                          </a:solidFill>
                          <a:latin typeface="Century Gothic" pitchFamily="34"/>
                        </a:rPr>
                        <a:t>End of pre-school observation checkpoint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lvl="0" algn="ctr"/>
                      <a:r>
                        <a:rPr lang="en-GB" sz="1600" dirty="0">
                          <a:solidFill>
                            <a:schemeClr val="bg1"/>
                          </a:solidFill>
                          <a:latin typeface="Century Gothic" pitchFamily="34"/>
                        </a:rPr>
                        <a:t>Useful ideas to try at home</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195188173"/>
                  </a:ext>
                </a:extLst>
              </a:tr>
              <a:tr h="1787849">
                <a:tc>
                  <a:txBody>
                    <a:bodyPr/>
                    <a:lstStyle/>
                    <a:p>
                      <a:r>
                        <a:rPr lang="en-GB" sz="1100" dirty="0"/>
                        <a:t>Talk about and identify the patterns around them. For example: stripes on clothes, designs on rugs and wallpaper.</a:t>
                      </a:r>
                    </a:p>
                    <a:p>
                      <a:endParaRPr lang="en-GB" sz="1100" dirty="0"/>
                    </a:p>
                    <a:p>
                      <a:r>
                        <a:rPr lang="en-GB" sz="1100" dirty="0"/>
                        <a:t> Use informal language like ‘pointy’, ‘spotty’, ‘blobs’, etc.</a:t>
                      </a:r>
                      <a:endParaRPr lang="en-GB" sz="1100" b="1"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dirty="0"/>
                        <a:t>We will provide patterns from different cultures, such as fabrics.</a:t>
                      </a:r>
                    </a:p>
                    <a:p>
                      <a:endParaRPr lang="en-GB" sz="1100" dirty="0"/>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3">
                  <a:txBody>
                    <a:bodyPr/>
                    <a:lstStyle/>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children make their own simple repeating pattern using objects</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children describe a familiar sequence of events  </a:t>
                      </a:r>
                      <a:r>
                        <a:rPr lang="en-GB" sz="1100" b="0" dirty="0" err="1">
                          <a:solidFill>
                            <a:schemeClr val="tx1"/>
                          </a:solidFill>
                          <a:latin typeface="Century Gothic" panose="020B0502020202020204" pitchFamily="34" charset="0"/>
                        </a:rPr>
                        <a:t>eg</a:t>
                      </a:r>
                      <a:r>
                        <a:rPr lang="en-GB" sz="1100" b="0" dirty="0">
                          <a:solidFill>
                            <a:schemeClr val="tx1"/>
                          </a:solidFill>
                          <a:latin typeface="Century Gothic" panose="020B0502020202020204" pitchFamily="34" charset="0"/>
                        </a:rPr>
                        <a:t> First I get up, then I have breakfast, then I brush my teeth and then I go to Pre-school.</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3">
                  <a:txBody>
                    <a:bodyPr/>
                    <a:lstStyle/>
                    <a:p>
                      <a:pPr marL="0" lvl="0" indent="0">
                        <a:buFont typeface="Arial" panose="020B0604020202020204" pitchFamily="34" charset="0"/>
                        <a:buNone/>
                      </a:pPr>
                      <a:r>
                        <a:rPr lang="en-GB" sz="1100" dirty="0"/>
                        <a:t>Practise making ABAB patterns using favourite objects</a:t>
                      </a:r>
                    </a:p>
                    <a:p>
                      <a:pPr marL="0" lvl="0" indent="0">
                        <a:buFont typeface="Arial" panose="020B0604020202020204" pitchFamily="34" charset="0"/>
                        <a:buNone/>
                      </a:pPr>
                      <a:endParaRPr lang="en-GB" sz="1100" dirty="0"/>
                    </a:p>
                    <a:p>
                      <a:pPr marL="0" lvl="0" indent="0">
                        <a:buFont typeface="Arial" panose="020B0604020202020204" pitchFamily="34" charset="0"/>
                        <a:buNone/>
                      </a:pPr>
                      <a:r>
                        <a:rPr lang="en-GB" sz="1100" dirty="0"/>
                        <a:t>Help children sequence their day by talking about what </a:t>
                      </a:r>
                      <a:r>
                        <a:rPr lang="en-GB" sz="1100"/>
                        <a:t>will happen when.</a:t>
                      </a:r>
                      <a:endParaRPr lang="en-GB" sz="1100" dirty="0"/>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418414"/>
                  </a:ext>
                </a:extLst>
              </a:tr>
              <a:tr h="1052761">
                <a:tc>
                  <a:txBody>
                    <a:bodyPr/>
                    <a:lstStyle/>
                    <a:p>
                      <a:r>
                        <a:rPr lang="en-GB" sz="1100" dirty="0"/>
                        <a:t>Extend and create ABAB patterns – stick, leaf, stick, leaf.</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GB" sz="1100" dirty="0"/>
                        <a:t>We will provide a range of natural and everyday objects and materials, as well as blocks and shapes, for children to play with freely and to make patterns with. </a:t>
                      </a: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285750" lvl="0" indent="-2857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T w="635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2149980100"/>
                  </a:ext>
                </a:extLst>
              </a:tr>
              <a:tr h="1052761">
                <a:tc>
                  <a:txBody>
                    <a:bodyPr/>
                    <a:lstStyle/>
                    <a:p>
                      <a:r>
                        <a:rPr lang="en-GB" sz="1100" dirty="0"/>
                        <a:t>Begin to describe a sequence of events, real or fictional, using words such as ‘first’, ‘then...’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solidFill>
                      <a:schemeClr val="bg1">
                        <a:lumMod val="95000"/>
                      </a:schemeClr>
                    </a:solidFill>
                  </a:tcPr>
                </a:tc>
                <a:tc>
                  <a:txBody>
                    <a:bodyPr/>
                    <a:lstStyle/>
                    <a:p>
                      <a:r>
                        <a:rPr lang="en-GB" sz="1100" dirty="0"/>
                        <a:t>We will talk about the sequence of events in stories.</a:t>
                      </a:r>
                    </a:p>
                    <a:p>
                      <a:r>
                        <a:rPr lang="en-GB" sz="1100" dirty="0"/>
                        <a:t>We will u se vocabulary like ‘morning’, ‘afternoon’, ‘evening’ and ‘night-time’, ‘earlier’, ‘later’, ‘too late’, ‘too soon’, ‘in a minute’. </a:t>
                      </a:r>
                    </a:p>
                    <a:p>
                      <a:r>
                        <a:rPr lang="en-GB" sz="1100" dirty="0"/>
                        <a:t>We will count down to forthcoming events on the calendar in terms of number of days or sleeps. Refer to the days of the week, and the day before or day after, ‘yesterday’ and ‘tomorrow’.</a:t>
                      </a: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680326691"/>
                  </a:ext>
                </a:extLst>
              </a:tr>
            </a:tbl>
          </a:graphicData>
        </a:graphic>
      </p:graphicFrame>
      <p:sp>
        <p:nvSpPr>
          <p:cNvPr id="2" name="TextBox 1">
            <a:extLst>
              <a:ext uri="{FF2B5EF4-FFF2-40B4-BE49-F238E27FC236}">
                <a16:creationId xmlns:a16="http://schemas.microsoft.com/office/drawing/2014/main" id="{5B50B3F1-CFEA-43AC-BBDC-39691CF3D0F3}"/>
              </a:ext>
            </a:extLst>
          </p:cNvPr>
          <p:cNvSpPr txBox="1"/>
          <p:nvPr/>
        </p:nvSpPr>
        <p:spPr>
          <a:xfrm>
            <a:off x="8552873" y="6428509"/>
            <a:ext cx="563707" cy="372341"/>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6340999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2809</TotalTime>
  <Words>295</Words>
  <Application>Microsoft Office PowerPoint</Application>
  <PresentationFormat>On-screen Show (4:3)</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Mathematics : Numerical Patterns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Sally Spring</cp:lastModifiedBy>
  <cp:revision>141</cp:revision>
  <dcterms:created xsi:type="dcterms:W3CDTF">2019-01-14T16:39:51Z</dcterms:created>
  <dcterms:modified xsi:type="dcterms:W3CDTF">2024-03-25T15:01:16Z</dcterms:modified>
</cp:coreProperties>
</file>