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5" r:id="rId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C184"/>
    <a:srgbClr val="7C5DA3"/>
    <a:srgbClr val="E8F4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260E3AB-A214-46AC-B714-38E1077F4210}" type="datetime1">
              <a:rPr lang="en-US"/>
              <a:pPr>
                <a:defRPr/>
              </a:pPr>
              <a:t>8/23/2022</a:t>
            </a:fld>
            <a:endParaRPr dirty="0"/>
          </a:p>
        </p:txBody>
      </p:sp>
      <p:sp>
        <p:nvSpPr>
          <p:cNvPr id="3076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7FFE9782-B39A-456D-B559-606D159CA9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41018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F6E71-F28E-4A4D-8F6E-08086644DBA4}" type="datetime1">
              <a:rPr lang="en-US"/>
              <a:pPr>
                <a:defRPr/>
              </a:pPr>
              <a:t>8/23/2022</a:t>
            </a:fld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377DA-A267-4647-81C6-C466F7142076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235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59800" y="6445250"/>
            <a:ext cx="5842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1"/>
          <p:cNvSpPr txBox="1">
            <a:spLocks/>
          </p:cNvSpPr>
          <p:nvPr userDrawn="1"/>
        </p:nvSpPr>
        <p:spPr>
          <a:xfrm>
            <a:off x="3044825" y="6491288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1"/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F7800-02E1-4CC2-842C-5DD9EF076BD8}" type="datetime1">
              <a:rPr lang="en-US"/>
              <a:pPr>
                <a:defRPr/>
              </a:pPr>
              <a:t>8/23/2022</a:t>
            </a:fld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EA453-0036-4CA1-AAD5-3FEF21499C5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835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5D77DB5-6A83-421E-87BA-90BC53525E43}" type="datetime1">
              <a:rPr lang="en-US"/>
              <a:pPr>
                <a:defRPr/>
              </a:pPr>
              <a:t>8/23/2022</a:t>
            </a:fld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16442C7D-46E7-460A-A6DD-F655CDEAA14A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</p:sldLayoutIdLst>
  <p:transition spd="slow"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142875" y="122238"/>
            <a:ext cx="8867775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800" b="1" dirty="0">
                <a:solidFill>
                  <a:srgbClr val="7FC184"/>
                </a:solidFill>
                <a:latin typeface="Century Gothic" panose="020B0502020202020204" pitchFamily="34" charset="0"/>
              </a:rPr>
              <a:t>Family History Knowledge Mat</a:t>
            </a:r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775447"/>
              </p:ext>
            </p:extLst>
          </p:nvPr>
        </p:nvGraphicFramePr>
        <p:xfrm>
          <a:off x="142875" y="676281"/>
          <a:ext cx="8867774" cy="590610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177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6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2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04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0092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Subject Specific Vocabulary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solidFill>
                          <a:schemeClr val="bg1"/>
                        </a:solidFill>
                        <a:latin typeface="Century Gothic" pitchFamily="34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 algn="ctr"/>
                      <a:r>
                        <a:rPr lang="en-GB" sz="1600" dirty="0">
                          <a:solidFill>
                            <a:srgbClr val="7FC184"/>
                          </a:solidFill>
                          <a:latin typeface="Century Gothic" pitchFamily="34"/>
                        </a:rPr>
                        <a:t>Sticky Knowledge about Family History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169">
                <a:tc rowSpan="2"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Time line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 horizontal line where dates and facts are added in chronological order.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rowSpan="13"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1960’s games</a:t>
                      </a: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Typical 1960’s school uniform</a:t>
                      </a: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vMerge="1">
                  <a:txBody>
                    <a:bodyPr/>
                    <a:lstStyle/>
                    <a:p>
                      <a:pPr lvl="0" algn="ctr"/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/>
                      </a:endParaRPr>
                    </a:p>
                  </a:txBody>
                  <a:tcPr marT="45730" marB="4573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8938">
                <a:tc vMerge="1">
                  <a:txBody>
                    <a:bodyPr/>
                    <a:lstStyle/>
                    <a:p>
                      <a:endParaRPr lang="en-GB" sz="1200" b="1" dirty="0">
                        <a:solidFill>
                          <a:srgbClr val="7FC18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/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lvl="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Some parts of the past are similar to our own experiences but some are different.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576391"/>
                  </a:ext>
                </a:extLst>
              </a:tr>
              <a:tr h="131199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Oral history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latin typeface="Century Gothic" panose="020B0502020202020204" pitchFamily="34" charset="0"/>
                      </a:endParaRPr>
                    </a:p>
                    <a:p>
                      <a:endParaRPr lang="en-GB" sz="1000" b="1" dirty="0">
                        <a:solidFill>
                          <a:srgbClr val="7FC18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lvl="0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 way of finding out about the past by listening to the stories of the past spoken by a family member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Keeping healthy includes looking after our mental health. Doing things that we enjoy releases chemicals in our brains which make us happy.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31">
                <a:tc vMerge="1">
                  <a:txBody>
                    <a:bodyPr/>
                    <a:lstStyle/>
                    <a:p>
                      <a:endParaRPr lang="en-GB" sz="1200" b="1" dirty="0">
                        <a:solidFill>
                          <a:srgbClr val="7FC18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/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A timeline can help us understand where we fit in our family history.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48583"/>
                  </a:ext>
                </a:extLst>
              </a:tr>
              <a:tr h="295092">
                <a:tc vMerge="1">
                  <a:txBody>
                    <a:bodyPr/>
                    <a:lstStyle/>
                    <a:p>
                      <a:endParaRPr lang="en-GB" sz="1200" b="1" dirty="0">
                        <a:solidFill>
                          <a:srgbClr val="7FC18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/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lvl="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 Children are able to ask questions about the past and are able to present the answers to these questions.</a:t>
                      </a:r>
                      <a:endParaRPr lang="en-GB" sz="1000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90427"/>
                  </a:ext>
                </a:extLst>
              </a:tr>
              <a:tr h="360068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Greengrocer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 shop selling fruit and vegetables.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 Children are able to ask questions about the past and are able to present the answers to these questions.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058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Butcher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 shop selling meat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</a:rPr>
                        <a:t>There were no computers, no mobile phones and no internet when our grandparents were born.</a:t>
                      </a:r>
                      <a:endParaRPr lang="en-GB" dirty="0"/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748470"/>
                  </a:ext>
                </a:extLst>
              </a:tr>
              <a:tr h="396278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Bakery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 shop selling bread products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991061"/>
                  </a:ext>
                </a:extLst>
              </a:tr>
              <a:tr h="4267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High Street</a:t>
                      </a:r>
                      <a:endParaRPr lang="en-GB" sz="1000" dirty="0"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Century Gothic" panose="020B0502020202020204" pitchFamily="34" charset="0"/>
                        </a:rPr>
                        <a:t>A line of shops selling everyday items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100" b="1" dirty="0">
                        <a:solidFill>
                          <a:schemeClr val="bg1"/>
                        </a:solidFill>
                        <a:latin typeface="Century Gothic" pitchFamily="34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</a:rPr>
                        <a:t>Our grandparents went into shops to buy things, home delivery and internet shopping had not been invented. Some people used greengrocers, bakeries and butchers rather than supermarkets.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507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Board games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Century Gothic" panose="020B0502020202020204" pitchFamily="34" charset="0"/>
                        </a:rPr>
                        <a:t>A game played on a table top, often using a dice and counters. Board games are usually played with 2 or more people.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</a:rPr>
                        <a:t>Our grandparents went into shops to buy things, home delivery and internet shopping had not been invented. Some people used greengrocers, bakeries and butchers rather than supermarkets.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99408"/>
                  </a:ext>
                </a:extLst>
              </a:tr>
              <a:tr h="28632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Balanced diet</a:t>
                      </a:r>
                    </a:p>
                    <a:p>
                      <a:endParaRPr lang="en-GB" sz="1200" dirty="0"/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r>
                        <a:rPr lang="en-GB" sz="1200" dirty="0">
                          <a:latin typeface="Century Gothic" panose="020B0502020202020204" pitchFamily="34" charset="0"/>
                        </a:rPr>
                        <a:t>A diet that has foods from the five different food groups – starchy food, protein, dairy, fruit and vegetables, oils and fats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Our grandparents, played outside, played board games, read books and watched a small amount of children’s television or radio.</a:t>
                      </a:r>
                    </a:p>
                  </a:txBody>
                  <a:tcPr marT="45739" marB="457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54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Children’s hour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Century Gothic" panose="020B0502020202020204" pitchFamily="34" charset="0"/>
                        </a:rPr>
                        <a:t>An hour or so on the television  every day when all the programmes were designed for children.  The rest of the time, the television programmes were for adults.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546198"/>
                  </a:ext>
                </a:extLst>
              </a:tr>
              <a:tr h="80130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School might have felt more strict for our grandparents and they might have been taught different ways of doing things.</a:t>
                      </a:r>
                    </a:p>
                  </a:txBody>
                  <a:tcPr marT="45739" marB="457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326957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85F436D-A77F-2045-478C-91F3921A8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2" y="1665756"/>
            <a:ext cx="3057236" cy="19364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FDAEB9-8328-CFA8-81D3-75EEF89BD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703" y="4127391"/>
            <a:ext cx="2332751" cy="2623618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AF30BE0BF5EF4EBE05F1E3520FA74E" ma:contentTypeVersion="13" ma:contentTypeDescription="Create a new document." ma:contentTypeScope="" ma:versionID="2a311c28440324cdfe00ab31035ca548">
  <xsd:schema xmlns:xsd="http://www.w3.org/2001/XMLSchema" xmlns:xs="http://www.w3.org/2001/XMLSchema" xmlns:p="http://schemas.microsoft.com/office/2006/metadata/properties" xmlns:ns2="2d0e3a5b-a963-4fc3-b179-45934d5f49c3" xmlns:ns3="3fffe2ab-1b1f-4c54-9c32-7c0c8aa60f3d" targetNamespace="http://schemas.microsoft.com/office/2006/metadata/properties" ma:root="true" ma:fieldsID="a5d995fbde212f68bf47f445efdf0dc6" ns2:_="" ns3:_="">
    <xsd:import namespace="2d0e3a5b-a963-4fc3-b179-45934d5f49c3"/>
    <xsd:import namespace="3fffe2ab-1b1f-4c54-9c32-7c0c8aa60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0e3a5b-a963-4fc3-b179-45934d5f49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c29303b-1952-4e44-9c71-ce741b4f3f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fe2ab-1b1f-4c54-9c32-7c0c8aa60f3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08a03855-3a5d-4154-94a6-870730cd9470}" ma:internalName="TaxCatchAll" ma:showField="CatchAllData" ma:web="3fffe2ab-1b1f-4c54-9c32-7c0c8aa60f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0e3a5b-a963-4fc3-b179-45934d5f49c3">
      <Terms xmlns="http://schemas.microsoft.com/office/infopath/2007/PartnerControls"/>
    </lcf76f155ced4ddcb4097134ff3c332f>
    <TaxCatchAll xmlns="3fffe2ab-1b1f-4c54-9c32-7c0c8aa60f3d" xsi:nil="true"/>
  </documentManagement>
</p:properties>
</file>

<file path=customXml/itemProps1.xml><?xml version="1.0" encoding="utf-8"?>
<ds:datastoreItem xmlns:ds="http://schemas.openxmlformats.org/officeDocument/2006/customXml" ds:itemID="{E290AB69-2632-4ABB-AB31-F71037643780}"/>
</file>

<file path=customXml/itemProps2.xml><?xml version="1.0" encoding="utf-8"?>
<ds:datastoreItem xmlns:ds="http://schemas.openxmlformats.org/officeDocument/2006/customXml" ds:itemID="{C155AF70-936F-41E3-ADDF-DB8FDE98BAAD}"/>
</file>

<file path=customXml/itemProps3.xml><?xml version="1.0" encoding="utf-8"?>
<ds:datastoreItem xmlns:ds="http://schemas.openxmlformats.org/officeDocument/2006/customXml" ds:itemID="{C57EE805-D704-4C13-85F0-8F8E975BB98E}"/>
</file>

<file path=docProps/app.xml><?xml version="1.0" encoding="utf-8"?>
<Properties xmlns="http://schemas.openxmlformats.org/officeDocument/2006/extended-properties" xmlns:vt="http://schemas.openxmlformats.org/officeDocument/2006/docPropsVTypes">
  <Template>Know Mats v 3</Template>
  <TotalTime>4879</TotalTime>
  <Words>288</Words>
  <Application>Microsoft Office PowerPoint</Application>
  <PresentationFormat>On-screen Show (4:3)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Family History Knowledge 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Knowledge Mat</dc:title>
  <dc:creator>Clive Davies OBE, Director</dc:creator>
  <cp:lastModifiedBy>Sally Spring</cp:lastModifiedBy>
  <cp:revision>319</cp:revision>
  <dcterms:created xsi:type="dcterms:W3CDTF">2018-11-22T20:08:20Z</dcterms:created>
  <dcterms:modified xsi:type="dcterms:W3CDTF">2022-08-23T19:42:20Z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0x010100FCAF30BE0BF5EF4EBE05F1E3520FA74E</vt:lpwstr>
  </property>
</Properties>
</file>