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60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FF4343"/>
    <a:srgbClr val="00C8BA"/>
    <a:srgbClr val="C5FFFB"/>
    <a:srgbClr val="C9FFFB"/>
    <a:srgbClr val="00968B"/>
    <a:srgbClr val="009E93"/>
    <a:srgbClr val="006D64"/>
    <a:srgbClr val="54BCEB"/>
    <a:srgbClr val="D9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5300" autoAdjust="0"/>
  </p:normalViewPr>
  <p:slideViewPr>
    <p:cSldViewPr snapToGrid="0">
      <p:cViewPr varScale="1">
        <p:scale>
          <a:sx n="105" d="100"/>
          <a:sy n="105" d="100"/>
        </p:scale>
        <p:origin x="570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ra Davis" userId="b4ce3a7d-644a-4ec6-ad84-028e1743d4b9" providerId="ADAL" clId="{8F288B7B-93C8-4A34-B734-C09D00C90C84}"/>
    <pc:docChg chg="modSld">
      <pc:chgData name="Debra Davis" userId="b4ce3a7d-644a-4ec6-ad84-028e1743d4b9" providerId="ADAL" clId="{8F288B7B-93C8-4A34-B734-C09D00C90C84}" dt="2021-06-17T08:16:25.558" v="8" actId="20577"/>
      <pc:docMkLst>
        <pc:docMk/>
      </pc:docMkLst>
      <pc:sldChg chg="modSp mod">
        <pc:chgData name="Debra Davis" userId="b4ce3a7d-644a-4ec6-ad84-028e1743d4b9" providerId="ADAL" clId="{8F288B7B-93C8-4A34-B734-C09D00C90C84}" dt="2021-06-17T08:16:25.558" v="8" actId="20577"/>
        <pc:sldMkLst>
          <pc:docMk/>
          <pc:sldMk cId="3490099310" sldId="260"/>
        </pc:sldMkLst>
        <pc:graphicFrameChg chg="modGraphic">
          <ac:chgData name="Debra Davis" userId="b4ce3a7d-644a-4ec6-ad84-028e1743d4b9" providerId="ADAL" clId="{8F288B7B-93C8-4A34-B734-C09D00C90C84}" dt="2021-06-17T08:16:25.558" v="8" actId="20577"/>
          <ac:graphicFrameMkLst>
            <pc:docMk/>
            <pc:sldMk cId="3490099310" sldId="260"/>
            <ac:graphicFrameMk id="2" creationId="{35B645F6-9C1E-4BA8-942C-BB4E3E4CEC1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54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54790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4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823816"/>
              </p:ext>
            </p:extLst>
          </p:nvPr>
        </p:nvGraphicFramePr>
        <p:xfrm>
          <a:off x="92237" y="451778"/>
          <a:ext cx="8608613" cy="6342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0175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58438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60767">
                <a:tc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368142">
                <a:tc rowSpan="6">
                  <a:txBody>
                    <a:bodyPr/>
                    <a:lstStyle/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Week 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30/08/2021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20/09/2021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11/10/2021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08/11/2021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29/11/2021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Vegetable and Bean Fajitas with Rice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Sausage roll with ½ Baked potato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Roast Chicken with Stuffing, Roast Potatoes and Gravy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Beef Spaghetti Bolognaise </a:t>
                      </a: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MSC Fishfingers/Salmon Fish Fingers  with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Chips and Tomato Sauce </a:t>
                      </a: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4601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Macaroni Cheese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Tomato, Lentil pasta bake</a:t>
                      </a:r>
                      <a:endParaRPr lang="en-GB" sz="600" b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Vegetable Wellington with Roast Potatoes and Gravy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Vegetable sausage hotdog with Potato Wedges </a:t>
                      </a: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Cheese and Tomato Pinwheel with Chips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3681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600" dirty="0" smtClean="0">
                          <a:latin typeface="Century Gothic" panose="020B0502020202020204" pitchFamily="34" charset="0"/>
                        </a:rPr>
                        <a:t>filling Cheese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Tomato soup with filled baguette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600" dirty="0" smtClean="0">
                          <a:latin typeface="Century Gothic" panose="020B0502020202020204" pitchFamily="34" charset="0"/>
                        </a:rPr>
                        <a:t>filling</a:t>
                      </a:r>
                      <a:r>
                        <a:rPr lang="en-GB" sz="600" baseline="0" dirty="0" smtClean="0">
                          <a:latin typeface="Century Gothic" panose="020B0502020202020204" pitchFamily="34" charset="0"/>
                        </a:rPr>
                        <a:t> Beans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600" dirty="0" smtClean="0">
                          <a:latin typeface="Century Gothic" panose="020B0502020202020204" pitchFamily="34" charset="0"/>
                        </a:rPr>
                        <a:t>filling Tuna 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600" dirty="0" smtClean="0">
                          <a:latin typeface="Century Gothic" panose="020B0502020202020204" pitchFamily="34" charset="0"/>
                        </a:rPr>
                        <a:t>filling Beans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23371"/>
                  </a:ext>
                </a:extLst>
              </a:tr>
              <a:tr h="2761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Green Beans </a:t>
                      </a: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Carrots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Sweetcorn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Cauliflower </a:t>
                      </a: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Savoy cabbage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Broccoli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Baked Beans </a:t>
                      </a:r>
                    </a:p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Garden Peas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2761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Sticky Toffee Apple Crumble with Custard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Oaty Cookie </a:t>
                      </a:r>
                    </a:p>
                    <a:p>
                      <a:pPr algn="l"/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Mandarin Jelly </a:t>
                      </a:r>
                      <a:endParaRPr lang="en-GB" sz="60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Pineapple Sponge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Apple, Cheese and Biscuits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184071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Or a choice of Yoghurt &amp;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  <a:tr h="199410">
                <a:tc gridSpan="7">
                  <a:txBody>
                    <a:bodyPr/>
                    <a:lstStyle/>
                    <a:p>
                      <a:pPr algn="l"/>
                      <a:endParaRPr lang="en-GB" sz="7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73933"/>
                  </a:ext>
                </a:extLst>
              </a:tr>
              <a:tr h="368142">
                <a:tc rowSpan="6">
                  <a:txBody>
                    <a:bodyPr/>
                    <a:lstStyle/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Week 2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06/09/2021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27/09/2021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18/10/2021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15/11/2021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06/12/2021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Cheese and Tomato Pizza with New Potatoes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Sausage &amp; Mash</a:t>
                      </a:r>
                    </a:p>
                    <a:p>
                      <a:pPr algn="l"/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Roast Pork with Roast Potatoes and Gravy</a:t>
                      </a:r>
                    </a:p>
                    <a:p>
                      <a:pPr algn="l"/>
                      <a:r>
                        <a:rPr lang="en-GB" sz="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Mediterranean Chicken  with Rice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MSC Fish in Batter with Chips and Tomato Sauce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5640"/>
                  </a:ext>
                </a:extLst>
              </a:tr>
              <a:tr h="3681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Vegetable Tagine with Couscous</a:t>
                      </a:r>
                    </a:p>
                    <a:p>
                      <a:pPr algn="l"/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Roasted Cauliflower Curry with Rice</a:t>
                      </a:r>
                    </a:p>
                    <a:p>
                      <a:pPr algn="l"/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Roasted Quorn with Roast Potatoes and Gravy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Lasagne</a:t>
                      </a:r>
                      <a:endParaRPr lang="en-GB" sz="600" b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Vegetable Pasty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6929"/>
                  </a:ext>
                </a:extLst>
              </a:tr>
              <a:tr h="3681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600" dirty="0" smtClean="0">
                          <a:latin typeface="Century Gothic" panose="020B0502020202020204" pitchFamily="34" charset="0"/>
                        </a:rPr>
                        <a:t>filling Cheese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600" dirty="0" smtClean="0">
                          <a:latin typeface="Century Gothic" panose="020B0502020202020204" pitchFamily="34" charset="0"/>
                        </a:rPr>
                        <a:t>filling</a:t>
                      </a:r>
                      <a:r>
                        <a:rPr lang="en-GB" sz="600" baseline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Beans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600" dirty="0" smtClean="0">
                          <a:latin typeface="Century Gothic" panose="020B0502020202020204" pitchFamily="34" charset="0"/>
                        </a:rPr>
                        <a:t>filling Tuna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Tomato soup with ½ filled baguette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600" dirty="0" smtClean="0">
                          <a:latin typeface="Century Gothic" panose="020B0502020202020204" pitchFamily="34" charset="0"/>
                        </a:rPr>
                        <a:t>filling Beans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337425"/>
                  </a:ext>
                </a:extLst>
              </a:tr>
              <a:tr h="2761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Sweetcorn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Green beans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Broccoli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Carrots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Sweetcorn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Savoy Cabbage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Baked Beans </a:t>
                      </a:r>
                    </a:p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Garden Peas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4328"/>
                  </a:ext>
                </a:extLst>
              </a:tr>
              <a:tr h="2761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Fruit Crumble with Custard </a:t>
                      </a: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Lemon Drizzle Cake </a:t>
                      </a: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Chocolate Shortbread </a:t>
                      </a: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Peach Pudding with Custard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Apple Flapjack</a:t>
                      </a:r>
                    </a:p>
                    <a:p>
                      <a:pPr algn="l"/>
                      <a:endParaRPr lang="en-GB" sz="600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60665"/>
                  </a:ext>
                </a:extLst>
              </a:tr>
              <a:tr h="184071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Or a choice of Yoghurt &amp;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34137"/>
                  </a:ext>
                </a:extLst>
              </a:tr>
              <a:tr h="199410">
                <a:tc>
                  <a:txBody>
                    <a:bodyPr/>
                    <a:lstStyle/>
                    <a:p>
                      <a:pPr algn="l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7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952128"/>
                  </a:ext>
                </a:extLst>
              </a:tr>
              <a:tr h="368142">
                <a:tc rowSpan="6">
                  <a:txBody>
                    <a:bodyPr/>
                    <a:lstStyle/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Week 3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13/09/2021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04/10/2021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01/11/2021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22/11/2021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13/12/2021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Vegetable Hotdog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Beef burger with ½ Baked potato 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Roast Gammon with Roast Potatoes and Gravy</a:t>
                      </a:r>
                    </a:p>
                    <a:p>
                      <a:pPr algn="l"/>
                      <a:r>
                        <a:rPr lang="en-GB" sz="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Chicken, Pie with Mashed Potatoes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MSC Fishfingers with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Chips and Tomato Sauce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1926"/>
                  </a:ext>
                </a:extLst>
              </a:tr>
              <a:tr h="3447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Veggie Meatballs in Tomato Sauce with Rice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Shepherdess Pie</a:t>
                      </a:r>
                      <a:endParaRPr lang="en-GB" sz="600" b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Mixed Vegetable Loaf with Roast Potatoes and Gravy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Vegetable Pasta Bake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BBQ Quorn with Chips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882"/>
                  </a:ext>
                </a:extLst>
              </a:tr>
              <a:tr h="3681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600" dirty="0" smtClean="0">
                          <a:latin typeface="Century Gothic" panose="020B0502020202020204" pitchFamily="34" charset="0"/>
                        </a:rPr>
                        <a:t>filling Cheese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Tomato Soup with filled Baguette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600" dirty="0" smtClean="0">
                          <a:latin typeface="Century Gothic" panose="020B0502020202020204" pitchFamily="34" charset="0"/>
                        </a:rPr>
                        <a:t>filling Beans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600" dirty="0" smtClean="0">
                          <a:latin typeface="Century Gothic" panose="020B0502020202020204" pitchFamily="34" charset="0"/>
                        </a:rPr>
                        <a:t>filling Tuna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</a:t>
                      </a:r>
                      <a:r>
                        <a:rPr lang="en-GB" sz="600"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GB" sz="600" smtClean="0">
                          <a:latin typeface="Century Gothic" panose="020B0502020202020204" pitchFamily="34" charset="0"/>
                        </a:rPr>
                        <a:t>filling Beans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03891"/>
                  </a:ext>
                </a:extLst>
              </a:tr>
              <a:tr h="2761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Broccoli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Sweetcorn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Garden Peas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Carrots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Swede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Broccoli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Green Beans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Cauliflower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Baked </a:t>
                      </a:r>
                      <a:r>
                        <a:rPr lang="en-GB" sz="600">
                          <a:latin typeface="Century Gothic" panose="020B0502020202020204" pitchFamily="34" charset="0"/>
                        </a:rPr>
                        <a:t>Beans 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Garden Peas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4249"/>
                  </a:ext>
                </a:extLst>
              </a:tr>
              <a:tr h="3681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Eves Pudding 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Vanilla sponge with chocolate sauce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Fruity Shortbread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Pear and Chocolate crumble and Custard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>
                          <a:latin typeface="Century Gothic" panose="020B0502020202020204" pitchFamily="34" charset="0"/>
                        </a:rPr>
                        <a:t>Iced Sponge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8128"/>
                  </a:ext>
                </a:extLst>
              </a:tr>
              <a:tr h="184071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Or a choice of Yoghurt &amp;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5117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3839881" y="67541"/>
            <a:ext cx="3061209" cy="374405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605543" y="77373"/>
            <a:ext cx="367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latin typeface="Century Gothic" panose="020B0502020202020204" pitchFamily="34" charset="0"/>
              </a:rPr>
              <a:t>Autumn Menu 2021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634449" y="213085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4005057" y="213085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8787174" y="913664"/>
            <a:ext cx="1069762" cy="21805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</a:p>
          <a:p>
            <a:endParaRPr lang="en-GB" sz="9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Freshly cooked jacket potatoes with a choice of fillings (where advertised)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Bread freshly baked on site daily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5F920C-84EE-409D-8EFC-021BD65118FF}"/>
              </a:ext>
            </a:extLst>
          </p:cNvPr>
          <p:cNvGrpSpPr/>
          <p:nvPr/>
        </p:nvGrpSpPr>
        <p:grpSpPr>
          <a:xfrm>
            <a:off x="8787174" y="29330"/>
            <a:ext cx="1162170" cy="838053"/>
            <a:chOff x="8787174" y="19391"/>
            <a:chExt cx="1162170" cy="83805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64602FA-1F5E-4D94-9134-4424E62D1342}"/>
                </a:ext>
              </a:extLst>
            </p:cNvPr>
            <p:cNvGrpSpPr/>
            <p:nvPr/>
          </p:nvGrpSpPr>
          <p:grpSpPr>
            <a:xfrm>
              <a:off x="8787174" y="19391"/>
              <a:ext cx="1162170" cy="838053"/>
              <a:chOff x="8787174" y="19391"/>
              <a:chExt cx="1162170" cy="838053"/>
            </a:xfrm>
          </p:grpSpPr>
          <p:sp>
            <p:nvSpPr>
              <p:cNvPr id="16" name="Flowchart: Alternate Process 15">
                <a:extLst>
                  <a:ext uri="{FF2B5EF4-FFF2-40B4-BE49-F238E27FC236}">
                    <a16:creationId xmlns:a16="http://schemas.microsoft.com/office/drawing/2014/main" id="{CFA56158-499C-42DB-A262-8EB775026C21}"/>
                  </a:ext>
                </a:extLst>
              </p:cNvPr>
              <p:cNvSpPr/>
              <p:nvPr/>
            </p:nvSpPr>
            <p:spPr>
              <a:xfrm>
                <a:off x="8787174" y="19391"/>
                <a:ext cx="1051376" cy="718080"/>
              </a:xfrm>
              <a:prstGeom prst="flowChartAlternateProcess">
                <a:avLst/>
              </a:prstGeom>
              <a:solidFill>
                <a:srgbClr val="FFF0D2"/>
              </a:solidFill>
              <a:ln>
                <a:solidFill>
                  <a:srgbClr val="FFF0D2"/>
                </a:solidFill>
              </a:ln>
              <a:effectLst>
                <a:softEdge rad="1270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1D5377-B9B6-4F23-86EB-DB0520AA2888}"/>
                  </a:ext>
                </a:extLst>
              </p:cNvPr>
              <p:cNvSpPr txBox="1"/>
              <p:nvPr/>
            </p:nvSpPr>
            <p:spPr>
              <a:xfrm>
                <a:off x="8963371" y="26447"/>
                <a:ext cx="985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Century Gothic" panose="020B0502020202020204" pitchFamily="34" charset="0"/>
                  </a:rPr>
                  <a:t>Added Plant Power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Vegan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Wholemeal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        </a:t>
                </a:r>
              </a:p>
            </p:txBody>
          </p:sp>
          <p:pic>
            <p:nvPicPr>
              <p:cNvPr id="18" name="Picture 1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92D85684-1E92-4854-8858-A755447A0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2015" y="357528"/>
                <a:ext cx="181496" cy="104186"/>
              </a:xfrm>
              <a:prstGeom prst="rect">
                <a:avLst/>
              </a:prstGeom>
            </p:spPr>
          </p:pic>
        </p:grpSp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F8334CCA-B2C7-4FBA-8154-491B11F89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254" y="529594"/>
              <a:ext cx="143018" cy="174096"/>
            </a:xfrm>
            <a:prstGeom prst="rect">
              <a:avLst/>
            </a:prstGeom>
          </p:spPr>
        </p:pic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EAB8273B-749B-44E5-928A-AFAD4A4D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451" y="109275"/>
              <a:ext cx="147249" cy="152424"/>
            </a:xfrm>
            <a:prstGeom prst="rect">
              <a:avLst/>
            </a:prstGeom>
          </p:spPr>
        </p:pic>
      </p:grpSp>
      <p:pic>
        <p:nvPicPr>
          <p:cNvPr id="19" name="Picture 18" descr="A picture containing object&#10;&#10;Description automatically generated">
            <a:extLst>
              <a:ext uri="{FF2B5EF4-FFF2-40B4-BE49-F238E27FC236}">
                <a16:creationId xmlns:a16="http://schemas.microsoft.com/office/drawing/2014/main" id="{B85747C8-068B-475B-BCBB-E6CDFEF63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75" y="927202"/>
            <a:ext cx="253000" cy="120176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E0FEB207-B4A2-4886-BE46-AE173E34DC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36" y="876843"/>
            <a:ext cx="219298" cy="220894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D9F77803-477D-4132-86BD-53DFF7D53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28" y="1417265"/>
            <a:ext cx="253000" cy="120176"/>
          </a:xfrm>
          <a:prstGeom prst="rect">
            <a:avLst/>
          </a:prstGeom>
        </p:spPr>
      </p:pic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1F0C085B-EC87-495B-8DE6-CA824ADD3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01" y="1381362"/>
            <a:ext cx="253000" cy="120176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B46EF2CC-5893-4FEA-A4AC-E468943272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03">
            <a:off x="5685947" y="2311590"/>
            <a:ext cx="253000" cy="120176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662A3435-5236-4D23-B2DE-DE52F37342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55" y="829432"/>
            <a:ext cx="202946" cy="202948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BE51DF5E-F515-4B2F-A598-D179145B8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16" y="2261231"/>
            <a:ext cx="219298" cy="220894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9DBA90D5-41F0-4B44-A7D3-757B44C63D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75" y="3375664"/>
            <a:ext cx="219298" cy="220894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F8B9B83C-846F-4157-8940-6AFBED533C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31" y="4285818"/>
            <a:ext cx="219298" cy="220894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B7E261B6-349A-413C-82DD-C5BB11F836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44" y="3357502"/>
            <a:ext cx="219298" cy="220894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0E5EC495-A76B-4F9E-BA0A-66EC825159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090" y="2983733"/>
            <a:ext cx="219298" cy="220894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19D1DB00-8E23-4747-9825-E36CFEC80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84" y="4243957"/>
            <a:ext cx="219298" cy="220894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D7F8323A-E78E-4DB3-9526-6D2E4C412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12" y="4294316"/>
            <a:ext cx="253000" cy="120176"/>
          </a:xfrm>
          <a:prstGeom prst="rect">
            <a:avLst/>
          </a:prstGeom>
        </p:spPr>
      </p:pic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E4B5EBE7-BA40-4438-AB02-F29BEA09C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3455808"/>
            <a:ext cx="253000" cy="120176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E04F0544-C01E-413A-88B8-040AE5D4E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03" y="3429000"/>
            <a:ext cx="253000" cy="120176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6ACFB290-BC40-4590-A5F5-F43A1B2288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31" y="3001679"/>
            <a:ext cx="202946" cy="202948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14024D56-0B97-4D64-961C-461D5D65D5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14" y="5400251"/>
            <a:ext cx="219298" cy="220894"/>
          </a:xfrm>
          <a:prstGeom prst="rect">
            <a:avLst/>
          </a:prstGeom>
        </p:spPr>
      </p:pic>
      <p:pic>
        <p:nvPicPr>
          <p:cNvPr id="43" name="Picture 42" descr="A picture containing object&#10;&#10;Description automatically generated">
            <a:extLst>
              <a:ext uri="{FF2B5EF4-FFF2-40B4-BE49-F238E27FC236}">
                <a16:creationId xmlns:a16="http://schemas.microsoft.com/office/drawing/2014/main" id="{B26ABD6D-22F0-47DF-BF2C-08254299E8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28" y="5468727"/>
            <a:ext cx="253000" cy="12017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7324C3B8-CE6A-4F37-BBC6-8641F237B7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28" y="5011075"/>
            <a:ext cx="202946" cy="202948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A7462F2F-139B-4954-9886-92E70F5D8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77" y="5467806"/>
            <a:ext cx="253000" cy="120176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E815046C-A7EA-4CD9-8E17-2276EC870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65" y="1297089"/>
            <a:ext cx="253000" cy="120176"/>
          </a:xfrm>
          <a:prstGeom prst="rect">
            <a:avLst/>
          </a:prstGeom>
        </p:spPr>
      </p:pic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:a16="http://schemas.microsoft.com/office/drawing/2014/main" id="{1FA48B1A-512B-4C73-8442-1AA06CCD5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89" y="4348126"/>
            <a:ext cx="253000" cy="12017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0AD2C606-0F4E-4E71-85F5-F07B0F8EF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961" y="6378313"/>
            <a:ext cx="253000" cy="12017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A71423FC-1C40-4F94-975E-1ADF1580BB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69" y="5425952"/>
            <a:ext cx="253000" cy="12017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762DE6C9-DC12-49CB-A4F9-CE71D1A206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43" y="2261231"/>
            <a:ext cx="253000" cy="12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99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Props1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DEB18C1-AF1D-4CE1-9301-75787EDEAF9F}">
  <ds:schemaRefs>
    <ds:schemaRef ds:uri="84053289-19df-4a0d-ba79-24174fdaa722"/>
    <ds:schemaRef ds:uri="fde98e28-7625-451c-8c53-44dda40a03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8B72B72-EFE2-4371-B500-B2B9B1CA3EDB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de98e28-7625-451c-8c53-44dda40a03da"/>
    <ds:schemaRef ds:uri="http://purl.org/dc/elements/1.1/"/>
    <ds:schemaRef ds:uri="http://purl.org/dc/terms/"/>
    <ds:schemaRef ds:uri="84053289-19df-4a0d-ba79-24174fdaa72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458</Words>
  <Application>Microsoft Office PowerPoint</Application>
  <PresentationFormat>A4 Paper (210x297 mm)</PresentationFormat>
  <Paragraphs>154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Mrs W Armstrong</cp:lastModifiedBy>
  <cp:revision>56</cp:revision>
  <cp:lastPrinted>2020-03-11T16:56:56Z</cp:lastPrinted>
  <dcterms:created xsi:type="dcterms:W3CDTF">2014-08-19T19:35:20Z</dcterms:created>
  <dcterms:modified xsi:type="dcterms:W3CDTF">2021-06-21T09:56:27Z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