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64" r:id="rId2"/>
  </p:sldIdLst>
  <p:sldSz cx="9144000" cy="6858000" type="screen4x3"/>
  <p:notesSz cx="6797675" cy="987266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FED"/>
    <a:srgbClr val="EDC2B1"/>
    <a:srgbClr val="A14824"/>
    <a:srgbClr val="7C5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7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1B15CD-B3BF-4CE7-8A9B-4B38EB2BF46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D04B55-0A96-4223-BD45-7A38A8A9AB9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BDFB27B-4213-485C-A148-AEFB0527EE71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100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77925" y="1233488"/>
            <a:ext cx="4441825" cy="3332162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AF6D2E0-12B7-42CA-B61F-3AEB0281001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482BE-BA66-446C-87E4-18B7D3E78F51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726F7-9AC2-4A75-AC9F-1C7045F1E5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C12ABC26-458D-4F00-BF87-667FCF8FBC0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88099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FC7A4-A4E2-4E98-911E-4339AD83E1F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BA21B1-9C95-4B75-9DCE-802AD16C3A7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CD70C-FE68-47DB-AFD0-19198E48FA2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1F4A5-1344-403B-9581-D9D2BFE004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1961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36000-3108-4B1B-8CEE-1B65CA7F79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E2F34-0A7C-41E7-B3D5-2006109A367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2A455-2832-4F05-8EF4-C32EC4AA6D0E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D4C0D-A835-40A8-96CC-4A126A1CDC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308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6CFB6D-D295-4979-BC72-99D32BDBB9D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EBC13-9AB6-42B2-A47F-D2B7CC136E6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AF9D7-699F-41F1-8989-1FE7C694556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1DC11-8A6D-4756-904A-5F7A5F58BBC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9122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rgbClr val="7FC1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59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59F8D7E-4EAB-4EA4-8CD2-39E759D9D98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6C658B-A3BB-419D-8C73-010AD3AE97D1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2AC60-3C3E-4EDA-AC15-3D5C9992291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2435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96225" y="5349875"/>
            <a:ext cx="12382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E6587015-4307-434D-8B4D-BB7FE2DED83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latin typeface="Century Gothic" pitchFamily="34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4BECD27-CFA7-4081-9BC2-775C3251B713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entury Gothic" pitchFamily="34"/>
              </a:defRPr>
            </a:lvl1pPr>
          </a:lstStyle>
          <a:p>
            <a:pPr>
              <a:defRPr/>
            </a:pPr>
            <a:fld id="{6A00AAFA-506C-499C-A243-6F693D322119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49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F004D-0C83-48CC-87C8-84934B27A9D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1134F-63BE-45B2-95FF-ADCB2508943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1A4E0-37EE-4E8C-BE45-D971818BDDF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55C1B-E7BC-4E10-B96E-0E53F53B1B53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8" name="Footer Placeholder 1"/>
          <p:cNvSpPr txBox="1">
            <a:spLocks/>
          </p:cNvSpPr>
          <p:nvPr userDrawn="1"/>
        </p:nvSpPr>
        <p:spPr>
          <a:xfrm>
            <a:off x="3045426" y="649199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dirty="0"/>
              <a:t>© Focus Education UK Ltd. 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9114" y="6444512"/>
            <a:ext cx="584886" cy="41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34067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0E500-D3DA-4A9E-8372-B747EA4024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16F8E-CCFE-4365-B10F-E324522CB0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74FDF-DF6A-4FF0-A0D3-CC6C59604C43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AE2E3-1837-40A5-94FE-181728FC2F1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28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4020F-07CD-4A49-BB82-645DC263564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B8441-F455-4E85-87FD-6B6C170DDA6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C12C0-58CE-446A-8FA4-9813EF9CEF5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88D3C-C2CE-4564-BCD5-D87F8C1DF728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DD771-3C36-4AD8-8CC9-1FF3FAD6829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605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497E1-CAD0-4F22-BAB0-4C1CC43FFF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FCCD4-FA65-4D2A-B3EE-21A26E9125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13E39-4EA4-4182-A0DD-231D8D7AA92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C57F19-012C-4F06-A53D-2149B193F8D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F2492-1F5D-4BE5-9BF9-E2FA434E498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7B94C-197D-42A1-9093-AF6009BA318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BE5DC-BB5F-4576-A280-C22EF26535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873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1F830-5E9A-4BF8-A331-FCDEBD0B048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80D84-0A77-4850-BFC0-A2AD54AA0C06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94750-1E72-483B-B85E-7EF864735AE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690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109BE-13D4-4C86-9D2E-4D88197D737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2EED5-EAEE-4043-904F-BB8502EF99A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744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2E804-DB8E-49DF-A4B0-A4F5135184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4A997-2F63-475F-8249-A4CEEB5A54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98B6E-B092-4254-A438-889FAC9CFE1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DF6CF-0AF1-413F-9609-49D0099D3AD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80D2C-AC70-457B-AA19-30EF97D5FDB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8196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A19A7-5196-4ECC-B23A-08CF5474FE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14ADBE-5C65-497B-AF1D-9CE0E59F4757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FE2982-8307-4ED6-BACA-AD4891D515C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654C4-1861-426B-B44D-B9EE61F20820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4EE3-D8F1-45B6-988E-FC734E1E067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5021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DBF6B4FE-C7F2-4994-BB12-BB4D517A2EB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7C61D16-7583-49FC-AC4F-CB1111FE15BC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  <p:sldLayoutId id="2147484051" r:id="rId13"/>
  </p:sldLayoutIdLst>
  <p:transition spd="slow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76200" y="57150"/>
            <a:ext cx="8896350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3200" b="1" dirty="0">
                <a:solidFill>
                  <a:srgbClr val="A14824"/>
                </a:solidFill>
                <a:latin typeface="Century Gothic" panose="020B0502020202020204" pitchFamily="34" charset="0"/>
              </a:rPr>
              <a:t>Understanding the World : Past and Present</a:t>
            </a: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19CD4200-EED8-46A5-81B6-5DBD0DD2F7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3458449"/>
              </p:ext>
            </p:extLst>
          </p:nvPr>
        </p:nvGraphicFramePr>
        <p:xfrm>
          <a:off x="464820" y="549274"/>
          <a:ext cx="8366759" cy="6242915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788920">
                  <a:extLst>
                    <a:ext uri="{9D8B030D-6E8A-4147-A177-3AD203B41FA5}">
                      <a16:colId xmlns:a16="http://schemas.microsoft.com/office/drawing/2014/main" val="4186730976"/>
                    </a:ext>
                  </a:extLst>
                </a:gridCol>
                <a:gridCol w="2583180">
                  <a:extLst>
                    <a:ext uri="{9D8B030D-6E8A-4147-A177-3AD203B41FA5}">
                      <a16:colId xmlns:a16="http://schemas.microsoft.com/office/drawing/2014/main" val="2628771195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308867682"/>
                    </a:ext>
                  </a:extLst>
                </a:gridCol>
                <a:gridCol w="1432559">
                  <a:extLst>
                    <a:ext uri="{9D8B030D-6E8A-4147-A177-3AD203B41FA5}">
                      <a16:colId xmlns:a16="http://schemas.microsoft.com/office/drawing/2014/main" val="3368322103"/>
                    </a:ext>
                  </a:extLst>
                </a:gridCol>
              </a:tblGrid>
              <a:tr h="801112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Selection of linked objectives and ideas for supporting child development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500" b="1" dirty="0">
                          <a:solidFill>
                            <a:srgbClr val="A14824"/>
                          </a:solidFill>
                          <a:latin typeface="Century Gothic" pitchFamily="34"/>
                        </a:rPr>
                        <a:t>Early Learning Goals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Useful Books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88173"/>
                  </a:ext>
                </a:extLst>
              </a:tr>
              <a:tr h="1910181"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Talk about members of their family and community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Name and describe people who are familiar to them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During dedicated talk time, listen to what children say about their family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Share information about your own family and roles, giving time for children to ask questions and make comments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Using examples from real life and books, show children that there are many different families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Talk about people they may have come into contact with in their community : fire, police, doctors, teachers, nurses, dentist. Listen to what children have to say about these experiences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Talk about the lives of the people around them and their roles in society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1418414"/>
                  </a:ext>
                </a:extLst>
              </a:tr>
              <a:tr h="1393127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Comment on images of familiar situations in the past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endParaRPr lang="en-GB" sz="9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90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Present children with picture, stories, artefacts and accounts from the past, explaining similarities and differences</a:t>
                      </a:r>
                    </a:p>
                    <a:p>
                      <a:endParaRPr lang="en-GB" sz="9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90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Offer hands on experiences to deepen children’s understanding of the past</a:t>
                      </a:r>
                    </a:p>
                    <a:p>
                      <a:endParaRPr lang="en-GB" sz="9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90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Show images of familiar </a:t>
                      </a:r>
                      <a:r>
                        <a:rPr lang="en-GB" sz="900" kern="120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setttings</a:t>
                      </a:r>
                      <a:r>
                        <a:rPr lang="en-GB" sz="90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– homes, schools, transport</a:t>
                      </a:r>
                    </a:p>
                    <a:p>
                      <a:endParaRPr lang="en-GB" sz="9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90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Offer opportunities to organise events using basic chronology – before and after they were born etc</a:t>
                      </a:r>
                    </a:p>
                    <a:p>
                      <a:endParaRPr lang="en-GB" sz="9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Know some similarities and differences between things in the past and now, drawing on their experiences and what has been read in class</a:t>
                      </a:r>
                    </a:p>
                  </a:txBody>
                  <a:tcPr marT="45732" marB="45732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521224"/>
                  </a:ext>
                </a:extLst>
              </a:tr>
              <a:tr h="12297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Understand the past through settings, characters and events encountered in books read in class and storytelling</a:t>
                      </a:r>
                    </a:p>
                  </a:txBody>
                  <a:tcPr marT="45732" marB="45732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770136"/>
                  </a:ext>
                </a:extLst>
              </a:tr>
              <a:tr h="1555555"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+mj-lt"/>
                        </a:rPr>
                        <a:t>Compare and contrast characters from stories, including figures from the past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+mj-lt"/>
                        </a:rPr>
                        <a:t>Share texts that help </a:t>
                      </a:r>
                      <a:r>
                        <a:rPr lang="en-GB" sz="900" dirty="0" err="1">
                          <a:latin typeface="+mj-lt"/>
                        </a:rPr>
                        <a:t>chn</a:t>
                      </a:r>
                      <a:r>
                        <a:rPr lang="en-GB" sz="900" dirty="0">
                          <a:latin typeface="+mj-lt"/>
                        </a:rPr>
                        <a:t> make sense of past and present</a:t>
                      </a:r>
                    </a:p>
                    <a:p>
                      <a:endParaRPr lang="en-GB" sz="900" dirty="0">
                        <a:latin typeface="+mj-lt"/>
                      </a:endParaRPr>
                    </a:p>
                    <a:p>
                      <a:r>
                        <a:rPr lang="en-GB" sz="900" dirty="0">
                          <a:latin typeface="+mj-lt"/>
                        </a:rPr>
                        <a:t>Draw out common themes from stories – bravery, difficult choices, kindness and talk about children’s experiences with these themes</a:t>
                      </a:r>
                    </a:p>
                    <a:p>
                      <a:endParaRPr lang="en-GB" sz="900" dirty="0">
                        <a:latin typeface="+mj-lt"/>
                      </a:endParaRPr>
                    </a:p>
                    <a:p>
                      <a:endParaRPr lang="en-GB" sz="9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512770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F4B7837D-C156-46D6-B5E4-445BF5FBE4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9029" y="1417321"/>
            <a:ext cx="1301395" cy="96012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E74B3C3-9BDB-485D-8227-4FBF441BF9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5710" y="2580385"/>
            <a:ext cx="1093470" cy="14944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FD89483-D960-4EA3-ACAB-58759DDD86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65974" y="4277738"/>
            <a:ext cx="1314450" cy="199072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E6CF62-F544-472B-A3C9-69632F71E3E0}"/>
              </a:ext>
            </a:extLst>
          </p:cNvPr>
          <p:cNvSpPr txBox="1"/>
          <p:nvPr/>
        </p:nvSpPr>
        <p:spPr>
          <a:xfrm>
            <a:off x="3731491" y="6511636"/>
            <a:ext cx="175490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EF2302-5BFA-46B7-9D14-82ECCE0570B8}"/>
              </a:ext>
            </a:extLst>
          </p:cNvPr>
          <p:cNvSpPr txBox="1"/>
          <p:nvPr/>
        </p:nvSpPr>
        <p:spPr>
          <a:xfrm>
            <a:off x="8679180" y="6422857"/>
            <a:ext cx="390929" cy="37799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0999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2969</TotalTime>
  <Words>287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Understanding the World : Past and Present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KS2 Knowledge Mat</dc:title>
  <dc:creator>Marketing Dept</dc:creator>
  <cp:lastModifiedBy>Sally Spring</cp:lastModifiedBy>
  <cp:revision>140</cp:revision>
  <cp:lastPrinted>2021-08-09T16:12:22Z</cp:lastPrinted>
  <dcterms:created xsi:type="dcterms:W3CDTF">2019-01-14T16:39:51Z</dcterms:created>
  <dcterms:modified xsi:type="dcterms:W3CDTF">2021-09-16T20:26:28Z</dcterms:modified>
</cp:coreProperties>
</file>