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3" d="100"/>
          <a:sy n="83" d="100"/>
        </p:scale>
        <p:origin x="686"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90E882-28F5-46A8-835F-9B3C82A4A19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0893CCB5-2F86-4635-AF9C-72ABA516181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E6B8B09B-8FCE-4D2B-89B9-1C7CFFA9B1D7}"/>
              </a:ext>
            </a:extLst>
          </p:cNvPr>
          <p:cNvSpPr>
            <a:spLocks noGrp="1"/>
          </p:cNvSpPr>
          <p:nvPr>
            <p:ph type="dt" sz="half" idx="10"/>
          </p:nvPr>
        </p:nvSpPr>
        <p:spPr/>
        <p:txBody>
          <a:bodyPr/>
          <a:lstStyle/>
          <a:p>
            <a:fld id="{6AB4394E-96C2-458F-8D27-869A2277FD29}" type="datetimeFigureOut">
              <a:rPr lang="en-GB" smtClean="0"/>
              <a:t>02/10/2021</a:t>
            </a:fld>
            <a:endParaRPr lang="en-GB"/>
          </a:p>
        </p:txBody>
      </p:sp>
      <p:sp>
        <p:nvSpPr>
          <p:cNvPr id="5" name="Footer Placeholder 4">
            <a:extLst>
              <a:ext uri="{FF2B5EF4-FFF2-40B4-BE49-F238E27FC236}">
                <a16:creationId xmlns:a16="http://schemas.microsoft.com/office/drawing/2014/main" id="{B495DA02-E7B9-486C-B06B-DE22688F72D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60AA4C2-ADD5-4977-AE5A-006D7A803848}"/>
              </a:ext>
            </a:extLst>
          </p:cNvPr>
          <p:cNvSpPr>
            <a:spLocks noGrp="1"/>
          </p:cNvSpPr>
          <p:nvPr>
            <p:ph type="sldNum" sz="quarter" idx="12"/>
          </p:nvPr>
        </p:nvSpPr>
        <p:spPr/>
        <p:txBody>
          <a:bodyPr/>
          <a:lstStyle/>
          <a:p>
            <a:fld id="{BEFEBA1C-32D4-43EE-AE72-1847878C5A59}" type="slidenum">
              <a:rPr lang="en-GB" smtClean="0"/>
              <a:t>‹#›</a:t>
            </a:fld>
            <a:endParaRPr lang="en-GB"/>
          </a:p>
        </p:txBody>
      </p:sp>
    </p:spTree>
    <p:extLst>
      <p:ext uri="{BB962C8B-B14F-4D97-AF65-F5344CB8AC3E}">
        <p14:creationId xmlns:p14="http://schemas.microsoft.com/office/powerpoint/2010/main" val="40018229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40FA25-8478-49F2-A0C1-4BC3E19C7344}"/>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AC01D8B-9D9B-41DE-8814-F8C5BCA5623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7D0D990-AF82-49FE-93BA-A09B090A8789}"/>
              </a:ext>
            </a:extLst>
          </p:cNvPr>
          <p:cNvSpPr>
            <a:spLocks noGrp="1"/>
          </p:cNvSpPr>
          <p:nvPr>
            <p:ph type="dt" sz="half" idx="10"/>
          </p:nvPr>
        </p:nvSpPr>
        <p:spPr/>
        <p:txBody>
          <a:bodyPr/>
          <a:lstStyle/>
          <a:p>
            <a:fld id="{6AB4394E-96C2-458F-8D27-869A2277FD29}" type="datetimeFigureOut">
              <a:rPr lang="en-GB" smtClean="0"/>
              <a:t>02/10/2021</a:t>
            </a:fld>
            <a:endParaRPr lang="en-GB"/>
          </a:p>
        </p:txBody>
      </p:sp>
      <p:sp>
        <p:nvSpPr>
          <p:cNvPr id="5" name="Footer Placeholder 4">
            <a:extLst>
              <a:ext uri="{FF2B5EF4-FFF2-40B4-BE49-F238E27FC236}">
                <a16:creationId xmlns:a16="http://schemas.microsoft.com/office/drawing/2014/main" id="{C6B95D04-1297-4C3A-A81F-1D9DAD6B53C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1306787-FF6E-49FC-9F59-B0EE78C19E3D}"/>
              </a:ext>
            </a:extLst>
          </p:cNvPr>
          <p:cNvSpPr>
            <a:spLocks noGrp="1"/>
          </p:cNvSpPr>
          <p:nvPr>
            <p:ph type="sldNum" sz="quarter" idx="12"/>
          </p:nvPr>
        </p:nvSpPr>
        <p:spPr/>
        <p:txBody>
          <a:bodyPr/>
          <a:lstStyle/>
          <a:p>
            <a:fld id="{BEFEBA1C-32D4-43EE-AE72-1847878C5A59}" type="slidenum">
              <a:rPr lang="en-GB" smtClean="0"/>
              <a:t>‹#›</a:t>
            </a:fld>
            <a:endParaRPr lang="en-GB"/>
          </a:p>
        </p:txBody>
      </p:sp>
    </p:spTree>
    <p:extLst>
      <p:ext uri="{BB962C8B-B14F-4D97-AF65-F5344CB8AC3E}">
        <p14:creationId xmlns:p14="http://schemas.microsoft.com/office/powerpoint/2010/main" val="2307365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EEE4F02-066E-4C9F-96B2-07734BA37CAB}"/>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220B1C0-A0E5-4077-A4E8-C9C1CAD4A42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442E79C-BAEB-4657-8B21-18CB4D4E2785}"/>
              </a:ext>
            </a:extLst>
          </p:cNvPr>
          <p:cNvSpPr>
            <a:spLocks noGrp="1"/>
          </p:cNvSpPr>
          <p:nvPr>
            <p:ph type="dt" sz="half" idx="10"/>
          </p:nvPr>
        </p:nvSpPr>
        <p:spPr/>
        <p:txBody>
          <a:bodyPr/>
          <a:lstStyle/>
          <a:p>
            <a:fld id="{6AB4394E-96C2-458F-8D27-869A2277FD29}" type="datetimeFigureOut">
              <a:rPr lang="en-GB" smtClean="0"/>
              <a:t>02/10/2021</a:t>
            </a:fld>
            <a:endParaRPr lang="en-GB"/>
          </a:p>
        </p:txBody>
      </p:sp>
      <p:sp>
        <p:nvSpPr>
          <p:cNvPr id="5" name="Footer Placeholder 4">
            <a:extLst>
              <a:ext uri="{FF2B5EF4-FFF2-40B4-BE49-F238E27FC236}">
                <a16:creationId xmlns:a16="http://schemas.microsoft.com/office/drawing/2014/main" id="{6F4EF31F-A7C3-4718-B231-19B641C721E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CCFF022-7EC4-4BFC-B7C4-5D9C12CE5188}"/>
              </a:ext>
            </a:extLst>
          </p:cNvPr>
          <p:cNvSpPr>
            <a:spLocks noGrp="1"/>
          </p:cNvSpPr>
          <p:nvPr>
            <p:ph type="sldNum" sz="quarter" idx="12"/>
          </p:nvPr>
        </p:nvSpPr>
        <p:spPr/>
        <p:txBody>
          <a:bodyPr/>
          <a:lstStyle/>
          <a:p>
            <a:fld id="{BEFEBA1C-32D4-43EE-AE72-1847878C5A59}" type="slidenum">
              <a:rPr lang="en-GB" smtClean="0"/>
              <a:t>‹#›</a:t>
            </a:fld>
            <a:endParaRPr lang="en-GB"/>
          </a:p>
        </p:txBody>
      </p:sp>
    </p:spTree>
    <p:extLst>
      <p:ext uri="{BB962C8B-B14F-4D97-AF65-F5344CB8AC3E}">
        <p14:creationId xmlns:p14="http://schemas.microsoft.com/office/powerpoint/2010/main" val="7078840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9050C8-1056-448B-B040-1B992E0D6B2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0114AA5-1B7F-4479-80B1-24730974A06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E6630FD-6ECB-4807-ADE2-FBCD713F7F93}"/>
              </a:ext>
            </a:extLst>
          </p:cNvPr>
          <p:cNvSpPr>
            <a:spLocks noGrp="1"/>
          </p:cNvSpPr>
          <p:nvPr>
            <p:ph type="dt" sz="half" idx="10"/>
          </p:nvPr>
        </p:nvSpPr>
        <p:spPr/>
        <p:txBody>
          <a:bodyPr/>
          <a:lstStyle/>
          <a:p>
            <a:fld id="{6AB4394E-96C2-458F-8D27-869A2277FD29}" type="datetimeFigureOut">
              <a:rPr lang="en-GB" smtClean="0"/>
              <a:t>02/10/2021</a:t>
            </a:fld>
            <a:endParaRPr lang="en-GB"/>
          </a:p>
        </p:txBody>
      </p:sp>
      <p:sp>
        <p:nvSpPr>
          <p:cNvPr id="5" name="Footer Placeholder 4">
            <a:extLst>
              <a:ext uri="{FF2B5EF4-FFF2-40B4-BE49-F238E27FC236}">
                <a16:creationId xmlns:a16="http://schemas.microsoft.com/office/drawing/2014/main" id="{A0CD8BD9-92C6-408E-AF98-C317A6300A1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E6FF1FC-A5E2-408A-BA0E-1E98A0D754D6}"/>
              </a:ext>
            </a:extLst>
          </p:cNvPr>
          <p:cNvSpPr>
            <a:spLocks noGrp="1"/>
          </p:cNvSpPr>
          <p:nvPr>
            <p:ph type="sldNum" sz="quarter" idx="12"/>
          </p:nvPr>
        </p:nvSpPr>
        <p:spPr/>
        <p:txBody>
          <a:bodyPr/>
          <a:lstStyle/>
          <a:p>
            <a:fld id="{BEFEBA1C-32D4-43EE-AE72-1847878C5A59}" type="slidenum">
              <a:rPr lang="en-GB" smtClean="0"/>
              <a:t>‹#›</a:t>
            </a:fld>
            <a:endParaRPr lang="en-GB"/>
          </a:p>
        </p:txBody>
      </p:sp>
    </p:spTree>
    <p:extLst>
      <p:ext uri="{BB962C8B-B14F-4D97-AF65-F5344CB8AC3E}">
        <p14:creationId xmlns:p14="http://schemas.microsoft.com/office/powerpoint/2010/main" val="37291899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B10C6C-2B56-4A95-BD06-B495A216BA9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E3C1D53E-BCC9-4088-8430-48381431298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BE38F91-B7AD-4B0A-A7F2-A6ACA0DA77C7}"/>
              </a:ext>
            </a:extLst>
          </p:cNvPr>
          <p:cNvSpPr>
            <a:spLocks noGrp="1"/>
          </p:cNvSpPr>
          <p:nvPr>
            <p:ph type="dt" sz="half" idx="10"/>
          </p:nvPr>
        </p:nvSpPr>
        <p:spPr/>
        <p:txBody>
          <a:bodyPr/>
          <a:lstStyle/>
          <a:p>
            <a:fld id="{6AB4394E-96C2-458F-8D27-869A2277FD29}" type="datetimeFigureOut">
              <a:rPr lang="en-GB" smtClean="0"/>
              <a:t>02/10/2021</a:t>
            </a:fld>
            <a:endParaRPr lang="en-GB"/>
          </a:p>
        </p:txBody>
      </p:sp>
      <p:sp>
        <p:nvSpPr>
          <p:cNvPr id="5" name="Footer Placeholder 4">
            <a:extLst>
              <a:ext uri="{FF2B5EF4-FFF2-40B4-BE49-F238E27FC236}">
                <a16:creationId xmlns:a16="http://schemas.microsoft.com/office/drawing/2014/main" id="{EAC3BAC3-0A2D-4545-BD83-CF9681A7A3A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8D1EEA5-A804-41E0-9F4F-73055E600DA7}"/>
              </a:ext>
            </a:extLst>
          </p:cNvPr>
          <p:cNvSpPr>
            <a:spLocks noGrp="1"/>
          </p:cNvSpPr>
          <p:nvPr>
            <p:ph type="sldNum" sz="quarter" idx="12"/>
          </p:nvPr>
        </p:nvSpPr>
        <p:spPr/>
        <p:txBody>
          <a:bodyPr/>
          <a:lstStyle/>
          <a:p>
            <a:fld id="{BEFEBA1C-32D4-43EE-AE72-1847878C5A59}" type="slidenum">
              <a:rPr lang="en-GB" smtClean="0"/>
              <a:t>‹#›</a:t>
            </a:fld>
            <a:endParaRPr lang="en-GB"/>
          </a:p>
        </p:txBody>
      </p:sp>
    </p:spTree>
    <p:extLst>
      <p:ext uri="{BB962C8B-B14F-4D97-AF65-F5344CB8AC3E}">
        <p14:creationId xmlns:p14="http://schemas.microsoft.com/office/powerpoint/2010/main" val="17450342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274B16-E19F-4F42-8B85-1268CCFD846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2661760-9982-4F58-AD99-46FBB9582A4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9F26EDC2-FA65-47C0-A7A7-ACE2DBD4009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BB823A9B-E996-42E3-BCC1-0356084FBEBF}"/>
              </a:ext>
            </a:extLst>
          </p:cNvPr>
          <p:cNvSpPr>
            <a:spLocks noGrp="1"/>
          </p:cNvSpPr>
          <p:nvPr>
            <p:ph type="dt" sz="half" idx="10"/>
          </p:nvPr>
        </p:nvSpPr>
        <p:spPr/>
        <p:txBody>
          <a:bodyPr/>
          <a:lstStyle/>
          <a:p>
            <a:fld id="{6AB4394E-96C2-458F-8D27-869A2277FD29}" type="datetimeFigureOut">
              <a:rPr lang="en-GB" smtClean="0"/>
              <a:t>02/10/2021</a:t>
            </a:fld>
            <a:endParaRPr lang="en-GB"/>
          </a:p>
        </p:txBody>
      </p:sp>
      <p:sp>
        <p:nvSpPr>
          <p:cNvPr id="6" name="Footer Placeholder 5">
            <a:extLst>
              <a:ext uri="{FF2B5EF4-FFF2-40B4-BE49-F238E27FC236}">
                <a16:creationId xmlns:a16="http://schemas.microsoft.com/office/drawing/2014/main" id="{B206C5E7-A27E-45C4-BFCE-D394DD4153E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625BE12-AA45-4379-BC4D-33830780A168}"/>
              </a:ext>
            </a:extLst>
          </p:cNvPr>
          <p:cNvSpPr>
            <a:spLocks noGrp="1"/>
          </p:cNvSpPr>
          <p:nvPr>
            <p:ph type="sldNum" sz="quarter" idx="12"/>
          </p:nvPr>
        </p:nvSpPr>
        <p:spPr/>
        <p:txBody>
          <a:bodyPr/>
          <a:lstStyle/>
          <a:p>
            <a:fld id="{BEFEBA1C-32D4-43EE-AE72-1847878C5A59}" type="slidenum">
              <a:rPr lang="en-GB" smtClean="0"/>
              <a:t>‹#›</a:t>
            </a:fld>
            <a:endParaRPr lang="en-GB"/>
          </a:p>
        </p:txBody>
      </p:sp>
    </p:spTree>
    <p:extLst>
      <p:ext uri="{BB962C8B-B14F-4D97-AF65-F5344CB8AC3E}">
        <p14:creationId xmlns:p14="http://schemas.microsoft.com/office/powerpoint/2010/main" val="25609580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B132EF-79ED-40EB-A481-E8CE4151B7FD}"/>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8B7A957-A7F1-455A-BA7C-4A757F163DD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EA18E12-E549-4223-A6CA-70651EC9E28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85EED4CE-DACC-4A0B-8A10-F28FEF45125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C7309A4-310F-4F0F-88D0-C343BBB480E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43597FDD-B278-4B6F-9F05-0194DC03F562}"/>
              </a:ext>
            </a:extLst>
          </p:cNvPr>
          <p:cNvSpPr>
            <a:spLocks noGrp="1"/>
          </p:cNvSpPr>
          <p:nvPr>
            <p:ph type="dt" sz="half" idx="10"/>
          </p:nvPr>
        </p:nvSpPr>
        <p:spPr/>
        <p:txBody>
          <a:bodyPr/>
          <a:lstStyle/>
          <a:p>
            <a:fld id="{6AB4394E-96C2-458F-8D27-869A2277FD29}" type="datetimeFigureOut">
              <a:rPr lang="en-GB" smtClean="0"/>
              <a:t>02/10/2021</a:t>
            </a:fld>
            <a:endParaRPr lang="en-GB"/>
          </a:p>
        </p:txBody>
      </p:sp>
      <p:sp>
        <p:nvSpPr>
          <p:cNvPr id="8" name="Footer Placeholder 7">
            <a:extLst>
              <a:ext uri="{FF2B5EF4-FFF2-40B4-BE49-F238E27FC236}">
                <a16:creationId xmlns:a16="http://schemas.microsoft.com/office/drawing/2014/main" id="{43673155-B4B8-45E7-84DF-914E4CEEE298}"/>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5A838298-8BF0-450B-9385-957DEEE1B6D8}"/>
              </a:ext>
            </a:extLst>
          </p:cNvPr>
          <p:cNvSpPr>
            <a:spLocks noGrp="1"/>
          </p:cNvSpPr>
          <p:nvPr>
            <p:ph type="sldNum" sz="quarter" idx="12"/>
          </p:nvPr>
        </p:nvSpPr>
        <p:spPr/>
        <p:txBody>
          <a:bodyPr/>
          <a:lstStyle/>
          <a:p>
            <a:fld id="{BEFEBA1C-32D4-43EE-AE72-1847878C5A59}" type="slidenum">
              <a:rPr lang="en-GB" smtClean="0"/>
              <a:t>‹#›</a:t>
            </a:fld>
            <a:endParaRPr lang="en-GB"/>
          </a:p>
        </p:txBody>
      </p:sp>
    </p:spTree>
    <p:extLst>
      <p:ext uri="{BB962C8B-B14F-4D97-AF65-F5344CB8AC3E}">
        <p14:creationId xmlns:p14="http://schemas.microsoft.com/office/powerpoint/2010/main" val="18048215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65FFCB-239C-439C-98E9-CAD8BD8507EE}"/>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1AEC4A1B-2957-4A52-89D3-4CB7678A78E8}"/>
              </a:ext>
            </a:extLst>
          </p:cNvPr>
          <p:cNvSpPr>
            <a:spLocks noGrp="1"/>
          </p:cNvSpPr>
          <p:nvPr>
            <p:ph type="dt" sz="half" idx="10"/>
          </p:nvPr>
        </p:nvSpPr>
        <p:spPr/>
        <p:txBody>
          <a:bodyPr/>
          <a:lstStyle/>
          <a:p>
            <a:fld id="{6AB4394E-96C2-458F-8D27-869A2277FD29}" type="datetimeFigureOut">
              <a:rPr lang="en-GB" smtClean="0"/>
              <a:t>02/10/2021</a:t>
            </a:fld>
            <a:endParaRPr lang="en-GB"/>
          </a:p>
        </p:txBody>
      </p:sp>
      <p:sp>
        <p:nvSpPr>
          <p:cNvPr id="4" name="Footer Placeholder 3">
            <a:extLst>
              <a:ext uri="{FF2B5EF4-FFF2-40B4-BE49-F238E27FC236}">
                <a16:creationId xmlns:a16="http://schemas.microsoft.com/office/drawing/2014/main" id="{AB6BE43F-7EE8-46C2-B2FC-200B86E2E39E}"/>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9C0F5617-9A3B-43A9-B728-539E7FCF0AE6}"/>
              </a:ext>
            </a:extLst>
          </p:cNvPr>
          <p:cNvSpPr>
            <a:spLocks noGrp="1"/>
          </p:cNvSpPr>
          <p:nvPr>
            <p:ph type="sldNum" sz="quarter" idx="12"/>
          </p:nvPr>
        </p:nvSpPr>
        <p:spPr/>
        <p:txBody>
          <a:bodyPr/>
          <a:lstStyle/>
          <a:p>
            <a:fld id="{BEFEBA1C-32D4-43EE-AE72-1847878C5A59}" type="slidenum">
              <a:rPr lang="en-GB" smtClean="0"/>
              <a:t>‹#›</a:t>
            </a:fld>
            <a:endParaRPr lang="en-GB"/>
          </a:p>
        </p:txBody>
      </p:sp>
    </p:spTree>
    <p:extLst>
      <p:ext uri="{BB962C8B-B14F-4D97-AF65-F5344CB8AC3E}">
        <p14:creationId xmlns:p14="http://schemas.microsoft.com/office/powerpoint/2010/main" val="38635110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6C20BAB-094A-4ABE-9328-559D448E8091}"/>
              </a:ext>
            </a:extLst>
          </p:cNvPr>
          <p:cNvSpPr>
            <a:spLocks noGrp="1"/>
          </p:cNvSpPr>
          <p:nvPr>
            <p:ph type="dt" sz="half" idx="10"/>
          </p:nvPr>
        </p:nvSpPr>
        <p:spPr/>
        <p:txBody>
          <a:bodyPr/>
          <a:lstStyle/>
          <a:p>
            <a:fld id="{6AB4394E-96C2-458F-8D27-869A2277FD29}" type="datetimeFigureOut">
              <a:rPr lang="en-GB" smtClean="0"/>
              <a:t>02/10/2021</a:t>
            </a:fld>
            <a:endParaRPr lang="en-GB"/>
          </a:p>
        </p:txBody>
      </p:sp>
      <p:sp>
        <p:nvSpPr>
          <p:cNvPr id="3" name="Footer Placeholder 2">
            <a:extLst>
              <a:ext uri="{FF2B5EF4-FFF2-40B4-BE49-F238E27FC236}">
                <a16:creationId xmlns:a16="http://schemas.microsoft.com/office/drawing/2014/main" id="{840546E4-20A1-4BBD-AF7E-238A99D7E3D5}"/>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190BDBD2-C94C-4049-ACD1-F6A1B061F037}"/>
              </a:ext>
            </a:extLst>
          </p:cNvPr>
          <p:cNvSpPr>
            <a:spLocks noGrp="1"/>
          </p:cNvSpPr>
          <p:nvPr>
            <p:ph type="sldNum" sz="quarter" idx="12"/>
          </p:nvPr>
        </p:nvSpPr>
        <p:spPr/>
        <p:txBody>
          <a:bodyPr/>
          <a:lstStyle/>
          <a:p>
            <a:fld id="{BEFEBA1C-32D4-43EE-AE72-1847878C5A59}" type="slidenum">
              <a:rPr lang="en-GB" smtClean="0"/>
              <a:t>‹#›</a:t>
            </a:fld>
            <a:endParaRPr lang="en-GB"/>
          </a:p>
        </p:txBody>
      </p:sp>
    </p:spTree>
    <p:extLst>
      <p:ext uri="{BB962C8B-B14F-4D97-AF65-F5344CB8AC3E}">
        <p14:creationId xmlns:p14="http://schemas.microsoft.com/office/powerpoint/2010/main" val="10552950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7DED6E-4F03-4462-AAC8-71696BB3691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844ABE54-8E14-4DE0-B27E-EC72B884AD1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C9B4EA93-BD7E-4B0B-9C86-E37A67EB540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4700D4B-88A6-4403-9CC9-2CAACB718700}"/>
              </a:ext>
            </a:extLst>
          </p:cNvPr>
          <p:cNvSpPr>
            <a:spLocks noGrp="1"/>
          </p:cNvSpPr>
          <p:nvPr>
            <p:ph type="dt" sz="half" idx="10"/>
          </p:nvPr>
        </p:nvSpPr>
        <p:spPr/>
        <p:txBody>
          <a:bodyPr/>
          <a:lstStyle/>
          <a:p>
            <a:fld id="{6AB4394E-96C2-458F-8D27-869A2277FD29}" type="datetimeFigureOut">
              <a:rPr lang="en-GB" smtClean="0"/>
              <a:t>02/10/2021</a:t>
            </a:fld>
            <a:endParaRPr lang="en-GB"/>
          </a:p>
        </p:txBody>
      </p:sp>
      <p:sp>
        <p:nvSpPr>
          <p:cNvPr id="6" name="Footer Placeholder 5">
            <a:extLst>
              <a:ext uri="{FF2B5EF4-FFF2-40B4-BE49-F238E27FC236}">
                <a16:creationId xmlns:a16="http://schemas.microsoft.com/office/drawing/2014/main" id="{DEC971AF-B56E-4C70-9A8C-046F187D820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65B017D-01E4-487C-869F-F53F31488AEB}"/>
              </a:ext>
            </a:extLst>
          </p:cNvPr>
          <p:cNvSpPr>
            <a:spLocks noGrp="1"/>
          </p:cNvSpPr>
          <p:nvPr>
            <p:ph type="sldNum" sz="quarter" idx="12"/>
          </p:nvPr>
        </p:nvSpPr>
        <p:spPr/>
        <p:txBody>
          <a:bodyPr/>
          <a:lstStyle/>
          <a:p>
            <a:fld id="{BEFEBA1C-32D4-43EE-AE72-1847878C5A59}" type="slidenum">
              <a:rPr lang="en-GB" smtClean="0"/>
              <a:t>‹#›</a:t>
            </a:fld>
            <a:endParaRPr lang="en-GB"/>
          </a:p>
        </p:txBody>
      </p:sp>
    </p:spTree>
    <p:extLst>
      <p:ext uri="{BB962C8B-B14F-4D97-AF65-F5344CB8AC3E}">
        <p14:creationId xmlns:p14="http://schemas.microsoft.com/office/powerpoint/2010/main" val="27760963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615075-A8AC-4906-A9E2-2B480465DED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25ED92E4-FB43-4FF8-BB02-F67FDAC729C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CFFACB9E-E2B3-45D4-B305-62EB4FF1A87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8328141-4A21-4A89-895D-E01F9FD67C9B}"/>
              </a:ext>
            </a:extLst>
          </p:cNvPr>
          <p:cNvSpPr>
            <a:spLocks noGrp="1"/>
          </p:cNvSpPr>
          <p:nvPr>
            <p:ph type="dt" sz="half" idx="10"/>
          </p:nvPr>
        </p:nvSpPr>
        <p:spPr/>
        <p:txBody>
          <a:bodyPr/>
          <a:lstStyle/>
          <a:p>
            <a:fld id="{6AB4394E-96C2-458F-8D27-869A2277FD29}" type="datetimeFigureOut">
              <a:rPr lang="en-GB" smtClean="0"/>
              <a:t>02/10/2021</a:t>
            </a:fld>
            <a:endParaRPr lang="en-GB"/>
          </a:p>
        </p:txBody>
      </p:sp>
      <p:sp>
        <p:nvSpPr>
          <p:cNvPr id="6" name="Footer Placeholder 5">
            <a:extLst>
              <a:ext uri="{FF2B5EF4-FFF2-40B4-BE49-F238E27FC236}">
                <a16:creationId xmlns:a16="http://schemas.microsoft.com/office/drawing/2014/main" id="{5B861D45-E037-488C-91BA-6CB2AED1797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52A2EC3-7C1D-4A50-ACB1-41AAF12F07C2}"/>
              </a:ext>
            </a:extLst>
          </p:cNvPr>
          <p:cNvSpPr>
            <a:spLocks noGrp="1"/>
          </p:cNvSpPr>
          <p:nvPr>
            <p:ph type="sldNum" sz="quarter" idx="12"/>
          </p:nvPr>
        </p:nvSpPr>
        <p:spPr/>
        <p:txBody>
          <a:bodyPr/>
          <a:lstStyle/>
          <a:p>
            <a:fld id="{BEFEBA1C-32D4-43EE-AE72-1847878C5A59}" type="slidenum">
              <a:rPr lang="en-GB" smtClean="0"/>
              <a:t>‹#›</a:t>
            </a:fld>
            <a:endParaRPr lang="en-GB"/>
          </a:p>
        </p:txBody>
      </p:sp>
    </p:spTree>
    <p:extLst>
      <p:ext uri="{BB962C8B-B14F-4D97-AF65-F5344CB8AC3E}">
        <p14:creationId xmlns:p14="http://schemas.microsoft.com/office/powerpoint/2010/main" val="19085273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14A7C8A-2E37-4464-ABF9-CB4E5DF625D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54D7577-026A-4F8E-A811-BCF156A60CD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4121662-D8F0-426B-9851-81B5B135B14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AB4394E-96C2-458F-8D27-869A2277FD29}" type="datetimeFigureOut">
              <a:rPr lang="en-GB" smtClean="0"/>
              <a:t>02/10/2021</a:t>
            </a:fld>
            <a:endParaRPr lang="en-GB"/>
          </a:p>
        </p:txBody>
      </p:sp>
      <p:sp>
        <p:nvSpPr>
          <p:cNvPr id="5" name="Footer Placeholder 4">
            <a:extLst>
              <a:ext uri="{FF2B5EF4-FFF2-40B4-BE49-F238E27FC236}">
                <a16:creationId xmlns:a16="http://schemas.microsoft.com/office/drawing/2014/main" id="{598299FD-D370-4BF4-B2D0-B571E20AD5B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3C342030-C433-4F41-A459-C3CCFE3BBF0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EFEBA1C-32D4-43EE-AE72-1847878C5A59}" type="slidenum">
              <a:rPr lang="en-GB" smtClean="0"/>
              <a:t>‹#›</a:t>
            </a:fld>
            <a:endParaRPr lang="en-GB"/>
          </a:p>
        </p:txBody>
      </p:sp>
    </p:spTree>
    <p:extLst>
      <p:ext uri="{BB962C8B-B14F-4D97-AF65-F5344CB8AC3E}">
        <p14:creationId xmlns:p14="http://schemas.microsoft.com/office/powerpoint/2010/main" val="9107055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2B7C43-8DA0-486E-8A79-11AF452E7A53}"/>
              </a:ext>
            </a:extLst>
          </p:cNvPr>
          <p:cNvSpPr>
            <a:spLocks noGrp="1"/>
          </p:cNvSpPr>
          <p:nvPr>
            <p:ph type="ctrTitle"/>
          </p:nvPr>
        </p:nvSpPr>
        <p:spPr/>
        <p:txBody>
          <a:bodyPr/>
          <a:lstStyle/>
          <a:p>
            <a:r>
              <a:rPr lang="en-GB" dirty="0"/>
              <a:t>How can I support my child secure key maths skills ?</a:t>
            </a:r>
          </a:p>
        </p:txBody>
      </p:sp>
      <p:sp>
        <p:nvSpPr>
          <p:cNvPr id="3" name="Subtitle 2">
            <a:extLst>
              <a:ext uri="{FF2B5EF4-FFF2-40B4-BE49-F238E27FC236}">
                <a16:creationId xmlns:a16="http://schemas.microsoft.com/office/drawing/2014/main" id="{3A7F0A50-AAA9-4C76-A12C-34C10C9FD341}"/>
              </a:ext>
            </a:extLst>
          </p:cNvPr>
          <p:cNvSpPr>
            <a:spLocks noGrp="1"/>
          </p:cNvSpPr>
          <p:nvPr>
            <p:ph type="subTitle" idx="1"/>
          </p:nvPr>
        </p:nvSpPr>
        <p:spPr>
          <a:xfrm>
            <a:off x="1524000" y="3648220"/>
            <a:ext cx="9144000" cy="1655762"/>
          </a:xfrm>
        </p:spPr>
        <p:txBody>
          <a:bodyPr/>
          <a:lstStyle/>
          <a:p>
            <a:r>
              <a:rPr lang="en-GB" dirty="0"/>
              <a:t>A Parents Guide to KIRFS</a:t>
            </a:r>
          </a:p>
        </p:txBody>
      </p:sp>
      <p:pic>
        <p:nvPicPr>
          <p:cNvPr id="7" name="Picture 6">
            <a:extLst>
              <a:ext uri="{FF2B5EF4-FFF2-40B4-BE49-F238E27FC236}">
                <a16:creationId xmlns:a16="http://schemas.microsoft.com/office/drawing/2014/main" id="{B0D5BBD5-FBB1-48BD-89A3-82039CB8C329}"/>
              </a:ext>
            </a:extLst>
          </p:cNvPr>
          <p:cNvPicPr>
            <a:picLocks noChangeAspect="1"/>
          </p:cNvPicPr>
          <p:nvPr/>
        </p:nvPicPr>
        <p:blipFill>
          <a:blip r:embed="rId2"/>
          <a:stretch>
            <a:fillRect/>
          </a:stretch>
        </p:blipFill>
        <p:spPr>
          <a:xfrm>
            <a:off x="4749510" y="4283507"/>
            <a:ext cx="3166053" cy="1661524"/>
          </a:xfrm>
          <a:prstGeom prst="rect">
            <a:avLst/>
          </a:prstGeom>
        </p:spPr>
      </p:pic>
    </p:spTree>
    <p:extLst>
      <p:ext uri="{BB962C8B-B14F-4D97-AF65-F5344CB8AC3E}">
        <p14:creationId xmlns:p14="http://schemas.microsoft.com/office/powerpoint/2010/main" val="14236733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96A6E1-089D-4DE5-8933-0ED729A640A4}"/>
              </a:ext>
            </a:extLst>
          </p:cNvPr>
          <p:cNvSpPr>
            <a:spLocks noGrp="1"/>
          </p:cNvSpPr>
          <p:nvPr>
            <p:ph type="title"/>
          </p:nvPr>
        </p:nvSpPr>
        <p:spPr/>
        <p:txBody>
          <a:bodyPr/>
          <a:lstStyle/>
          <a:p>
            <a:r>
              <a:rPr lang="en-GB" dirty="0"/>
              <a:t>Some examples of KIRFS for Y5 and Y6</a:t>
            </a:r>
          </a:p>
        </p:txBody>
      </p:sp>
      <p:pic>
        <p:nvPicPr>
          <p:cNvPr id="7" name="Content Placeholder 6">
            <a:extLst>
              <a:ext uri="{FF2B5EF4-FFF2-40B4-BE49-F238E27FC236}">
                <a16:creationId xmlns:a16="http://schemas.microsoft.com/office/drawing/2014/main" id="{328D9149-82C4-4988-9A58-41726CA21E75}"/>
              </a:ext>
            </a:extLst>
          </p:cNvPr>
          <p:cNvPicPr>
            <a:picLocks noGrp="1" noChangeAspect="1"/>
          </p:cNvPicPr>
          <p:nvPr>
            <p:ph idx="1"/>
          </p:nvPr>
        </p:nvPicPr>
        <p:blipFill>
          <a:blip r:embed="rId2"/>
          <a:stretch>
            <a:fillRect/>
          </a:stretch>
        </p:blipFill>
        <p:spPr>
          <a:xfrm>
            <a:off x="409864" y="1401834"/>
            <a:ext cx="7696200" cy="2705100"/>
          </a:xfrm>
        </p:spPr>
      </p:pic>
      <p:pic>
        <p:nvPicPr>
          <p:cNvPr id="9" name="Picture 8">
            <a:extLst>
              <a:ext uri="{FF2B5EF4-FFF2-40B4-BE49-F238E27FC236}">
                <a16:creationId xmlns:a16="http://schemas.microsoft.com/office/drawing/2014/main" id="{94F7C859-454D-4DDE-BE4E-C95940766612}"/>
              </a:ext>
            </a:extLst>
          </p:cNvPr>
          <p:cNvPicPr>
            <a:picLocks noChangeAspect="1"/>
          </p:cNvPicPr>
          <p:nvPr/>
        </p:nvPicPr>
        <p:blipFill>
          <a:blip r:embed="rId3"/>
          <a:stretch>
            <a:fillRect/>
          </a:stretch>
        </p:blipFill>
        <p:spPr>
          <a:xfrm>
            <a:off x="409864" y="4020559"/>
            <a:ext cx="7667625" cy="2714625"/>
          </a:xfrm>
          <a:prstGeom prst="rect">
            <a:avLst/>
          </a:prstGeom>
        </p:spPr>
      </p:pic>
    </p:spTree>
    <p:extLst>
      <p:ext uri="{BB962C8B-B14F-4D97-AF65-F5344CB8AC3E}">
        <p14:creationId xmlns:p14="http://schemas.microsoft.com/office/powerpoint/2010/main" val="28640228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A7EA06-6970-44BB-8E0F-1E13F6B39AB1}"/>
              </a:ext>
            </a:extLst>
          </p:cNvPr>
          <p:cNvSpPr>
            <a:spLocks noGrp="1"/>
          </p:cNvSpPr>
          <p:nvPr>
            <p:ph type="title"/>
          </p:nvPr>
        </p:nvSpPr>
        <p:spPr/>
        <p:txBody>
          <a:bodyPr/>
          <a:lstStyle/>
          <a:p>
            <a:r>
              <a:rPr lang="en-GB" dirty="0"/>
              <a:t>Key Maths Skills</a:t>
            </a:r>
          </a:p>
        </p:txBody>
      </p:sp>
      <p:sp>
        <p:nvSpPr>
          <p:cNvPr id="3" name="Content Placeholder 2">
            <a:extLst>
              <a:ext uri="{FF2B5EF4-FFF2-40B4-BE49-F238E27FC236}">
                <a16:creationId xmlns:a16="http://schemas.microsoft.com/office/drawing/2014/main" id="{DAE0D7C6-FDE8-4CFF-85E5-7CF6774873B8}"/>
              </a:ext>
            </a:extLst>
          </p:cNvPr>
          <p:cNvSpPr>
            <a:spLocks noGrp="1"/>
          </p:cNvSpPr>
          <p:nvPr>
            <p:ph idx="1"/>
          </p:nvPr>
        </p:nvSpPr>
        <p:spPr/>
        <p:txBody>
          <a:bodyPr/>
          <a:lstStyle/>
          <a:p>
            <a:r>
              <a:rPr lang="en-GB" dirty="0"/>
              <a:t>At school we know you are keen to support your child in acquiring key skills to help them do well at school and to acquire skills for life.</a:t>
            </a:r>
          </a:p>
          <a:p>
            <a:r>
              <a:rPr lang="en-GB" dirty="0"/>
              <a:t>In Maths when we were at school, this largely involved learning our times tables.</a:t>
            </a:r>
          </a:p>
          <a:p>
            <a:r>
              <a:rPr lang="en-GB" dirty="0"/>
              <a:t>Things have moved on since we were all at school and there are other key skills as well as times tables that will help your child find maths in school easier.</a:t>
            </a:r>
          </a:p>
          <a:p>
            <a:r>
              <a:rPr lang="en-GB" dirty="0"/>
              <a:t>These facts are called Key Instant Recall Facts or KIRFS </a:t>
            </a:r>
          </a:p>
          <a:p>
            <a:r>
              <a:rPr lang="en-GB" dirty="0"/>
              <a:t>These key skills replace the old Maths Passports we were using.</a:t>
            </a:r>
          </a:p>
          <a:p>
            <a:endParaRPr lang="en-GB" dirty="0"/>
          </a:p>
        </p:txBody>
      </p:sp>
    </p:spTree>
    <p:extLst>
      <p:ext uri="{BB962C8B-B14F-4D97-AF65-F5344CB8AC3E}">
        <p14:creationId xmlns:p14="http://schemas.microsoft.com/office/powerpoint/2010/main" val="29440043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91C88C-247D-48CE-8209-DA94850C1D16}"/>
              </a:ext>
            </a:extLst>
          </p:cNvPr>
          <p:cNvSpPr>
            <a:spLocks noGrp="1"/>
          </p:cNvSpPr>
          <p:nvPr>
            <p:ph type="title"/>
          </p:nvPr>
        </p:nvSpPr>
        <p:spPr/>
        <p:txBody>
          <a:bodyPr/>
          <a:lstStyle/>
          <a:p>
            <a:r>
              <a:rPr lang="en-GB" dirty="0"/>
              <a:t>What are KIRFS and why do children need to know them ?</a:t>
            </a:r>
          </a:p>
        </p:txBody>
      </p:sp>
      <p:sp>
        <p:nvSpPr>
          <p:cNvPr id="3" name="Content Placeholder 2">
            <a:extLst>
              <a:ext uri="{FF2B5EF4-FFF2-40B4-BE49-F238E27FC236}">
                <a16:creationId xmlns:a16="http://schemas.microsoft.com/office/drawing/2014/main" id="{E2BDDC1E-3EC1-41D7-AACB-0DE68C24C01F}"/>
              </a:ext>
            </a:extLst>
          </p:cNvPr>
          <p:cNvSpPr>
            <a:spLocks noGrp="1"/>
          </p:cNvSpPr>
          <p:nvPr>
            <p:ph idx="1"/>
          </p:nvPr>
        </p:nvSpPr>
        <p:spPr/>
        <p:txBody>
          <a:bodyPr/>
          <a:lstStyle/>
          <a:p>
            <a:r>
              <a:rPr lang="en-GB" dirty="0"/>
              <a:t>KIRFS are the everyday maths facts we need to know off by heart to make our maths calculations and maths lessons easier. </a:t>
            </a:r>
          </a:p>
          <a:p>
            <a:r>
              <a:rPr lang="en-GB" dirty="0"/>
              <a:t>If we know these key facts then our brains are not so overloaded when we tackle hard maths problems.</a:t>
            </a:r>
          </a:p>
          <a:p>
            <a:r>
              <a:rPr lang="en-GB" dirty="0"/>
              <a:t>Key facts include times tables, number bonds, telling the time, knowing left from right, saying the months of the year in order, knowing how many days in each month, counting forwards and backwards, counting in 25’s, 50’s,  knowing your prime numbers, being able to divide by 10 and 100 etc.</a:t>
            </a:r>
          </a:p>
          <a:p>
            <a:endParaRPr lang="en-GB" dirty="0"/>
          </a:p>
          <a:p>
            <a:pPr marL="0" indent="0">
              <a:buNone/>
            </a:pPr>
            <a:endParaRPr lang="en-GB" dirty="0"/>
          </a:p>
        </p:txBody>
      </p:sp>
    </p:spTree>
    <p:extLst>
      <p:ext uri="{BB962C8B-B14F-4D97-AF65-F5344CB8AC3E}">
        <p14:creationId xmlns:p14="http://schemas.microsoft.com/office/powerpoint/2010/main" val="41127306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38A8D4-38E9-4F5F-B440-6DA27045B540}"/>
              </a:ext>
            </a:extLst>
          </p:cNvPr>
          <p:cNvSpPr>
            <a:spLocks noGrp="1"/>
          </p:cNvSpPr>
          <p:nvPr>
            <p:ph type="title"/>
          </p:nvPr>
        </p:nvSpPr>
        <p:spPr/>
        <p:txBody>
          <a:bodyPr/>
          <a:lstStyle/>
          <a:p>
            <a:r>
              <a:rPr lang="en-GB" dirty="0"/>
              <a:t>When will I be told about the KIRFS I need to help my child with ?</a:t>
            </a:r>
          </a:p>
        </p:txBody>
      </p:sp>
      <p:sp>
        <p:nvSpPr>
          <p:cNvPr id="3" name="Content Placeholder 2">
            <a:extLst>
              <a:ext uri="{FF2B5EF4-FFF2-40B4-BE49-F238E27FC236}">
                <a16:creationId xmlns:a16="http://schemas.microsoft.com/office/drawing/2014/main" id="{F226B329-D71B-4B76-BF8B-9BAFA7D55CD7}"/>
              </a:ext>
            </a:extLst>
          </p:cNvPr>
          <p:cNvSpPr>
            <a:spLocks noGrp="1"/>
          </p:cNvSpPr>
          <p:nvPr>
            <p:ph idx="1"/>
          </p:nvPr>
        </p:nvSpPr>
        <p:spPr/>
        <p:txBody>
          <a:bodyPr/>
          <a:lstStyle/>
          <a:p>
            <a:r>
              <a:rPr lang="en-GB" dirty="0"/>
              <a:t>Every term your child will be issued with a set of KIRFS for that term.</a:t>
            </a:r>
          </a:p>
          <a:p>
            <a:r>
              <a:rPr lang="en-GB" dirty="0"/>
              <a:t>Copies of the KIRFS are also posted on the school website.</a:t>
            </a:r>
          </a:p>
          <a:p>
            <a:r>
              <a:rPr lang="en-GB" dirty="0"/>
              <a:t> Sometimes some of the KIRFS are repeated because we know they take time to learn.</a:t>
            </a:r>
          </a:p>
          <a:p>
            <a:r>
              <a:rPr lang="en-GB" dirty="0"/>
              <a:t>Each KIRF will have a visual representation to show you what they are </a:t>
            </a:r>
            <a:r>
              <a:rPr lang="en-GB" dirty="0" err="1"/>
              <a:t>eg</a:t>
            </a:r>
            <a:r>
              <a:rPr lang="en-GB" dirty="0"/>
              <a:t> Number bonds are explained because this is new to many of us.</a:t>
            </a:r>
          </a:p>
          <a:p>
            <a:r>
              <a:rPr lang="en-GB" dirty="0"/>
              <a:t>If you are unsure, please do ask your child’s teacher who will be happy to explain and support.</a:t>
            </a:r>
          </a:p>
        </p:txBody>
      </p:sp>
    </p:spTree>
    <p:extLst>
      <p:ext uri="{BB962C8B-B14F-4D97-AF65-F5344CB8AC3E}">
        <p14:creationId xmlns:p14="http://schemas.microsoft.com/office/powerpoint/2010/main" val="27678784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451BE8-858E-41A4-AA81-E895F7894F02}"/>
              </a:ext>
            </a:extLst>
          </p:cNvPr>
          <p:cNvSpPr>
            <a:spLocks noGrp="1"/>
          </p:cNvSpPr>
          <p:nvPr>
            <p:ph type="title"/>
          </p:nvPr>
        </p:nvSpPr>
        <p:spPr/>
        <p:txBody>
          <a:bodyPr/>
          <a:lstStyle/>
          <a:p>
            <a:r>
              <a:rPr lang="en-GB" dirty="0"/>
              <a:t>How often should we practise our KIRFS ?</a:t>
            </a:r>
          </a:p>
        </p:txBody>
      </p:sp>
      <p:sp>
        <p:nvSpPr>
          <p:cNvPr id="3" name="Content Placeholder 2">
            <a:extLst>
              <a:ext uri="{FF2B5EF4-FFF2-40B4-BE49-F238E27FC236}">
                <a16:creationId xmlns:a16="http://schemas.microsoft.com/office/drawing/2014/main" id="{F8D35881-4B53-4293-AE6F-530930C0874D}"/>
              </a:ext>
            </a:extLst>
          </p:cNvPr>
          <p:cNvSpPr>
            <a:spLocks noGrp="1"/>
          </p:cNvSpPr>
          <p:nvPr>
            <p:ph idx="1"/>
          </p:nvPr>
        </p:nvSpPr>
        <p:spPr/>
        <p:txBody>
          <a:bodyPr/>
          <a:lstStyle/>
          <a:p>
            <a:r>
              <a:rPr lang="en-GB" dirty="0"/>
              <a:t>Learning these key facts should not be too onerous for you or your child. Learning should never become a battleground.</a:t>
            </a:r>
          </a:p>
          <a:p>
            <a:r>
              <a:rPr lang="en-GB" dirty="0"/>
              <a:t>Perhaps consider making flashcards to learn the times tables with the question on one side of a card and the answer on the other so that they can check their answer. Consider learning just three times table or number bond facts a day.</a:t>
            </a:r>
          </a:p>
          <a:p>
            <a:r>
              <a:rPr lang="en-GB" dirty="0"/>
              <a:t>Telling the time could be done whilst making dinner.</a:t>
            </a:r>
          </a:p>
          <a:p>
            <a:r>
              <a:rPr lang="en-GB" dirty="0"/>
              <a:t>Practise little and often is usually the key when learning things off by heart with young children.</a:t>
            </a:r>
          </a:p>
          <a:p>
            <a:endParaRPr lang="en-GB" dirty="0"/>
          </a:p>
        </p:txBody>
      </p:sp>
    </p:spTree>
    <p:extLst>
      <p:ext uri="{BB962C8B-B14F-4D97-AF65-F5344CB8AC3E}">
        <p14:creationId xmlns:p14="http://schemas.microsoft.com/office/powerpoint/2010/main" val="5862353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D0234B-DE85-4B83-8B83-B2D5F431C373}"/>
              </a:ext>
            </a:extLst>
          </p:cNvPr>
          <p:cNvSpPr>
            <a:spLocks noGrp="1"/>
          </p:cNvSpPr>
          <p:nvPr>
            <p:ph type="title"/>
          </p:nvPr>
        </p:nvSpPr>
        <p:spPr/>
        <p:txBody>
          <a:bodyPr/>
          <a:lstStyle/>
          <a:p>
            <a:r>
              <a:rPr lang="en-GB" dirty="0"/>
              <a:t>What will you be doing in school to help support my child learn these facts ?</a:t>
            </a:r>
          </a:p>
        </p:txBody>
      </p:sp>
      <p:sp>
        <p:nvSpPr>
          <p:cNvPr id="3" name="Content Placeholder 2">
            <a:extLst>
              <a:ext uri="{FF2B5EF4-FFF2-40B4-BE49-F238E27FC236}">
                <a16:creationId xmlns:a16="http://schemas.microsoft.com/office/drawing/2014/main" id="{A0212C23-B66B-48AF-8027-A7D750EFAF14}"/>
              </a:ext>
            </a:extLst>
          </p:cNvPr>
          <p:cNvSpPr>
            <a:spLocks noGrp="1"/>
          </p:cNvSpPr>
          <p:nvPr>
            <p:ph idx="1"/>
          </p:nvPr>
        </p:nvSpPr>
        <p:spPr/>
        <p:txBody>
          <a:bodyPr/>
          <a:lstStyle/>
          <a:p>
            <a:r>
              <a:rPr lang="en-GB" dirty="0"/>
              <a:t>Every morning when children enter school, we have 15 minutes of early morning activities. These include key spellings, handwriting practise and mental maths.</a:t>
            </a:r>
          </a:p>
          <a:p>
            <a:r>
              <a:rPr lang="en-GB" dirty="0"/>
              <a:t>Times tables, number bonds and KIRFS will form the maths elements for this practise on three of the five days. The other two days will be spent on arithmetic.</a:t>
            </a:r>
          </a:p>
          <a:p>
            <a:r>
              <a:rPr lang="en-GB" dirty="0"/>
              <a:t>Practising at home is important however as these facts take time to learn and children make best progress when supported at home.</a:t>
            </a:r>
          </a:p>
          <a:p>
            <a:endParaRPr lang="en-GB" dirty="0"/>
          </a:p>
        </p:txBody>
      </p:sp>
    </p:spTree>
    <p:extLst>
      <p:ext uri="{BB962C8B-B14F-4D97-AF65-F5344CB8AC3E}">
        <p14:creationId xmlns:p14="http://schemas.microsoft.com/office/powerpoint/2010/main" val="11427086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1475CE-7A4B-4D51-B1FE-2CAEDFDECE6C}"/>
              </a:ext>
            </a:extLst>
          </p:cNvPr>
          <p:cNvSpPr>
            <a:spLocks noGrp="1"/>
          </p:cNvSpPr>
          <p:nvPr>
            <p:ph type="title"/>
          </p:nvPr>
        </p:nvSpPr>
        <p:spPr/>
        <p:txBody>
          <a:bodyPr/>
          <a:lstStyle/>
          <a:p>
            <a:r>
              <a:rPr lang="en-GB" dirty="0"/>
              <a:t>Homework Support</a:t>
            </a:r>
          </a:p>
        </p:txBody>
      </p:sp>
      <p:sp>
        <p:nvSpPr>
          <p:cNvPr id="3" name="Content Placeholder 2">
            <a:extLst>
              <a:ext uri="{FF2B5EF4-FFF2-40B4-BE49-F238E27FC236}">
                <a16:creationId xmlns:a16="http://schemas.microsoft.com/office/drawing/2014/main" id="{1327DF97-E47B-4B00-918F-9945AB70AE83}"/>
              </a:ext>
            </a:extLst>
          </p:cNvPr>
          <p:cNvSpPr>
            <a:spLocks noGrp="1"/>
          </p:cNvSpPr>
          <p:nvPr>
            <p:ph idx="1"/>
          </p:nvPr>
        </p:nvSpPr>
        <p:spPr/>
        <p:txBody>
          <a:bodyPr/>
          <a:lstStyle/>
          <a:p>
            <a:r>
              <a:rPr lang="en-GB" dirty="0"/>
              <a:t>Some of your child’s homework may support the KIRFS being learnt. However, homework tends to be completed just once a week and this makes learning things off by heart quite difficult for children. </a:t>
            </a:r>
          </a:p>
          <a:p>
            <a:r>
              <a:rPr lang="en-GB" dirty="0"/>
              <a:t>Please try to support your child learning these facts more than once a week to ensure that they find this process easier.</a:t>
            </a:r>
          </a:p>
          <a:p>
            <a:r>
              <a:rPr lang="en-GB" dirty="0"/>
              <a:t>If you have any further questions, please do come and talk to us. We are very happy to support you and your child.</a:t>
            </a:r>
          </a:p>
        </p:txBody>
      </p:sp>
    </p:spTree>
    <p:extLst>
      <p:ext uri="{BB962C8B-B14F-4D97-AF65-F5344CB8AC3E}">
        <p14:creationId xmlns:p14="http://schemas.microsoft.com/office/powerpoint/2010/main" val="9102728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70625D-4F82-451A-95B7-3D09BA774717}"/>
              </a:ext>
            </a:extLst>
          </p:cNvPr>
          <p:cNvSpPr>
            <a:spLocks noGrp="1"/>
          </p:cNvSpPr>
          <p:nvPr>
            <p:ph type="title"/>
          </p:nvPr>
        </p:nvSpPr>
        <p:spPr/>
        <p:txBody>
          <a:bodyPr/>
          <a:lstStyle/>
          <a:p>
            <a:r>
              <a:rPr lang="en-GB" dirty="0"/>
              <a:t>Some examples of KIRFS from this term : KS1</a:t>
            </a:r>
          </a:p>
        </p:txBody>
      </p:sp>
      <p:pic>
        <p:nvPicPr>
          <p:cNvPr id="4" name="Content Placeholder 3">
            <a:extLst>
              <a:ext uri="{FF2B5EF4-FFF2-40B4-BE49-F238E27FC236}">
                <a16:creationId xmlns:a16="http://schemas.microsoft.com/office/drawing/2014/main" id="{50B39DF2-90AB-4E87-99FC-28E948A77C0B}"/>
              </a:ext>
            </a:extLst>
          </p:cNvPr>
          <p:cNvPicPr>
            <a:picLocks noGrp="1"/>
          </p:cNvPicPr>
          <p:nvPr>
            <p:ph idx="1"/>
          </p:nvPr>
        </p:nvPicPr>
        <p:blipFill>
          <a:blip r:embed="rId2"/>
          <a:stretch>
            <a:fillRect/>
          </a:stretch>
        </p:blipFill>
        <p:spPr>
          <a:xfrm>
            <a:off x="386196" y="1275051"/>
            <a:ext cx="6210300" cy="1914525"/>
          </a:xfrm>
          <a:prstGeom prst="rect">
            <a:avLst/>
          </a:prstGeom>
        </p:spPr>
      </p:pic>
      <p:pic>
        <p:nvPicPr>
          <p:cNvPr id="6" name="Picture 5">
            <a:extLst>
              <a:ext uri="{FF2B5EF4-FFF2-40B4-BE49-F238E27FC236}">
                <a16:creationId xmlns:a16="http://schemas.microsoft.com/office/drawing/2014/main" id="{3E645DC5-95A0-4EFD-AB5E-6B9FE879C44D}"/>
              </a:ext>
            </a:extLst>
          </p:cNvPr>
          <p:cNvPicPr>
            <a:picLocks noChangeAspect="1"/>
          </p:cNvPicPr>
          <p:nvPr/>
        </p:nvPicPr>
        <p:blipFill>
          <a:blip r:embed="rId3"/>
          <a:stretch>
            <a:fillRect/>
          </a:stretch>
        </p:blipFill>
        <p:spPr>
          <a:xfrm>
            <a:off x="1071418" y="3189576"/>
            <a:ext cx="4323342" cy="3393591"/>
          </a:xfrm>
          <a:prstGeom prst="rect">
            <a:avLst/>
          </a:prstGeom>
        </p:spPr>
      </p:pic>
      <p:pic>
        <p:nvPicPr>
          <p:cNvPr id="8" name="Picture 7">
            <a:extLst>
              <a:ext uri="{FF2B5EF4-FFF2-40B4-BE49-F238E27FC236}">
                <a16:creationId xmlns:a16="http://schemas.microsoft.com/office/drawing/2014/main" id="{AFD05F96-16F8-4715-9659-5E68F3F98D86}"/>
              </a:ext>
            </a:extLst>
          </p:cNvPr>
          <p:cNvPicPr>
            <a:picLocks noChangeAspect="1"/>
          </p:cNvPicPr>
          <p:nvPr/>
        </p:nvPicPr>
        <p:blipFill>
          <a:blip r:embed="rId4"/>
          <a:stretch>
            <a:fillRect/>
          </a:stretch>
        </p:blipFill>
        <p:spPr>
          <a:xfrm>
            <a:off x="6596496" y="1690689"/>
            <a:ext cx="5036654" cy="4538734"/>
          </a:xfrm>
          <a:prstGeom prst="rect">
            <a:avLst/>
          </a:prstGeom>
        </p:spPr>
      </p:pic>
    </p:spTree>
    <p:extLst>
      <p:ext uri="{BB962C8B-B14F-4D97-AF65-F5344CB8AC3E}">
        <p14:creationId xmlns:p14="http://schemas.microsoft.com/office/powerpoint/2010/main" val="9721674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4AA0A3-FB03-4A42-AC2B-A39E37809190}"/>
              </a:ext>
            </a:extLst>
          </p:cNvPr>
          <p:cNvSpPr>
            <a:spLocks noGrp="1"/>
          </p:cNvSpPr>
          <p:nvPr>
            <p:ph type="title"/>
          </p:nvPr>
        </p:nvSpPr>
        <p:spPr/>
        <p:txBody>
          <a:bodyPr/>
          <a:lstStyle/>
          <a:p>
            <a:r>
              <a:rPr lang="en-GB" dirty="0"/>
              <a:t>Some examples of KIRFS for Y3 and Y4</a:t>
            </a:r>
          </a:p>
        </p:txBody>
      </p:sp>
      <p:pic>
        <p:nvPicPr>
          <p:cNvPr id="5" name="Content Placeholder 4">
            <a:extLst>
              <a:ext uri="{FF2B5EF4-FFF2-40B4-BE49-F238E27FC236}">
                <a16:creationId xmlns:a16="http://schemas.microsoft.com/office/drawing/2014/main" id="{6EB4CDBF-458F-4A14-B2A1-4A624402ED15}"/>
              </a:ext>
            </a:extLst>
          </p:cNvPr>
          <p:cNvPicPr>
            <a:picLocks noGrp="1" noChangeAspect="1"/>
          </p:cNvPicPr>
          <p:nvPr>
            <p:ph idx="1"/>
          </p:nvPr>
        </p:nvPicPr>
        <p:blipFill>
          <a:blip r:embed="rId2"/>
          <a:stretch>
            <a:fillRect/>
          </a:stretch>
        </p:blipFill>
        <p:spPr>
          <a:xfrm>
            <a:off x="496855" y="2309090"/>
            <a:ext cx="5011059" cy="3732935"/>
          </a:xfrm>
        </p:spPr>
      </p:pic>
      <p:pic>
        <p:nvPicPr>
          <p:cNvPr id="7" name="Picture 6">
            <a:extLst>
              <a:ext uri="{FF2B5EF4-FFF2-40B4-BE49-F238E27FC236}">
                <a16:creationId xmlns:a16="http://schemas.microsoft.com/office/drawing/2014/main" id="{7C4E7B11-2E5F-4BF2-86F9-B0F3102B91CB}"/>
              </a:ext>
            </a:extLst>
          </p:cNvPr>
          <p:cNvPicPr>
            <a:picLocks noChangeAspect="1"/>
          </p:cNvPicPr>
          <p:nvPr/>
        </p:nvPicPr>
        <p:blipFill>
          <a:blip r:embed="rId3"/>
          <a:stretch>
            <a:fillRect/>
          </a:stretch>
        </p:blipFill>
        <p:spPr>
          <a:xfrm>
            <a:off x="5933209" y="2309090"/>
            <a:ext cx="5257800" cy="3981450"/>
          </a:xfrm>
          <a:prstGeom prst="rect">
            <a:avLst/>
          </a:prstGeom>
        </p:spPr>
      </p:pic>
    </p:spTree>
    <p:extLst>
      <p:ext uri="{BB962C8B-B14F-4D97-AF65-F5344CB8AC3E}">
        <p14:creationId xmlns:p14="http://schemas.microsoft.com/office/powerpoint/2010/main" val="157867803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655</Words>
  <Application>Microsoft Office PowerPoint</Application>
  <PresentationFormat>Widescreen</PresentationFormat>
  <Paragraphs>34</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How can I support my child secure key maths skills ?</vt:lpstr>
      <vt:lpstr>Key Maths Skills</vt:lpstr>
      <vt:lpstr>What are KIRFS and why do children need to know them ?</vt:lpstr>
      <vt:lpstr>When will I be told about the KIRFS I need to help my child with ?</vt:lpstr>
      <vt:lpstr>How often should we practise our KIRFS ?</vt:lpstr>
      <vt:lpstr>What will you be doing in school to help support my child learn these facts ?</vt:lpstr>
      <vt:lpstr>Homework Support</vt:lpstr>
      <vt:lpstr>Some examples of KIRFS from this term : KS1</vt:lpstr>
      <vt:lpstr>Some examples of KIRFS for Y3 and Y4</vt:lpstr>
      <vt:lpstr>Some examples of KIRFS for Y5 and Y6</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can I support my child secure key maths skills ?</dc:title>
  <dc:creator>Sally Spring</dc:creator>
  <cp:lastModifiedBy>Sally Spring</cp:lastModifiedBy>
  <cp:revision>2</cp:revision>
  <dcterms:created xsi:type="dcterms:W3CDTF">2021-10-02T15:11:32Z</dcterms:created>
  <dcterms:modified xsi:type="dcterms:W3CDTF">2021-10-02T15:18:54Z</dcterms:modified>
</cp:coreProperties>
</file>