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1762" r:id="rId2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C184"/>
    <a:srgbClr val="7C5DA3"/>
    <a:srgbClr val="E8F4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9EBF5"/>
          </a:solidFill>
        </a:fill>
      </a:tcStyle>
    </a:wholeTbl>
    <a:band1H>
      <a:tcStyle>
        <a:tcBdr/>
        <a:fill>
          <a:solidFill>
            <a:srgbClr val="CFD5EA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CFD5EA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4472C4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4472C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147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3" name="Date Placeholder 2"/>
          <p:cNvSpPr txBox="1"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8260E3AB-A214-46AC-B714-38E1077F4210}" type="datetime1">
              <a:rPr lang="en-US"/>
              <a:pPr>
                <a:defRPr/>
              </a:pPr>
              <a:t>8/23/2021</a:t>
            </a:fld>
            <a:endParaRPr dirty="0"/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371600" y="1143000"/>
            <a:ext cx="4114800" cy="3086100"/>
          </a:xfrm>
          <a:prstGeom prst="rect">
            <a:avLst/>
          </a:prstGeom>
          <a:noFill/>
          <a:ln w="12701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" name="Notes Placeholder 4"/>
          <p:cNvSpPr txBox="1"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GB" altLang="en-US" noProof="0"/>
              <a:t>Edit Master text styles</a:t>
            </a:r>
          </a:p>
          <a:p>
            <a:pPr lvl="1"/>
            <a:r>
              <a:rPr lang="en-GB" altLang="en-US" noProof="0"/>
              <a:t>Second level</a:t>
            </a:r>
          </a:p>
          <a:p>
            <a:pPr lvl="2"/>
            <a:r>
              <a:rPr lang="en-GB" altLang="en-US" noProof="0"/>
              <a:t>Third level</a:t>
            </a:r>
          </a:p>
          <a:p>
            <a:pPr lvl="3"/>
            <a:r>
              <a:rPr lang="en-GB" altLang="en-US" noProof="0"/>
              <a:t>Fourth level</a:t>
            </a:r>
          </a:p>
          <a:p>
            <a:pPr lvl="4"/>
            <a:r>
              <a:rPr lang="en-GB" altLang="en-US" noProof="0"/>
              <a:t>Fifth level</a:t>
            </a:r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7FFE9782-B39A-456D-B559-606D159CA9A1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941018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1pPr>
    <a:lvl2pPr marL="457200" lvl="1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2pPr>
    <a:lvl3pPr marL="914400" lvl="2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3pPr>
    <a:lvl4pPr marL="1371600" lvl="3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4pPr>
    <a:lvl5pPr marL="1828800" lvl="4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Notes Placeholder 2"/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dirty="0">
              <a:latin typeface="Calibri" panose="020F0502020204030204" pitchFamily="34" charset="0"/>
            </a:endParaRP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numCol="1">
            <a:prstTxWarp prst="textNoShape">
              <a:avLst/>
            </a:prstTxWarp>
          </a:bodyPr>
          <a:lstStyle>
            <a:lvl1pPr defTabSz="4572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6E5E0DB-2E1C-4E21-BD54-721A0127DDF7}" type="slidenum">
              <a:rPr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31952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685800" y="1122361"/>
            <a:ext cx="77724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143000" y="3602041"/>
            <a:ext cx="6858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3F6E71-F28E-4A4D-8F6E-08086644DBA4}" type="datetime1">
              <a:rPr lang="en-US"/>
              <a:pPr>
                <a:defRPr/>
              </a:pPr>
              <a:t>8/23/2021</a:t>
            </a:fld>
            <a:endParaRPr dirty="0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dirty="0"/>
              <a:t>© Focus Education UK Ltd. </a:t>
            </a:r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377DA-A267-4647-81C6-C466F7142076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62358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559800" y="6445250"/>
            <a:ext cx="584200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ooter Placeholder 1"/>
          <p:cNvSpPr txBox="1">
            <a:spLocks/>
          </p:cNvSpPr>
          <p:nvPr userDrawn="1"/>
        </p:nvSpPr>
        <p:spPr>
          <a:xfrm>
            <a:off x="3044825" y="6491288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="ctr" anchorCtr="1"/>
          <a:lstStyle>
            <a:defPPr>
              <a:defRPr lang="en-GB"/>
            </a:defPPr>
            <a:lvl1pPr marL="0" marR="0" lvl="0" indent="0" algn="ct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898989"/>
                </a:solidFill>
                <a:uFillTx/>
                <a:latin typeface="Calibri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dirty="0"/>
              <a:t>© Focus Education UK Ltd. </a:t>
            </a:r>
          </a:p>
        </p:txBody>
      </p:sp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3"/>
          <p:cNvSpPr txBox="1"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F7800-02E1-4CC2-842C-5DD9EF076BD8}" type="datetime1">
              <a:rPr lang="en-US"/>
              <a:pPr>
                <a:defRPr/>
              </a:pPr>
              <a:t>8/23/2021</a:t>
            </a:fld>
            <a:endParaRPr dirty="0"/>
          </a:p>
        </p:txBody>
      </p:sp>
      <p:sp>
        <p:nvSpPr>
          <p:cNvPr id="7" name="Slide Number Placeholder 5"/>
          <p:cNvSpPr txBox="1"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EA453-0036-4CA1-AAD5-3FEF21499C57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98357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B5D77DB5-6A83-421E-87BA-90BC53525E43}" type="datetime1">
              <a:rPr lang="en-US"/>
              <a:pPr>
                <a:defRPr/>
              </a:pPr>
              <a:t>8/23/2021</a:t>
            </a:fld>
            <a:endParaRPr dirty="0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r>
              <a:rPr dirty="0"/>
              <a:t>© Focus Education UK Ltd. </a:t>
            </a:r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16442C7D-46E7-460A-A6DD-F655CDEAA14A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19" r:id="rId1"/>
    <p:sldLayoutId id="2147484220" r:id="rId2"/>
  </p:sldLayoutIdLst>
  <p:transition spd="slow"/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lang="en-US" sz="4400" kern="1200">
          <a:solidFill>
            <a:srgbClr val="000000"/>
          </a:solidFill>
          <a:latin typeface="Calibri Light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800" kern="1200">
          <a:solidFill>
            <a:srgbClr val="000000"/>
          </a:solidFill>
          <a:latin typeface="Calibri"/>
        </a:defRPr>
      </a:lvl1pPr>
      <a:lvl2pPr marL="685800" lvl="1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400" kern="1200">
          <a:solidFill>
            <a:srgbClr val="000000"/>
          </a:solidFill>
          <a:latin typeface="Calibri"/>
        </a:defRPr>
      </a:lvl2pPr>
      <a:lvl3pPr marL="1143000" lvl="2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000" kern="1200">
          <a:solidFill>
            <a:srgbClr val="000000"/>
          </a:solidFill>
          <a:latin typeface="Calibri"/>
        </a:defRPr>
      </a:lvl3pPr>
      <a:lvl4pPr marL="1600200" lvl="3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kern="1200">
          <a:solidFill>
            <a:srgbClr val="000000"/>
          </a:solidFill>
          <a:latin typeface="Calibri"/>
        </a:defRPr>
      </a:lvl4pPr>
      <a:lvl5pPr marL="2057400" lvl="4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kern="1200">
          <a:solidFill>
            <a:srgbClr val="000000"/>
          </a:solidFill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 txBox="1">
            <a:spLocks noGrp="1" noChangeArrowheads="1"/>
          </p:cNvSpPr>
          <p:nvPr>
            <p:ph type="title"/>
          </p:nvPr>
        </p:nvSpPr>
        <p:spPr>
          <a:xfrm>
            <a:off x="142875" y="57150"/>
            <a:ext cx="8867775" cy="492125"/>
          </a:xfrm>
        </p:spPr>
        <p:txBody>
          <a:bodyPr anchorCtr="1"/>
          <a:lstStyle/>
          <a:p>
            <a:pPr algn="ctr" eaLnBrk="1" hangingPunct="1"/>
            <a:r>
              <a:rPr lang="en-GB" altLang="en-US" sz="3200" b="1" dirty="0">
                <a:solidFill>
                  <a:srgbClr val="7FC184"/>
                </a:solidFill>
                <a:latin typeface="Century Gothic" panose="020B0502020202020204" pitchFamily="34" charset="0"/>
              </a:rPr>
              <a:t> Seasonal Change Knowledge Mat</a:t>
            </a:r>
          </a:p>
        </p:txBody>
      </p:sp>
      <p:graphicFrame>
        <p:nvGraphicFramePr>
          <p:cNvPr id="3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1278755"/>
              </p:ext>
            </p:extLst>
          </p:nvPr>
        </p:nvGraphicFramePr>
        <p:xfrm>
          <a:off x="142875" y="549275"/>
          <a:ext cx="8867774" cy="590077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4137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63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878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098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1952">
                <a:tc gridSpan="2">
                  <a:txBody>
                    <a:bodyPr/>
                    <a:lstStyle/>
                    <a:p>
                      <a:pPr lvl="0" algn="ctr"/>
                      <a:r>
                        <a:rPr lang="en-GB" sz="1800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Subject Specific Vocabulary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C1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Interesting Book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C184"/>
                    </a:solidFill>
                  </a:tcPr>
                </a:tc>
                <a:tc rowSpan="3">
                  <a:txBody>
                    <a:bodyPr/>
                    <a:lstStyle/>
                    <a:p>
                      <a:pPr lvl="0" algn="ctr"/>
                      <a:r>
                        <a:rPr lang="en-GB" sz="1800" dirty="0">
                          <a:solidFill>
                            <a:srgbClr val="7FC184"/>
                          </a:solidFill>
                          <a:latin typeface="Century Gothic" pitchFamily="34"/>
                        </a:rPr>
                        <a:t>Sticky Knowledge about seasonal change</a:t>
                      </a:r>
                    </a:p>
                  </a:txBody>
                  <a:tcPr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2940">
                <a:tc>
                  <a:txBody>
                    <a:bodyPr/>
                    <a:lstStyle/>
                    <a:p>
                      <a:pPr lvl="0"/>
                      <a:r>
                        <a:rPr lang="en-GB" sz="1400" b="1" dirty="0">
                          <a:solidFill>
                            <a:srgbClr val="7FC184"/>
                          </a:solidFill>
                          <a:latin typeface="Century Gothic" pitchFamily="34"/>
                        </a:rPr>
                        <a:t>Autumn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The time of year between September and November. Many leaves fall off the trees.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9">
                  <a:txBody>
                    <a:bodyPr/>
                    <a:lstStyle/>
                    <a:p>
                      <a:pPr lvl="0" algn="ctr"/>
                      <a:endParaRPr lang="en-GB" sz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lvl="0" algn="ctr"/>
                      <a:endParaRPr lang="en-GB" sz="14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entury Gothic" pitchFamily="34"/>
                      </a:endParaRPr>
                    </a:p>
                  </a:txBody>
                  <a:tcPr marT="45730" marB="4573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lvl="0"/>
                      <a:r>
                        <a:rPr lang="en-GB" sz="1400" b="1" dirty="0">
                          <a:solidFill>
                            <a:srgbClr val="7FC184"/>
                          </a:solidFill>
                          <a:latin typeface="Century Gothic" pitchFamily="34"/>
                        </a:rPr>
                        <a:t>Spring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/>
                      <a:r>
                        <a:rPr lang="en-GB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The time of year between March and May. There is usually lots of signs of new growth in Spring.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180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In the UK we have four seasons: spring, summer, autumn and winter. Summer is the hottest season and winter the coldest.</a:t>
                      </a:r>
                    </a:p>
                  </a:txBody>
                  <a:tcPr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0209">
                <a:tc rowSpan="2">
                  <a:txBody>
                    <a:bodyPr/>
                    <a:lstStyle/>
                    <a:p>
                      <a:pPr lvl="0"/>
                      <a:r>
                        <a:rPr lang="en-GB" sz="1400" b="1" dirty="0">
                          <a:solidFill>
                            <a:srgbClr val="7FC184"/>
                          </a:solidFill>
                          <a:latin typeface="Century Gothic" pitchFamily="34"/>
                        </a:rPr>
                        <a:t>Summer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/>
                      <a:r>
                        <a:rPr lang="en-GB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The hottest season in the UK. It happens between June and August.</a:t>
                      </a:r>
                    </a:p>
                    <a:p>
                      <a:pPr lvl="0"/>
                      <a:r>
                        <a:rPr lang="en-GB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The longest day is June 21</a:t>
                      </a:r>
                      <a:r>
                        <a:rPr lang="en-GB" sz="900" b="0" baseline="30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st</a:t>
                      </a:r>
                      <a:r>
                        <a:rPr lang="en-GB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.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 sz="1800"/>
                    </a:p>
                  </a:txBody>
                  <a:tcPr marT="45733" marB="45733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endParaRPr lang="en-GB" sz="14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entury Gothic" pitchFamily="34"/>
                      </a:endParaRPr>
                    </a:p>
                  </a:txBody>
                  <a:tcPr marT="45734" marB="45734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273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Spring starts when the day and night are the same length (usually 21</a:t>
                      </a:r>
                      <a:r>
                        <a:rPr lang="en-GB" sz="1100" b="0" baseline="30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st</a:t>
                      </a:r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March. However, many say that Spring starts on March 1</a:t>
                      </a:r>
                      <a:r>
                        <a:rPr lang="en-GB" sz="1100" b="0" baseline="30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st)</a:t>
                      </a:r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.</a:t>
                      </a:r>
                    </a:p>
                  </a:txBody>
                  <a:tcPr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2940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Winter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The coldest season in the UK. We can have snow in this season. It occurs between December and February.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 marT="45733" marB="45733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 algn="ctr"/>
                      <a:endParaRPr lang="en-GB" sz="14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0" marB="4573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7885">
                <a:tc rowSpan="2"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Fall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9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The name given to the Autumn season by Americans. It is because so many leaves fall off the trees.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5055">
                <a:tc vMerge="1">
                  <a:txBody>
                    <a:bodyPr/>
                    <a:lstStyle/>
                    <a:p>
                      <a:endParaRPr lang="en-GB" sz="1400" b="1" dirty="0">
                        <a:solidFill>
                          <a:srgbClr val="7FC184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6" marB="4573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6" marB="4573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lvl="0" algn="ctr"/>
                      <a:endParaRPr lang="en-GB" sz="14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entury Gothic" pitchFamily="34"/>
                      </a:endParaRPr>
                    </a:p>
                  </a:txBody>
                  <a:tcPr marT="45733" marB="45733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In summer the longest day of the year is around June 21</a:t>
                      </a:r>
                      <a:r>
                        <a:rPr lang="en-GB" sz="1100" b="0" baseline="30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st</a:t>
                      </a:r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and in winter the shortest day of the year is usually December 21</a:t>
                      </a:r>
                      <a:r>
                        <a:rPr lang="en-GB" sz="1100" b="0" baseline="30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st</a:t>
                      </a:r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.</a:t>
                      </a:r>
                    </a:p>
                  </a:txBody>
                  <a:tcPr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3131">
                <a:tc rowSpan="2">
                  <a:txBody>
                    <a:bodyPr/>
                    <a:lstStyle/>
                    <a:p>
                      <a:pPr lvl="0"/>
                      <a:r>
                        <a:rPr lang="en-GB" sz="14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weather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/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Weather is what the sky and the air outside are like, such as cold and cloudy.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980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GB" sz="11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lvl="0"/>
                      <a:r>
                        <a:rPr lang="en-GB" sz="14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temperature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/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It is measurement of hot or cold that can be measured using a thermometer.</a:t>
                      </a:r>
                      <a:endParaRPr lang="en-GB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3180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When we have our summer it is winter in the southern hemisphere. When we have our winter Australia has its summer.</a:t>
                      </a:r>
                    </a:p>
                  </a:txBody>
                  <a:tcPr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5781">
                <a:tc>
                  <a:txBody>
                    <a:bodyPr/>
                    <a:lstStyle/>
                    <a:p>
                      <a:pPr lvl="0"/>
                      <a:r>
                        <a:rPr lang="en-GB" sz="14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thermometer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9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This is the instrument that measures the temperature.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518180">
                <a:tc>
                  <a:txBody>
                    <a:bodyPr/>
                    <a:lstStyle/>
                    <a:p>
                      <a:pPr lvl="0"/>
                      <a:r>
                        <a:rPr lang="en-GB" sz="14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weather symbol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9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These are signs used to help us understand more about our daily weather.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In the USA and many other countries the season ‘Autumn’ is known as the ‘Fall’. This is because so many leaves fall from the trees in Autumn.</a:t>
                      </a:r>
                    </a:p>
                  </a:txBody>
                  <a:tcPr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502940">
                <a:tc>
                  <a:txBody>
                    <a:bodyPr/>
                    <a:lstStyle/>
                    <a:p>
                      <a:pPr lvl="0"/>
                      <a:r>
                        <a:rPr lang="en-GB" sz="14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deciduous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Deciduous trees are trees that shed their leaves once a year, usually during the season of autumn.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601307">
                <a:tc>
                  <a:txBody>
                    <a:bodyPr/>
                    <a:lstStyle/>
                    <a:p>
                      <a:pPr lvl="0"/>
                      <a:r>
                        <a:rPr lang="en-GB" sz="14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coniferous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Most conifers are evergreens, or trees that keep their leaves year-round. 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Seasons change throughout the year because of the way the Earth travels around the Sun.</a:t>
                      </a:r>
                    </a:p>
                  </a:txBody>
                  <a:tcPr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pic>
        <p:nvPicPr>
          <p:cNvPr id="8258" name="Picture 11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14788" y="3898900"/>
            <a:ext cx="2263775" cy="2243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59" name="Picture 8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49338" y="4899025"/>
            <a:ext cx="466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DB1B054-3813-4A71-8225-C0758376C81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97327" y="941408"/>
            <a:ext cx="1341292" cy="198912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9E2072E-DAFA-403A-94DA-D39490C06FB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78388" y="1735478"/>
            <a:ext cx="1400175" cy="1762125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now Mats" id="{44C609E7-D963-4258-AC0C-6D24BC1BAC45}" vid="{70B9A501-B5B1-4368-BA62-45740617565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Know Mats v 3</Template>
  <TotalTime>4514</TotalTime>
  <Words>367</Words>
  <Application>Microsoft Office PowerPoint</Application>
  <PresentationFormat>On-screen Show (4:3)</PresentationFormat>
  <Paragraphs>34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Wingdings</vt:lpstr>
      <vt:lpstr>Office Theme</vt:lpstr>
      <vt:lpstr> Seasonal Change Knowledge Mat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Stone Age Knowledge Mat</dc:title>
  <dc:creator>Clive Davies OBE, Director</dc:creator>
  <cp:lastModifiedBy>Sally Spring</cp:lastModifiedBy>
  <cp:revision>314</cp:revision>
  <dcterms:created xsi:type="dcterms:W3CDTF">2018-11-22T20:08:20Z</dcterms:created>
  <dcterms:modified xsi:type="dcterms:W3CDTF">2021-08-23T11:14:00Z</dcterms:modified>
</cp:coreProperties>
</file>