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764" r:id="rId2"/>
  </p:sldIdLst>
  <p:sldSz cx="9144000" cy="6858000" type="screen4x3"/>
  <p:notesSz cx="6797675" cy="9872663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DFED"/>
    <a:srgbClr val="EDC2B1"/>
    <a:srgbClr val="A14824"/>
    <a:srgbClr val="7C5D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147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61B15CD-B3BF-4CE7-8A9B-4B38EB2BF46E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D04B55-0A96-4223-BD45-7A38A8A9AB9F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8BDFB27B-4213-485C-A148-AEFB0527EE71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4100" name="Slide Image Placeholder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77925" y="1233488"/>
            <a:ext cx="4441825" cy="3332162"/>
          </a:xfrm>
          <a:prstGeom prst="rect">
            <a:avLst/>
          </a:prstGeom>
          <a:noFill/>
          <a:ln w="12701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AF6D2E0-12B7-42CA-B61F-3AEB0281001D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GB" altLang="en-US" noProof="0"/>
              <a:t>Edit Master text styles</a:t>
            </a:r>
          </a:p>
          <a:p>
            <a:pPr lvl="1"/>
            <a:r>
              <a:rPr lang="en-GB" altLang="en-US" noProof="0"/>
              <a:t>Second level</a:t>
            </a:r>
          </a:p>
          <a:p>
            <a:pPr lvl="2"/>
            <a:r>
              <a:rPr lang="en-GB" altLang="en-US" noProof="0"/>
              <a:t>Third level</a:t>
            </a:r>
          </a:p>
          <a:p>
            <a:pPr lvl="3"/>
            <a:r>
              <a:rPr lang="en-GB" altLang="en-US" noProof="0"/>
              <a:t>Fourth level</a:t>
            </a:r>
          </a:p>
          <a:p>
            <a:pPr lvl="4"/>
            <a:r>
              <a:rPr lang="en-GB" alt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F482BE-BA66-446C-87E4-18B7D3E78F51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9377317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F726F7-9AC2-4A75-AC9F-1C7045F1E5B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C12ABC26-458D-4F00-BF87-667FCF8FBC0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788099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1pPr>
    <a:lvl2pPr marL="457200" lvl="1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2pPr>
    <a:lvl3pPr marL="914400" lvl="2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3pPr>
    <a:lvl4pPr marL="1371600" lvl="3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4pPr>
    <a:lvl5pPr marL="1828800" lvl="4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FC7A4-A4E2-4E98-911E-4339AD83E1F8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85800" y="1122361"/>
            <a:ext cx="77724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BA21B1-9C95-4B75-9DCE-802AD16C3A76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143000" y="3602041"/>
            <a:ext cx="6858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ECD70C-FE68-47DB-AFD0-19198E48FA2B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31F4A5-1344-403B-9581-D9D2BFE0046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71961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36000-3108-4B1B-8CEE-1B65CA7F792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AE2F34-0A7C-41E7-B3D5-2006109A367F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12A455-2832-4F05-8EF4-C32EC4AA6D0E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8D4C0D-A835-40A8-96CC-4A126A1CDC6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23084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6CFB6D-D295-4979-BC72-99D32BDBB9D4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6543675" y="365129"/>
            <a:ext cx="1971674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1EBC13-9AB6-42B2-A47F-D2B7CC136E6F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628650" y="365129"/>
            <a:ext cx="5800725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7AF9D7-699F-41F1-8989-1FE7C6945569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D1DC11-8A6D-4756-904A-5F7A5F58BBC2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591221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bg>
      <p:bgPr>
        <a:solidFill>
          <a:srgbClr val="7FC18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59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59F8D7E-4EAB-4EA4-8CD2-39E759D9D98A}"/>
              </a:ext>
            </a:extLst>
          </p:cNvPr>
          <p:cNvSpPr txBox="1"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A6C658B-A3BB-419D-8C73-010AD3AE97D1}"/>
              </a:ext>
            </a:extLst>
          </p:cNvPr>
          <p:cNvSpPr txBox="1"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2AC60-3C3E-4EDA-AC15-3D5C9992291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324356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96225" y="5349875"/>
            <a:ext cx="1238250" cy="151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5">
            <a:extLst>
              <a:ext uri="{FF2B5EF4-FFF2-40B4-BE49-F238E27FC236}">
                <a16:creationId xmlns:a16="http://schemas.microsoft.com/office/drawing/2014/main" id="{E6587015-4307-434D-8B4D-BB7FE2DED83A}"/>
              </a:ext>
            </a:extLst>
          </p:cNvPr>
          <p:cNvSpPr txBox="1"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>
                <a:latin typeface="Century Gothic" pitchFamily="34"/>
              </a:defRPr>
            </a:lvl1pPr>
          </a:lstStyle>
          <a:p>
            <a:pPr>
              <a:defRPr/>
            </a:pPr>
            <a:r>
              <a:rPr dirty="0"/>
              <a:t>© Focus Education UK Ltd. 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24BECD27-CFA7-4081-9BC2-775C3251B713}"/>
              </a:ext>
            </a:extLst>
          </p:cNvPr>
          <p:cNvSpPr txBox="1"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Century Gothic" pitchFamily="34"/>
              </a:defRPr>
            </a:lvl1pPr>
          </a:lstStyle>
          <a:p>
            <a:pPr>
              <a:defRPr/>
            </a:pPr>
            <a:fld id="{6A00AAFA-506C-499C-A243-6F693D322119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34924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F004D-0C83-48CC-87C8-84934B27A9D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E1134F-63BE-45B2-95FF-ADCB25089432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51A4E0-37EE-4E8C-BE45-D971818BDDF9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E55C1B-E7BC-4E10-B96E-0E53F53B1B53}" type="slidenum">
              <a:rPr/>
              <a:pPr>
                <a:defRPr/>
              </a:pPr>
              <a:t>‹#›</a:t>
            </a:fld>
            <a:endParaRPr dirty="0"/>
          </a:p>
        </p:txBody>
      </p:sp>
      <p:sp>
        <p:nvSpPr>
          <p:cNvPr id="8" name="Footer Placeholder 1"/>
          <p:cNvSpPr txBox="1">
            <a:spLocks/>
          </p:cNvSpPr>
          <p:nvPr userDrawn="1"/>
        </p:nvSpPr>
        <p:spPr>
          <a:xfrm>
            <a:off x="3045426" y="6491993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defPPr>
              <a:defRPr lang="en-GB"/>
            </a:defPPr>
            <a:lvl1pPr marL="0" marR="0" lvl="0" indent="0" algn="ct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898989"/>
                </a:solidFill>
                <a:uFillTx/>
                <a:latin typeface="Calibri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GB" dirty="0"/>
              <a:t>© Focus Education UK Ltd. 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59114" y="6444512"/>
            <a:ext cx="584886" cy="413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34067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0E500-D3DA-4A9E-8372-B747EA40246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3885" y="1709735"/>
            <a:ext cx="78867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116F8E-CCFE-4365-B10F-E324522CB0F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3885" y="4589465"/>
            <a:ext cx="7886700" cy="1500182"/>
          </a:xfrm>
        </p:spPr>
        <p:txBody>
          <a:bodyPr/>
          <a:lstStyle>
            <a:lvl1pPr marL="0" indent="0">
              <a:buNone/>
              <a:defRPr sz="24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74FDF-DF6A-4FF0-A0D3-CC6C59604C43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1AE2E3-1837-40A5-94FE-181728FC2F17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5280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4020F-07CD-4A49-BB82-645DC263564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EB8441-F455-4E85-87FD-6B6C170DDA6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28650" y="1825627"/>
            <a:ext cx="3886200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1C12C0-58CE-446A-8FA4-9813EF9CEF5A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4629149" y="1825627"/>
            <a:ext cx="3886200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88D3C-C2CE-4564-BCD5-D87F8C1DF728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DD771-3C36-4AD8-8CC9-1FF3FAD6829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46057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497E1-CAD0-4F22-BAB0-4C1CC43FFF7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365129"/>
            <a:ext cx="78867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6FCCD4-FA65-4D2A-B3EE-21A26E9125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9838" y="1681160"/>
            <a:ext cx="3868341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813E39-4EA4-4182-A0DD-231D8D7AA926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29838" y="2505071"/>
            <a:ext cx="3868341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C57F19-012C-4F06-A53D-2149B193F8D5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4629149" y="1681160"/>
            <a:ext cx="3887388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6F2492-1F5D-4BE5-9BF9-E2FA434E4983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4629149" y="2505071"/>
            <a:ext cx="3887388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7B94C-197D-42A1-9093-AF6009BA318B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7BE5DC-BB5F-4576-A280-C22EF26535A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08739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1F830-5E9A-4BF8-A331-FCDEBD0B048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480D84-0A77-4850-BFC0-A2AD54AA0C06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894750-1E72-483B-B85E-7EF864735AE2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76903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109BE-13D4-4C86-9D2E-4D88197D7375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22EED5-EAEE-4043-904F-BB8502EF99A8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07440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2E804-DB8E-49DF-A4B0-A4F5135184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64A997-2F63-475F-8249-A4CEEB5A54D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887388" y="987423"/>
            <a:ext cx="4629149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F98B6E-B092-4254-A438-889FAC9CFE11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29838" y="2057400"/>
            <a:ext cx="2949177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DF6CF-0AF1-413F-9609-49D0099D3AD5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D80D2C-AC70-457B-AA19-30EF97D5FDB8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58196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A19A7-5196-4ECC-B23A-08CF5474FEC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14ADBE-5C65-497B-AF1D-9CE0E59F4757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3887388" y="987423"/>
            <a:ext cx="4629149" cy="4873623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FE2982-8307-4ED6-BACA-AD4891D515CB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29838" y="2057400"/>
            <a:ext cx="2949177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654C4-1861-426B-B44D-B9EE61F20820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94EE3-D8F1-45B6-988E-FC734E1E0670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35021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DBF6B4FE-C7F2-4994-BB12-BB4D517A2EB5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B7C61D16-7583-49FC-AC4F-CB1111FE15BC}" type="slidenum">
              <a:rPr/>
              <a:pPr>
                <a:defRPr/>
              </a:pPr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9" r:id="rId1"/>
    <p:sldLayoutId id="2147484040" r:id="rId2"/>
    <p:sldLayoutId id="2147484041" r:id="rId3"/>
    <p:sldLayoutId id="2147484042" r:id="rId4"/>
    <p:sldLayoutId id="2147484043" r:id="rId5"/>
    <p:sldLayoutId id="2147484044" r:id="rId6"/>
    <p:sldLayoutId id="2147484045" r:id="rId7"/>
    <p:sldLayoutId id="2147484046" r:id="rId8"/>
    <p:sldLayoutId id="2147484047" r:id="rId9"/>
    <p:sldLayoutId id="2147484048" r:id="rId10"/>
    <p:sldLayoutId id="2147484049" r:id="rId11"/>
    <p:sldLayoutId id="2147484050" r:id="rId12"/>
    <p:sldLayoutId id="2147484051" r:id="rId13"/>
  </p:sldLayoutIdLst>
  <p:transition spd="slow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en-US" sz="4400" kern="1200">
          <a:solidFill>
            <a:srgbClr val="000000"/>
          </a:solidFill>
          <a:latin typeface="Calibri Light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800" kern="1200">
          <a:solidFill>
            <a:srgbClr val="000000"/>
          </a:solidFill>
          <a:latin typeface="Calibri"/>
        </a:defRPr>
      </a:lvl1pPr>
      <a:lvl2pPr marL="685800" lvl="1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400" kern="1200">
          <a:solidFill>
            <a:srgbClr val="000000"/>
          </a:solidFill>
          <a:latin typeface="Calibri"/>
        </a:defRPr>
      </a:lvl2pPr>
      <a:lvl3pPr marL="1143000" lvl="2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000" kern="1200">
          <a:solidFill>
            <a:srgbClr val="000000"/>
          </a:solidFill>
          <a:latin typeface="Calibri"/>
        </a:defRPr>
      </a:lvl3pPr>
      <a:lvl4pPr marL="1600200" lvl="3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kern="1200">
          <a:solidFill>
            <a:srgbClr val="000000"/>
          </a:solidFill>
          <a:latin typeface="Calibri"/>
        </a:defRPr>
      </a:lvl4pPr>
      <a:lvl5pPr marL="2057400" lvl="4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kern="1200">
          <a:solidFill>
            <a:srgbClr val="000000"/>
          </a:solidFill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 txBox="1">
            <a:spLocks noGrp="1" noChangeArrowheads="1"/>
          </p:cNvSpPr>
          <p:nvPr>
            <p:ph type="title"/>
          </p:nvPr>
        </p:nvSpPr>
        <p:spPr>
          <a:xfrm>
            <a:off x="76200" y="57150"/>
            <a:ext cx="8896350" cy="492125"/>
          </a:xfrm>
        </p:spPr>
        <p:txBody>
          <a:bodyPr anchorCtr="1"/>
          <a:lstStyle/>
          <a:p>
            <a:pPr algn="ctr" eaLnBrk="1" hangingPunct="1"/>
            <a:r>
              <a:rPr lang="en-GB" altLang="en-US" sz="3200" b="1">
                <a:solidFill>
                  <a:srgbClr val="A14824"/>
                </a:solidFill>
                <a:latin typeface="Century Gothic" panose="020B0502020202020204" pitchFamily="34" charset="0"/>
              </a:rPr>
              <a:t>Physical Development </a:t>
            </a:r>
            <a:r>
              <a:rPr lang="en-GB" altLang="en-US" sz="3200" b="1" dirty="0">
                <a:solidFill>
                  <a:srgbClr val="A14824"/>
                </a:solidFill>
                <a:latin typeface="Century Gothic" panose="020B0502020202020204" pitchFamily="34" charset="0"/>
              </a:rPr>
              <a:t>: Fine Motor Skills</a:t>
            </a:r>
          </a:p>
        </p:txBody>
      </p:sp>
      <p:graphicFrame>
        <p:nvGraphicFramePr>
          <p:cNvPr id="3" name="Content Placeholder 3">
            <a:extLst>
              <a:ext uri="{FF2B5EF4-FFF2-40B4-BE49-F238E27FC236}">
                <a16:creationId xmlns:a16="http://schemas.microsoft.com/office/drawing/2014/main" id="{19CD4200-EED8-46A5-81B6-5DBD0DD2F7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6344355"/>
              </p:ext>
            </p:extLst>
          </p:nvPr>
        </p:nvGraphicFramePr>
        <p:xfrm>
          <a:off x="213360" y="549281"/>
          <a:ext cx="8903220" cy="6203146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545080">
                  <a:extLst>
                    <a:ext uri="{9D8B030D-6E8A-4147-A177-3AD203B41FA5}">
                      <a16:colId xmlns:a16="http://schemas.microsoft.com/office/drawing/2014/main" val="4186730976"/>
                    </a:ext>
                  </a:extLst>
                </a:gridCol>
                <a:gridCol w="2580178">
                  <a:extLst>
                    <a:ext uri="{9D8B030D-6E8A-4147-A177-3AD203B41FA5}">
                      <a16:colId xmlns:a16="http://schemas.microsoft.com/office/drawing/2014/main" val="2628771195"/>
                    </a:ext>
                  </a:extLst>
                </a:gridCol>
                <a:gridCol w="1911927">
                  <a:extLst>
                    <a:ext uri="{9D8B030D-6E8A-4147-A177-3AD203B41FA5}">
                      <a16:colId xmlns:a16="http://schemas.microsoft.com/office/drawing/2014/main" val="308867682"/>
                    </a:ext>
                  </a:extLst>
                </a:gridCol>
                <a:gridCol w="1866035">
                  <a:extLst>
                    <a:ext uri="{9D8B030D-6E8A-4147-A177-3AD203B41FA5}">
                      <a16:colId xmlns:a16="http://schemas.microsoft.com/office/drawing/2014/main" val="3368322103"/>
                    </a:ext>
                  </a:extLst>
                </a:gridCol>
              </a:tblGrid>
              <a:tr h="673377">
                <a:tc gridSpan="2">
                  <a:txBody>
                    <a:bodyPr/>
                    <a:lstStyle/>
                    <a:p>
                      <a:pPr lvl="0" algn="ctr"/>
                      <a:r>
                        <a:rPr lang="en-GB" sz="1800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Selection of linked objectives and ideas for supporting child development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1482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500" b="1" dirty="0">
                          <a:solidFill>
                            <a:srgbClr val="A14824"/>
                          </a:solidFill>
                          <a:latin typeface="Century Gothic" pitchFamily="34"/>
                        </a:rPr>
                        <a:t>Early Learning Goals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800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Useful Resources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1482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5188173"/>
                  </a:ext>
                </a:extLst>
              </a:tr>
              <a:tr h="2376357">
                <a:tc>
                  <a:txBody>
                    <a:bodyPr/>
                    <a:lstStyle/>
                    <a:p>
                      <a:r>
                        <a:rPr lang="en-GB" sz="11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Shows a preference for a dominant hand</a:t>
                      </a:r>
                    </a:p>
                    <a:p>
                      <a:r>
                        <a:rPr lang="en-GB" sz="11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• Begins to use anticlockwise movement and retrace</a:t>
                      </a:r>
                    </a:p>
                    <a:p>
                      <a:r>
                        <a:rPr lang="en-GB" sz="11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vertical lines</a:t>
                      </a:r>
                    </a:p>
                    <a:p>
                      <a:r>
                        <a:rPr lang="en-GB" sz="11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• Begins to form recognisable letters independently</a:t>
                      </a:r>
                    </a:p>
                    <a:p>
                      <a:r>
                        <a:rPr lang="en-GB" sz="11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• Uses a pencil and holds it effectively to form</a:t>
                      </a:r>
                    </a:p>
                    <a:p>
                      <a:r>
                        <a:rPr lang="en-GB" sz="11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recognisable letters, most of which are correctly</a:t>
                      </a:r>
                    </a:p>
                    <a:p>
                      <a:r>
                        <a:rPr lang="en-GB" sz="11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formed</a:t>
                      </a:r>
                      <a:endParaRPr lang="en-GB" sz="1100" b="1" dirty="0">
                        <a:solidFill>
                          <a:srgbClr val="A14824"/>
                        </a:solidFill>
                        <a:latin typeface="+mn-lt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Provide activities that give children the</a:t>
                      </a:r>
                    </a:p>
                    <a:p>
                      <a:r>
                        <a:rPr lang="en-GB" sz="11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opportunity and motivation to practise</a:t>
                      </a:r>
                    </a:p>
                    <a:p>
                      <a:r>
                        <a:rPr lang="en-GB" sz="11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manipulative skills, e.g. cooking, painting, clay and</a:t>
                      </a:r>
                    </a:p>
                    <a:p>
                      <a:r>
                        <a:rPr lang="en-GB" sz="11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playing instruments.</a:t>
                      </a:r>
                    </a:p>
                    <a:p>
                      <a:endParaRPr lang="en-GB" sz="1100" b="0" i="0" u="none" strike="noStrike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1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Support children with physical difficulties with</a:t>
                      </a:r>
                    </a:p>
                    <a:p>
                      <a:r>
                        <a:rPr lang="en-GB" sz="11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nonslip mats, small trays for equipment, and</a:t>
                      </a:r>
                    </a:p>
                    <a:p>
                      <a:r>
                        <a:rPr lang="en-GB" sz="11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triangular or thicker writing tools.</a:t>
                      </a:r>
                    </a:p>
                    <a:p>
                      <a:endParaRPr lang="en-GB" sz="1100" b="0" i="0" u="none" strike="noStrike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1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Ensure left handed children have left handed equip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/>
                        <a:t>Hold a pencil effectively in preparation for fluent writing – using the tripod grip in almost all cases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1418414"/>
                  </a:ext>
                </a:extLst>
              </a:tr>
              <a:tr h="1879184">
                <a:tc rowSpan="2">
                  <a:txBody>
                    <a:bodyPr/>
                    <a:lstStyle/>
                    <a:p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Use their core muscle strength to achieve a good posture when sitting at a table or sitting on the floor</a:t>
                      </a:r>
                    </a:p>
                    <a:p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+mn-lt"/>
                        </a:rPr>
                        <a:t>Provide a variety of activities to further refine fine motor skills – match activity to different levels of skill and confidence as the year progresses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11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Provide chairs that are at the right height for the desk</a:t>
                      </a:r>
                    </a:p>
                    <a:p>
                      <a:endParaRPr lang="en-GB" sz="1100" b="0" i="0" u="none" strike="noStrike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1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Ensure tables are the correct height to support forearms</a:t>
                      </a:r>
                    </a:p>
                    <a:p>
                      <a:endParaRPr lang="en-GB" sz="1100" b="0" i="0" u="none" strike="noStrike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1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Teach children skills of how to use tools and</a:t>
                      </a:r>
                    </a:p>
                    <a:p>
                      <a:r>
                        <a:rPr lang="en-GB" sz="11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materials effectively and safely and give them</a:t>
                      </a:r>
                    </a:p>
                    <a:p>
                      <a:r>
                        <a:rPr lang="en-GB" sz="11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opportunities to practise them.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/>
                        <a:t>Use a range of small tools, including scissors, paint brushes and cutlery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2" marB="45732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9980100"/>
                  </a:ext>
                </a:extLst>
              </a:tr>
              <a:tr h="1212161">
                <a:tc vMerge="1">
                  <a:txBody>
                    <a:bodyPr/>
                    <a:lstStyle/>
                    <a:p>
                      <a:endParaRPr lang="en-GB" sz="11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/>
                        <a:t>Begin to show accuracy and care when drawing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2" marB="45732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448615508"/>
                  </a:ext>
                </a:extLst>
              </a:tr>
            </a:tbl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6A1F5CFF-F71A-416D-B8A9-DE2BED8670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66079" y="1645919"/>
            <a:ext cx="1505506" cy="90106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72E027E-E4F4-482B-99EE-3E3E093D9E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4486" y="2651760"/>
            <a:ext cx="1547100" cy="100183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6801157-447B-491E-93EC-E9EC1457D0E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00342" y="4036814"/>
            <a:ext cx="1371243" cy="197218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810ED92-43B4-4FDC-BD8E-776E585E00F5}"/>
              </a:ext>
            </a:extLst>
          </p:cNvPr>
          <p:cNvSpPr txBox="1"/>
          <p:nvPr/>
        </p:nvSpPr>
        <p:spPr>
          <a:xfrm>
            <a:off x="3713018" y="6511636"/>
            <a:ext cx="1644073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9E4BB3C-CE26-4E6C-8938-3FE9A21B2036}"/>
              </a:ext>
            </a:extLst>
          </p:cNvPr>
          <p:cNvSpPr txBox="1"/>
          <p:nvPr/>
        </p:nvSpPr>
        <p:spPr>
          <a:xfrm>
            <a:off x="8626764" y="6511630"/>
            <a:ext cx="48981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409992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now Mats" id="{44C609E7-D963-4258-AC0C-6D24BC1BAC45}" vid="{70B9A501-B5B1-4368-BA62-45740617565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2693</TotalTime>
  <Words>246</Words>
  <Application>Microsoft Office PowerPoint</Application>
  <PresentationFormat>On-screen Show (4:3)</PresentationFormat>
  <Paragraphs>49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Wingdings</vt:lpstr>
      <vt:lpstr>Office Theme</vt:lpstr>
      <vt:lpstr>Physical Development : Fine Motor Skills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Stone Age KS2 Knowledge Mat</dc:title>
  <dc:creator>Marketing Dept</dc:creator>
  <cp:lastModifiedBy>Sally Spring</cp:lastModifiedBy>
  <cp:revision>131</cp:revision>
  <cp:lastPrinted>2021-08-09T15:21:41Z</cp:lastPrinted>
  <dcterms:created xsi:type="dcterms:W3CDTF">2019-01-14T16:39:51Z</dcterms:created>
  <dcterms:modified xsi:type="dcterms:W3CDTF">2021-09-16T20:21:54Z</dcterms:modified>
</cp:coreProperties>
</file>