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1764" r:id="rId2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DFED"/>
    <a:srgbClr val="EDC2B1"/>
    <a:srgbClr val="A14824"/>
    <a:srgbClr val="7C5D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78" y="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1B15CD-B3BF-4CE7-8A9B-4B38EB2BF46E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BD04B55-0A96-4223-BD45-7A38A8A9AB9F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8BDFB27B-4213-485C-A148-AEFB0527EE71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100" name="Slide Image Placeholder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71600" y="1143000"/>
            <a:ext cx="4114800" cy="3086100"/>
          </a:xfrm>
          <a:prstGeom prst="rect">
            <a:avLst/>
          </a:prstGeom>
          <a:noFill/>
          <a:ln w="12701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AF6D2E0-12B7-42CA-B61F-3AEB0281001D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en-GB" altLang="en-US" noProof="0"/>
              <a:t>Edit Master text styles</a:t>
            </a:r>
          </a:p>
          <a:p>
            <a:pPr lvl="1"/>
            <a:r>
              <a:rPr lang="en-GB" altLang="en-US" noProof="0"/>
              <a:t>Second level</a:t>
            </a:r>
          </a:p>
          <a:p>
            <a:pPr lvl="2"/>
            <a:r>
              <a:rPr lang="en-GB" altLang="en-US" noProof="0"/>
              <a:t>Third level</a:t>
            </a:r>
          </a:p>
          <a:p>
            <a:pPr lvl="3"/>
            <a:r>
              <a:rPr lang="en-GB" altLang="en-US" noProof="0"/>
              <a:t>Fourth level</a:t>
            </a:r>
          </a:p>
          <a:p>
            <a:pPr lvl="4"/>
            <a:r>
              <a:rPr lang="en-GB" alt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F482BE-BA66-446C-87E4-18B7D3E78F51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726F7-9AC2-4A75-AC9F-1C7045F1E5B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C12ABC26-458D-4F00-BF87-667FCF8FBC0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788099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1pPr>
    <a:lvl2pPr marL="457200" lvl="1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2pPr>
    <a:lvl3pPr marL="914400" lvl="2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3pPr>
    <a:lvl4pPr marL="1371600" lvl="3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4pPr>
    <a:lvl5pPr marL="1828800" lvl="4" algn="l" rtl="0" eaLnBrk="0" fontAlgn="base" hangingPunct="0">
      <a:spcBef>
        <a:spcPct val="0"/>
      </a:spcBef>
      <a:spcAft>
        <a:spcPct val="0"/>
      </a:spcAft>
      <a:defRPr lang="en-US" sz="1200" kern="1200">
        <a:solidFill>
          <a:srgbClr val="000000"/>
        </a:solidFill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FC7A4-A4E2-4E98-911E-4339AD83E1F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1122361"/>
            <a:ext cx="77724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2BA21B1-9C95-4B75-9DCE-802AD16C3A7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143000" y="3602041"/>
            <a:ext cx="6858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ECD70C-FE68-47DB-AFD0-19198E48FA2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31F4A5-1344-403B-9581-D9D2BFE004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71961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36000-3108-4B1B-8CEE-1B65CA7F792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E2F34-0A7C-41E7-B3D5-2006109A367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2A455-2832-4F05-8EF4-C32EC4AA6D0E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8D4C0D-A835-40A8-96CC-4A126A1CDC6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23084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6CFB6D-D295-4979-BC72-99D32BDBB9D4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543675" y="365129"/>
            <a:ext cx="1971674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1EBC13-9AB6-42B2-A47F-D2B7CC136E6F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628650" y="365129"/>
            <a:ext cx="5800725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AF9D7-699F-41F1-8989-1FE7C694556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D1DC11-8A6D-4756-904A-5F7A5F58BBC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59122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solidFill>
          <a:srgbClr val="7FC1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59F8D7E-4EAB-4EA4-8CD2-39E759D9D98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A6C658B-A3BB-419D-8C73-010AD3AE97D1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AC60-3C3E-4EDA-AC15-3D5C9992291F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24356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96225" y="5349875"/>
            <a:ext cx="12382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5">
            <a:extLst>
              <a:ext uri="{FF2B5EF4-FFF2-40B4-BE49-F238E27FC236}">
                <a16:creationId xmlns:a16="http://schemas.microsoft.com/office/drawing/2014/main" id="{E6587015-4307-434D-8B4D-BB7FE2DED83A}"/>
              </a:ext>
            </a:extLst>
          </p:cNvPr>
          <p:cNvSpPr txBox="1"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>
                <a:latin typeface="Century Gothic" pitchFamily="34"/>
              </a:defRPr>
            </a:lvl1pPr>
          </a:lstStyle>
          <a:p>
            <a:pPr>
              <a:defRPr/>
            </a:pPr>
            <a:r>
              <a:rPr dirty="0"/>
              <a:t>© Focus Education UK Ltd. 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24BECD27-CFA7-4081-9BC2-775C3251B713}"/>
              </a:ext>
            </a:extLst>
          </p:cNvPr>
          <p:cNvSpPr txBox="1"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entury Gothic" pitchFamily="34"/>
              </a:defRPr>
            </a:lvl1pPr>
          </a:lstStyle>
          <a:p>
            <a:pPr>
              <a:defRPr/>
            </a:pPr>
            <a:fld id="{6A00AAFA-506C-499C-A243-6F693D322119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492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04D-0C83-48CC-87C8-84934B27A9D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1134F-63BE-45B2-95FF-ADCB25089432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1A4E0-37EE-4E8C-BE45-D971818BDDF9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E55C1B-E7BC-4E10-B96E-0E53F53B1B53}" type="slidenum">
              <a:rPr/>
              <a:pPr>
                <a:defRPr/>
              </a:pPr>
              <a:t>‹#›</a:t>
            </a:fld>
            <a:endParaRPr dirty="0"/>
          </a:p>
        </p:txBody>
      </p:sp>
      <p:sp>
        <p:nvSpPr>
          <p:cNvPr id="8" name="Footer Placeholder 1"/>
          <p:cNvSpPr txBox="1">
            <a:spLocks/>
          </p:cNvSpPr>
          <p:nvPr userDrawn="1"/>
        </p:nvSpPr>
        <p:spPr>
          <a:xfrm>
            <a:off x="3045426" y="6491993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defPPr>
              <a:defRPr lang="en-GB"/>
            </a:defPPr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dirty="0"/>
              <a:t>© Focus Education UK Ltd. 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59114" y="6444512"/>
            <a:ext cx="584886" cy="413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4067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0E500-D3DA-4A9E-8372-B747EA40246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3885" y="1709735"/>
            <a:ext cx="78867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16F8E-CCFE-4365-B10F-E324522CB0F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3885" y="4589465"/>
            <a:ext cx="7886700" cy="1500182"/>
          </a:xfr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74FDF-DF6A-4FF0-A0D3-CC6C59604C43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AE2E3-1837-40A5-94FE-181728FC2F17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5280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4020F-07CD-4A49-BB82-645DC2635640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EB8441-F455-4E85-87FD-6B6C170DDA6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650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1C12C0-58CE-446A-8FA4-9813EF9CEF5A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29149" y="1825627"/>
            <a:ext cx="3886200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88D3C-C2CE-4564-BCD5-D87F8C1DF728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DD771-3C36-4AD8-8CC9-1FF3FAD6829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6057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97E1-CAD0-4F22-BAB0-4C1CC43FFF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365129"/>
            <a:ext cx="78867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6FCCD4-FA65-4D2A-B3EE-21A26E9125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29838" y="1681160"/>
            <a:ext cx="3868341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813E39-4EA4-4182-A0DD-231D8D7AA92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29838" y="2505071"/>
            <a:ext cx="3868341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C57F19-012C-4F06-A53D-2149B193F8D5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29149" y="1681160"/>
            <a:ext cx="3887388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6F2492-1F5D-4BE5-9BF9-E2FA434E4983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29149" y="2505071"/>
            <a:ext cx="3887388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7B94C-197D-42A1-9093-AF6009BA318B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BE5DC-BB5F-4576-A280-C22EF26535A1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8739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830-5E9A-4BF8-A331-FCDEBD0B0485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80D84-0A77-4850-BFC0-A2AD54AA0C06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94750-1E72-483B-B85E-7EF864735AE2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76903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109BE-13D4-4C86-9D2E-4D88197D737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2EED5-EAEE-4043-904F-BB8502EF99A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07440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92E804-DB8E-49DF-A4B0-A4F5135184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4A997-2F63-475F-8249-A4CEEB5A54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887388" y="987423"/>
            <a:ext cx="4629149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F98B6E-B092-4254-A438-889FAC9CFE1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DF6CF-0AF1-413F-9609-49D0099D3AD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D80D2C-AC70-457B-AA19-30EF97D5FDB8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58196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A19A7-5196-4ECC-B23A-08CF5474FE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29838" y="457200"/>
            <a:ext cx="2949177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14ADBE-5C65-497B-AF1D-9CE0E59F4757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3887388" y="987423"/>
            <a:ext cx="4629149" cy="4873623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FE2982-8307-4ED6-BACA-AD4891D515C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29838" y="2057400"/>
            <a:ext cx="2949177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4654C4-1861-426B-B44D-B9EE61F20820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A94EE3-D8F1-45B6-988E-FC734E1E0670}" type="slidenum">
              <a:rPr/>
              <a:pPr>
                <a:defRPr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35021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EC330-27E2-46B1-9827-CD9F9C651B16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DBF6B4FE-C7F2-4994-BB12-BB4D517A2EB5}" type="datetime1">
              <a:rPr lang="en-US"/>
              <a:pPr>
                <a:defRPr/>
              </a:pPr>
              <a:t>9/16/2021</a:t>
            </a:fld>
            <a:endParaRPr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9DEFD-2C00-4CCB-AFB8-ED346B35197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 dirty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endParaRPr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025B06-3062-48BD-964D-5FDD62D45AA8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457200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>
              <a:defRPr/>
            </a:pPr>
            <a:fld id="{B7C61D16-7583-49FC-AC4F-CB1111FE15BC}" type="slidenum">
              <a:rPr/>
              <a:pPr>
                <a:defRPr/>
              </a:pPr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  <p:sldLayoutId id="2147484050" r:id="rId12"/>
    <p:sldLayoutId id="2147484051" r:id="rId13"/>
  </p:sldLayoutIdLst>
  <p:transition spd="slow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lang="en-US" sz="4400" kern="1200">
          <a:solidFill>
            <a:srgbClr val="000000"/>
          </a:solidFill>
          <a:latin typeface="Calibri Light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800" kern="1200">
          <a:solidFill>
            <a:srgbClr val="000000"/>
          </a:solidFill>
          <a:latin typeface="Calibri"/>
        </a:defRPr>
      </a:lvl1pPr>
      <a:lvl2pPr marL="685800" lvl="1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400" kern="1200">
          <a:solidFill>
            <a:srgbClr val="000000"/>
          </a:solidFill>
          <a:latin typeface="Calibri"/>
        </a:defRPr>
      </a:lvl2pPr>
      <a:lvl3pPr marL="1143000" lvl="2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sz="2000" kern="1200">
          <a:solidFill>
            <a:srgbClr val="000000"/>
          </a:solidFill>
          <a:latin typeface="Calibri"/>
        </a:defRPr>
      </a:lvl3pPr>
      <a:lvl4pPr marL="1600200" lvl="3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4pPr>
      <a:lvl5pPr marL="2057400" lvl="4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SzPct val="100000"/>
        <a:buFont typeface="Arial" panose="020B0604020202020204" pitchFamily="34" charset="0"/>
        <a:buChar char="•"/>
        <a:defRPr lang="en-US" kern="1200">
          <a:solidFill>
            <a:srgbClr val="000000"/>
          </a:solidFill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 txBox="1">
            <a:spLocks noGrp="1" noChangeArrowheads="1"/>
          </p:cNvSpPr>
          <p:nvPr>
            <p:ph type="title"/>
          </p:nvPr>
        </p:nvSpPr>
        <p:spPr>
          <a:xfrm>
            <a:off x="76200" y="57150"/>
            <a:ext cx="8896350" cy="492125"/>
          </a:xfrm>
        </p:spPr>
        <p:txBody>
          <a:bodyPr anchorCtr="1"/>
          <a:lstStyle/>
          <a:p>
            <a:pPr algn="ctr" eaLnBrk="1" hangingPunct="1"/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Communication </a:t>
            </a:r>
            <a:r>
              <a:rPr lang="en-GB" altLang="en-US" sz="2000" b="1">
                <a:solidFill>
                  <a:srgbClr val="A14824"/>
                </a:solidFill>
                <a:latin typeface="Century Gothic" panose="020B0502020202020204" pitchFamily="34" charset="0"/>
              </a:rPr>
              <a:t>and Language </a:t>
            </a:r>
            <a:r>
              <a:rPr lang="en-GB" altLang="en-US" sz="2000" b="1" dirty="0">
                <a:solidFill>
                  <a:srgbClr val="A14824"/>
                </a:solidFill>
                <a:latin typeface="Century Gothic" panose="020B0502020202020204" pitchFamily="34" charset="0"/>
              </a:rPr>
              <a:t>: Listening, Attention and Understanding</a:t>
            </a:r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19CD4200-EED8-46A5-81B6-5DBD0DD2F7B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2258449"/>
              </p:ext>
            </p:extLst>
          </p:nvPr>
        </p:nvGraphicFramePr>
        <p:xfrm>
          <a:off x="213360" y="549281"/>
          <a:ext cx="8903220" cy="612861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317404">
                  <a:extLst>
                    <a:ext uri="{9D8B030D-6E8A-4147-A177-3AD203B41FA5}">
                      <a16:colId xmlns:a16="http://schemas.microsoft.com/office/drawing/2014/main" val="4186730976"/>
                    </a:ext>
                  </a:extLst>
                </a:gridCol>
                <a:gridCol w="2807854">
                  <a:extLst>
                    <a:ext uri="{9D8B030D-6E8A-4147-A177-3AD203B41FA5}">
                      <a16:colId xmlns:a16="http://schemas.microsoft.com/office/drawing/2014/main" val="2628771195"/>
                    </a:ext>
                  </a:extLst>
                </a:gridCol>
                <a:gridCol w="1911927">
                  <a:extLst>
                    <a:ext uri="{9D8B030D-6E8A-4147-A177-3AD203B41FA5}">
                      <a16:colId xmlns:a16="http://schemas.microsoft.com/office/drawing/2014/main" val="308867682"/>
                    </a:ext>
                  </a:extLst>
                </a:gridCol>
                <a:gridCol w="1866035">
                  <a:extLst>
                    <a:ext uri="{9D8B030D-6E8A-4147-A177-3AD203B41FA5}">
                      <a16:colId xmlns:a16="http://schemas.microsoft.com/office/drawing/2014/main" val="3368322103"/>
                    </a:ext>
                  </a:extLst>
                </a:gridCol>
              </a:tblGrid>
              <a:tr h="705401">
                <a:tc gridSpan="2"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Selection of linked objectives and ideas for supporting child development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500" b="1" dirty="0">
                          <a:solidFill>
                            <a:srgbClr val="A14824"/>
                          </a:solidFill>
                          <a:latin typeface="Century Gothic" pitchFamily="34"/>
                        </a:rPr>
                        <a:t>Early Learning Goals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1800" dirty="0">
                          <a:solidFill>
                            <a:schemeClr val="bg1"/>
                          </a:solidFill>
                          <a:latin typeface="Century Gothic" pitchFamily="34"/>
                        </a:rPr>
                        <a:t>Useful Books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1482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5188173"/>
                  </a:ext>
                </a:extLst>
              </a:tr>
              <a:tr h="1657514"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May indicate two-channelled attention, e.g. paying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attention to something of interest for short or long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periods; can both listen and do for short span</a:t>
                      </a:r>
                      <a:endParaRPr lang="en-GB" sz="1100" b="1" dirty="0">
                        <a:solidFill>
                          <a:srgbClr val="A14824"/>
                        </a:solidFill>
                        <a:latin typeface="+mn-lt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Provide opportunities to listen in different kinds of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environments, e.g. outdoor spaces, dens, large and</a:t>
                      </a:r>
                    </a:p>
                    <a:p>
                      <a:r>
                        <a:rPr lang="en-GB" sz="1100" b="0" i="0" u="none" strike="noStrike" kern="1200" baseline="0" dirty="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small rooms and buildings.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Listen attentively and respond to what they hear with relevant questions, comments and actions when being read to and during whole class discussions and small group interactions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en-GB" dirty="0"/>
                        <a:t>Please refer to the Reading Spine for book list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en-GB" dirty="0"/>
                    </a:p>
                  </a:txBody>
                  <a:tcPr marT="45726" marB="45726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1418414"/>
                  </a:ext>
                </a:extLst>
              </a:tr>
              <a:tr h="1226077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Listen to and talk about stories and non fiction books to build familiarity and understanding</a:t>
                      </a: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Able to tell the story without pictures or props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Link events in the story to your own experiences, talk out loud about what you are thinking at various points in the story or with regard to illustrations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Make comments about what they have heard and ask questions to clarify their understanding; 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9980100"/>
                  </a:ext>
                </a:extLst>
              </a:tr>
              <a:tr h="1269809"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Ask questions to find out more and check they have understood what has been said to them</a:t>
                      </a:r>
                    </a:p>
                    <a:p>
                      <a:endParaRPr lang="en-GB" sz="11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r>
                        <a:rPr lang="en-GB" sz="1100" b="1" dirty="0">
                          <a:solidFill>
                            <a:schemeClr val="tx1"/>
                          </a:solidFill>
                          <a:latin typeface="+mn-lt"/>
                        </a:rPr>
                        <a:t>Answers who, what, where, when, how questions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100" b="0" dirty="0">
                          <a:solidFill>
                            <a:schemeClr val="tx1"/>
                          </a:solidFill>
                          <a:latin typeface="+mn-lt"/>
                        </a:rPr>
                        <a:t>Ask children what they are doing, what have they found out – show genuine interest in what they have discovered . Ask I wonder questions.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r>
                        <a:rPr lang="en-GB" sz="1100" dirty="0"/>
                        <a:t>Hold conversation when engaged in back-and-forth exchanges with their teacher and peers</a:t>
                      </a:r>
                      <a:endParaRPr lang="en-GB" sz="11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615508"/>
                  </a:ext>
                </a:extLst>
              </a:tr>
              <a:tr h="1269809">
                <a:tc>
                  <a:txBody>
                    <a:bodyPr/>
                    <a:lstStyle/>
                    <a:p>
                      <a:r>
                        <a:rPr lang="en-GB" sz="1100" dirty="0"/>
                        <a:t>Describe events in some detail</a:t>
                      </a:r>
                    </a:p>
                    <a:p>
                      <a:endParaRPr lang="en-GB" sz="1100" dirty="0"/>
                    </a:p>
                    <a:p>
                      <a:r>
                        <a:rPr lang="en-GB" sz="1100" dirty="0"/>
                        <a:t>Responds and follows multi part instructions</a:t>
                      </a:r>
                    </a:p>
                  </a:txBody>
                  <a:tcPr marT="45732" marB="45732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Make mistakes in your sequencing so that children learn that recounts need to be in the right order.</a:t>
                      </a:r>
                    </a:p>
                    <a:p>
                      <a:r>
                        <a:rPr lang="en-GB" sz="900" b="0" i="0" u="none" strike="noStrike" kern="1200" baseline="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Model using sequencing words in your talk</a:t>
                      </a:r>
                      <a:endParaRPr lang="en-GB" dirty="0"/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marL="171450" lvl="0" indent="-171450">
                        <a:buFont typeface="Wingdings" panose="05000000000000000000" pitchFamily="2" charset="2"/>
                        <a:buChar char="q"/>
                      </a:pPr>
                      <a:endParaRPr lang="en-GB" sz="9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T="45732" marB="4573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5698913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B50B3F1-CFEA-43AC-BBDC-39691CF3D0F3}"/>
              </a:ext>
            </a:extLst>
          </p:cNvPr>
          <p:cNvSpPr txBox="1"/>
          <p:nvPr/>
        </p:nvSpPr>
        <p:spPr>
          <a:xfrm>
            <a:off x="8552873" y="6428509"/>
            <a:ext cx="563707" cy="3723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632E5B-6947-40D6-87D3-B8A8F9770710}"/>
              </a:ext>
            </a:extLst>
          </p:cNvPr>
          <p:cNvSpPr txBox="1"/>
          <p:nvPr/>
        </p:nvSpPr>
        <p:spPr>
          <a:xfrm>
            <a:off x="3768436" y="6530109"/>
            <a:ext cx="171796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409992"/>
      </p:ext>
    </p:extLst>
  </p:cSld>
  <p:clrMapOvr>
    <a:masterClrMapping/>
  </p:clrMapOvr>
  <p:transition spd="slow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now Mats" id="{44C609E7-D963-4258-AC0C-6D24BC1BAC45}" vid="{70B9A501-B5B1-4368-BA62-4574061756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2661</TotalTime>
  <Words>288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Century Gothic</vt:lpstr>
      <vt:lpstr>Wingdings</vt:lpstr>
      <vt:lpstr>Office Theme</vt:lpstr>
      <vt:lpstr>Communication and Language : Listening, Attention and Understanding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Age KS2 Knowledge Mat</dc:title>
  <dc:creator>Marketing Dept</dc:creator>
  <cp:lastModifiedBy>Sally Spring</cp:lastModifiedBy>
  <cp:revision>129</cp:revision>
  <dcterms:created xsi:type="dcterms:W3CDTF">2019-01-14T16:39:51Z</dcterms:created>
  <dcterms:modified xsi:type="dcterms:W3CDTF">2021-09-16T20:16:18Z</dcterms:modified>
</cp:coreProperties>
</file>