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883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DD051D-5D20-4FCF-9E85-918959610B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EDAD5E-D166-4CA1-B7CD-A2353EA1B6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CCE503-15C6-4976-A828-68A9B3672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E1F8F-8EB6-493D-8877-95D4CFBF0601}" type="datetimeFigureOut">
              <a:rPr lang="en-GB" smtClean="0"/>
              <a:t>20/05/2026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D1E194-8219-40FB-9B0C-678533F24C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458867-2E03-40EC-91FD-764CFD0D1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641E1-E44B-44FA-9AEE-05E6884B4B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7730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4B0C79-C20F-4D04-AC61-19F4C72212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2A19EE-0A7A-411F-9CFA-E346BDCE1B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EAAAB6-DD81-492F-9CFD-FB089FC27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E1F8F-8EB6-493D-8877-95D4CFBF0601}" type="datetimeFigureOut">
              <a:rPr lang="en-GB" smtClean="0"/>
              <a:t>20/05/2026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A9B296-42E9-4F2F-BC83-7BCBD0D271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F3BF7C-4BB9-45AA-ACD7-7D7A647AC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641E1-E44B-44FA-9AEE-05E6884B4B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6958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40E1F46-0E0C-47D7-9631-4BE32DC8B1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149C02-28EA-4603-92BD-C6C4B78DCF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2D4475-0C6E-40AA-BB25-D1E2962595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E1F8F-8EB6-493D-8877-95D4CFBF0601}" type="datetimeFigureOut">
              <a:rPr lang="en-GB" smtClean="0"/>
              <a:t>20/05/2026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38961C-6354-42D3-9141-DEBEA535C3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F6B1B4-C3DD-471B-8974-C1490567F1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641E1-E44B-44FA-9AEE-05E6884B4B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990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46C8BF-01A6-40FD-8A6A-1F9A1479D0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B3EDBE-D1C6-4DF2-AF8D-40C5D69357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0F840A-857E-42AB-9C0B-4014EEE0F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E1F8F-8EB6-493D-8877-95D4CFBF0601}" type="datetimeFigureOut">
              <a:rPr lang="en-GB" smtClean="0"/>
              <a:t>20/05/2026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4CAF32-A9EA-4D03-ADE0-2F39B3092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66126B-0BBC-4488-BE15-5E78318BE4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641E1-E44B-44FA-9AEE-05E6884B4B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9502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27AF10-7D49-44C5-BC60-07C87EDCC3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A08988-2ECC-4564-B14D-2E1B884750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29A668-3DDA-4481-9B4C-402C645A4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E1F8F-8EB6-493D-8877-95D4CFBF0601}" type="datetimeFigureOut">
              <a:rPr lang="en-GB" smtClean="0"/>
              <a:t>20/05/2026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B71C59-A421-4513-B3B2-8E039662C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E38BB5-19FA-40EA-9DE9-C0141AD7D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641E1-E44B-44FA-9AEE-05E6884B4B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5297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6EF7B7-89A4-4EB2-9BA1-A90E9936B3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E3F6B9-65E6-4CF7-981E-EA4C412FB4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C37C88-EA00-4CB7-9B54-13DFDBCFE8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F5D2CA-EFCC-43CA-8EE0-971965BB29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E1F8F-8EB6-493D-8877-95D4CFBF0601}" type="datetimeFigureOut">
              <a:rPr lang="en-GB" smtClean="0"/>
              <a:t>20/05/2026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286F35-E09A-407A-AE61-2DD00A3A51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7CB9C4-0EA6-4920-905B-ECC7534F4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641E1-E44B-44FA-9AEE-05E6884B4B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0054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E21A1D-F770-405F-AE7E-BB6794E474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0A3691-C641-491C-B8DA-E346A18B4C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FD22E7-FB76-4E65-9138-232F3E36E5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D7DDF64-D530-470E-8F03-786D376AC3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81CCF4-065B-428D-B379-6ED7295CB8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2995B4E-9627-4BFD-8B45-5B823F4011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E1F8F-8EB6-493D-8877-95D4CFBF0601}" type="datetimeFigureOut">
              <a:rPr lang="en-GB" smtClean="0"/>
              <a:t>20/05/2026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49CEBEC-CB4D-4EBB-BDA3-0947FE51C4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F0A3A25-221E-4F94-BC70-0B3BFC578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641E1-E44B-44FA-9AEE-05E6884B4B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0326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F13CDB-3FAC-4340-80FD-493822EA8D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B320EB2-6902-4453-8BF4-29D324535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E1F8F-8EB6-493D-8877-95D4CFBF0601}" type="datetimeFigureOut">
              <a:rPr lang="en-GB" smtClean="0"/>
              <a:t>20/05/2026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B4D35F-A991-4343-902E-AA27AF944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729E4E-E1EE-4AA5-8EBF-A159F00DC8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641E1-E44B-44FA-9AEE-05E6884B4B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3198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E12828D-4C51-4037-A092-962742E6E2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E1F8F-8EB6-493D-8877-95D4CFBF0601}" type="datetimeFigureOut">
              <a:rPr lang="en-GB" smtClean="0"/>
              <a:t>20/05/2026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FFB5B69-76E4-4700-9BCE-91E6F0A0B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54BBBB-1771-4C07-AB82-23E0A916E0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641E1-E44B-44FA-9AEE-05E6884B4B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6559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670D65-00EE-4FA5-B2E6-CAEC379D6B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BD7455-0E0E-4A7D-B3E3-1ADA3FF9BB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BF854C-0A9C-4042-809B-8CF01A45C4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53E6A7-4A19-453B-B008-E142354D5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E1F8F-8EB6-493D-8877-95D4CFBF0601}" type="datetimeFigureOut">
              <a:rPr lang="en-GB" smtClean="0"/>
              <a:t>20/05/2026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18B06A-7328-4916-A634-5D86E02F8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3263F3-C898-4C37-8D5F-9035FCDB6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641E1-E44B-44FA-9AEE-05E6884B4B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2525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F13EED-ADEF-4010-BC78-6A2D49DCA0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64B525D-0BD6-4ABA-8FCF-4A15A3A86E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5F7DE0-E87F-4758-ABCB-540A4C5884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07421D-BADD-4F23-8D4A-2D6FE9635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E1F8F-8EB6-493D-8877-95D4CFBF0601}" type="datetimeFigureOut">
              <a:rPr lang="en-GB" smtClean="0"/>
              <a:t>20/05/2026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0ECFDE-0109-4571-ACCF-E9633B003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1DDD76-059C-43F8-9B30-09FEC0CBE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641E1-E44B-44FA-9AEE-05E6884B4B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9500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A81111E-CB14-475E-AE02-DDC4113D99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A2233F-54F5-49DC-8FA3-0EC13F9C07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B8282C-F86A-4FAC-9D2E-C15E7D9B5D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6E1F8F-8EB6-493D-8877-95D4CFBF0601}" type="datetimeFigureOut">
              <a:rPr lang="en-GB" smtClean="0"/>
              <a:t>20/05/2026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557B3D-16EE-4808-A2E6-B700C96ADF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AD151A-7ACD-40CB-AFFE-799D28E405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8641E1-E44B-44FA-9AEE-05E6884B4B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0521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3009BB3-6EE8-40C1-9A15-B49F852325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5023617"/>
              </p:ext>
            </p:extLst>
          </p:nvPr>
        </p:nvGraphicFramePr>
        <p:xfrm>
          <a:off x="172893" y="571348"/>
          <a:ext cx="11739533" cy="586746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1653540">
                  <a:extLst>
                    <a:ext uri="{9D8B030D-6E8A-4147-A177-3AD203B41FA5}">
                      <a16:colId xmlns:a16="http://schemas.microsoft.com/office/drawing/2014/main" val="1693504159"/>
                    </a:ext>
                  </a:extLst>
                </a:gridCol>
                <a:gridCol w="3684681">
                  <a:extLst>
                    <a:ext uri="{9D8B030D-6E8A-4147-A177-3AD203B41FA5}">
                      <a16:colId xmlns:a16="http://schemas.microsoft.com/office/drawing/2014/main" val="2472677326"/>
                    </a:ext>
                  </a:extLst>
                </a:gridCol>
                <a:gridCol w="2906619">
                  <a:extLst>
                    <a:ext uri="{9D8B030D-6E8A-4147-A177-3AD203B41FA5}">
                      <a16:colId xmlns:a16="http://schemas.microsoft.com/office/drawing/2014/main" val="388573401"/>
                    </a:ext>
                  </a:extLst>
                </a:gridCol>
                <a:gridCol w="3494693">
                  <a:extLst>
                    <a:ext uri="{9D8B030D-6E8A-4147-A177-3AD203B41FA5}">
                      <a16:colId xmlns:a16="http://schemas.microsoft.com/office/drawing/2014/main" val="3298922053"/>
                    </a:ext>
                  </a:extLst>
                </a:gridCol>
              </a:tblGrid>
              <a:tr h="355491">
                <a:tc gridSpan="2">
                  <a:txBody>
                    <a:bodyPr/>
                    <a:lstStyle/>
                    <a:p>
                      <a:pPr lvl="0" algn="ctr"/>
                      <a:r>
                        <a:rPr lang="en-GB" sz="1800" dirty="0">
                          <a:solidFill>
                            <a:schemeClr val="bg1"/>
                          </a:solidFill>
                          <a:latin typeface="Century Gothic" pitchFamily="34"/>
                        </a:rPr>
                        <a:t>Subject Specific Vocabulary</a:t>
                      </a:r>
                    </a:p>
                  </a:txBody>
                  <a:tcPr marL="91433" marR="91433" marT="45730" marB="4573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1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b="1" dirty="0">
                        <a:solidFill>
                          <a:schemeClr val="bg1"/>
                        </a:solidFill>
                        <a:latin typeface="Century Gothic" pitchFamily="34"/>
                      </a:endParaRPr>
                    </a:p>
                  </a:txBody>
                  <a:tcPr marL="91433" marR="91433" marT="45730" marB="4573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lvl="0" algn="ctr"/>
                      <a:r>
                        <a:rPr lang="en-GB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entury Gothic" pitchFamily="34"/>
                        </a:rPr>
                        <a:t>Sticky Knowledge about life cycles </a:t>
                      </a:r>
                    </a:p>
                  </a:txBody>
                  <a:tcPr marL="91433" marR="91433" marT="45730" marB="4573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6758443"/>
                  </a:ext>
                </a:extLst>
              </a:tr>
              <a:tr h="38511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Bulb:</a:t>
                      </a:r>
                      <a:endParaRPr lang="en-GB" sz="14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3" marR="91433" marT="45730" marB="4573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A round underground part of a plant that stores food and can grow into a new plant</a:t>
                      </a:r>
                      <a:endParaRPr lang="en-GB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3" marR="91433" marT="45730" marB="4573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vl="0" algn="ctr"/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3" marR="91433" marT="45730" marB="4573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vl="0" algn="ctr"/>
                      <a:endParaRPr lang="en-GB" sz="14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Century Gothic" pitchFamily="34"/>
                      </a:endParaRPr>
                    </a:p>
                  </a:txBody>
                  <a:tcPr marT="45730" marB="4573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3811223"/>
                  </a:ext>
                </a:extLst>
              </a:tr>
              <a:tr h="342079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Pollination:</a:t>
                      </a:r>
                      <a:endParaRPr lang="en-GB" sz="14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3" marR="91433" marT="45730" marB="4573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1200" dirty="0"/>
                        <a:t>when pollen from one plant is transferred to the ovary of another. </a:t>
                      </a:r>
                      <a:endParaRPr lang="en-GB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3" marR="91433" marT="45730" marB="4573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11"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GB" sz="1300" dirty="0"/>
                        <a:t>Different animals have different life cycles.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GB" sz="1300" dirty="0"/>
                        <a:t>Insects all go through a larval stage, which may last for years.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GB" sz="1300" dirty="0"/>
                        <a:t>A bird life cycle begins with an egg, laid outside the body, from which a baby bird is born.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GB" sz="1300" dirty="0"/>
                        <a:t>Some animals, like frogs, undergo metamorphosis, where the adult looks totally different.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GB" sz="1300" dirty="0"/>
                        <a:t>Most plants reproduce by producing seeds (this is sexual reproduction).  Others can grown from bulbs, runners or cuttings.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GB" sz="1300" dirty="0"/>
                        <a:t>All animals grow from an egg. In insects, fish and amphibians, this egg is a ball of jelly and the baby develops inside. Birds and reptiles lay larger eggs with a shell. Bird eggs have hard shells and reptiles have leathery shells. The baby develops inside and then hatches when it is ready to come out.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GB" sz="1300" dirty="0"/>
                        <a:t> Mammals’ eggs stay inside their mother, where they grow inside the womb. This period of growth is called gestation.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GB" sz="1300" dirty="0"/>
                        <a:t>Many animals release millions of sperm/thousands of eggs at a time to improve their chances of fertilisation.</a:t>
                      </a:r>
                      <a:endParaRPr lang="en-GB" sz="1300" b="0" i="0" u="none" strike="noStrike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91433" marR="91433" marT="45730" marB="4573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5164226"/>
                  </a:ext>
                </a:extLst>
              </a:tr>
              <a:tr h="309713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Fertilisation: </a:t>
                      </a:r>
                      <a:endParaRPr lang="en-GB" sz="14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3" marR="91433" marT="45730" marB="4573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when an egg and pollen (or sperm) join together.</a:t>
                      </a:r>
                      <a:endParaRPr lang="en-GB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3" marR="91433" marT="45730" marB="4573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endParaRPr lang="en-GB" sz="11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4" marB="45734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7479300"/>
                  </a:ext>
                </a:extLst>
              </a:tr>
              <a:tr h="522514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Sexual reproduction: </a:t>
                      </a:r>
                      <a:endParaRPr lang="en-GB" sz="14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3" marR="91433" marT="45730" marB="4573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to reproduce with both a male and female. </a:t>
                      </a:r>
                      <a:endParaRPr lang="en-GB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3" marR="91433" marT="45730" marB="4573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05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It takes blood around 20 seconds to travel around your body. Blood is what is used to transport oxygen, waste, nutrients, and more throughout the body.</a:t>
                      </a:r>
                    </a:p>
                  </a:txBody>
                  <a:tcPr marL="91433" marR="91433" marT="45730" marB="4573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1887648"/>
                  </a:ext>
                </a:extLst>
              </a:tr>
              <a:tr h="44435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Asexual reproduction: </a:t>
                      </a:r>
                      <a:endParaRPr lang="en-GB" sz="14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3" marR="91433" marT="45730" marB="4573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n-US" sz="1200" dirty="0"/>
                        <a:t>When one living thing makes a new living thing on its own, without needing another parent.</a:t>
                      </a:r>
                      <a:endParaRPr lang="en-GB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3" marR="91433" marT="45730" marB="4573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endParaRPr lang="en-GB" sz="1800" dirty="0">
                        <a:solidFill>
                          <a:schemeClr val="bg1"/>
                        </a:solidFill>
                      </a:endParaRPr>
                    </a:p>
                  </a:txBody>
                  <a:tcPr marL="91433" marR="91433" marT="45730" marB="4573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05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The circulatory system includes the heart, blood vessels and blood, and is vital for fighting diseases and maintaining proper temperature. </a:t>
                      </a:r>
                      <a:endParaRPr lang="en-GB" sz="105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3" marR="91433" marT="45730" marB="4573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3533363"/>
                  </a:ext>
                </a:extLst>
              </a:tr>
              <a:tr h="43395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Larva:</a:t>
                      </a:r>
                      <a:endParaRPr lang="en-GB" sz="14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3" marR="91433" marT="45730" marB="4573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n-US" sz="1200" dirty="0"/>
                        <a:t>The young form of some animals, such as a caterpillar or tadpole, before it changes into an adult</a:t>
                      </a:r>
                      <a:endParaRPr lang="en-GB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3" marR="91433" marT="45730" marB="4573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400" dirty="0"/>
                    </a:p>
                  </a:txBody>
                  <a:tcPr marL="91433" marR="91433" marT="45730" marB="4573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8662378"/>
                  </a:ext>
                </a:extLst>
              </a:tr>
              <a:tr h="31082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Gestation:</a:t>
                      </a:r>
                      <a:endParaRPr lang="en-GB" sz="14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3" marR="91433" marT="45730" marB="4573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when a baby animal develops inside its mother. </a:t>
                      </a:r>
                      <a:endParaRPr lang="en-GB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3" marR="91433" marT="45730" marB="4573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656023364"/>
                  </a:ext>
                </a:extLst>
              </a:tr>
              <a:tr h="36775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Metamorphosis: </a:t>
                      </a:r>
                      <a:endParaRPr lang="en-GB" sz="14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3" marR="91433" marT="45730" marB="4573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a dramatic change in the life cycle of an animal in which it ends up looking totally different.</a:t>
                      </a:r>
                      <a:endParaRPr lang="en-GB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3" marR="91433" marT="45730" marB="4573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05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When you exercise, your muscles have to work harder: they need more oxygen and nutrients so the heart and lungs both work more quickly.</a:t>
                      </a:r>
                      <a:endParaRPr lang="en-GB" sz="11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3" marR="91433" marT="45730" marB="4573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3889340"/>
                  </a:ext>
                </a:extLst>
              </a:tr>
              <a:tr h="39098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Sperm:</a:t>
                      </a:r>
                      <a:endParaRPr lang="en-GB" sz="14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3" marR="91433" marT="45730" marB="4573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 male sex cell that can join with an egg cell to help make a new living thing.</a:t>
                      </a:r>
                    </a:p>
                  </a:txBody>
                  <a:tcPr marL="9525" marR="9525" marT="9525" marB="9525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05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When you exercise, your muscles have to work harder: they need more oxygen and nutrients so the heart and lungs both work more quickly.</a:t>
                      </a:r>
                      <a:endParaRPr lang="en-GB" sz="1050" dirty="0"/>
                    </a:p>
                  </a:txBody>
                  <a:tcPr marL="91433" marR="91433" marT="45730" marB="4573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3726508"/>
                  </a:ext>
                </a:extLst>
              </a:tr>
              <a:tr h="40559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Egg: </a:t>
                      </a:r>
                      <a:endParaRPr lang="en-GB" sz="14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3" marR="91433" marT="45730" marB="4573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A female sex cell in animals that can join with a sperm cell to start making a baby animal.</a:t>
                      </a:r>
                      <a:endParaRPr lang="en-GB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3" marR="91433" marT="45730" marB="4573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245663548"/>
                  </a:ext>
                </a:extLst>
              </a:tr>
              <a:tr h="40559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Internal fertilisation: </a:t>
                      </a:r>
                      <a:endParaRPr lang="en-GB" sz="14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3" marR="91433" marT="45730" marB="4573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when sperm and egg join inside the body.</a:t>
                      </a:r>
                      <a:endParaRPr lang="en-GB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3" marR="91433" marT="45730" marB="4573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GB" sz="1400" dirty="0"/>
                    </a:p>
                  </a:txBody>
                  <a:tcPr marL="91433" marR="91433" marT="45730" marB="4573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GB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91433" marR="91433" marT="45730" marB="4573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8379360"/>
                  </a:ext>
                </a:extLst>
              </a:tr>
              <a:tr h="40559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External fertilisation: </a:t>
                      </a:r>
                      <a:endParaRPr lang="en-GB" sz="14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3" marR="91433" marT="45730" marB="4573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when sperm and eggs join outside the body</a:t>
                      </a:r>
                      <a:endParaRPr lang="en-GB" sz="12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91433" marR="91433" marT="45730" marB="4573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GB" sz="1400" dirty="0"/>
                    </a:p>
                  </a:txBody>
                  <a:tcPr marL="91433" marR="91433" marT="45730" marB="45730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GB" sz="1200" b="0" i="0" u="none" strike="noStrike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91433" marR="91433" marT="45730" marB="4573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1140369"/>
                  </a:ext>
                </a:extLst>
              </a:tr>
            </a:tbl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id="{EB4B1CFC-809E-453C-95A0-CAC7B462DDBF}"/>
              </a:ext>
            </a:extLst>
          </p:cNvPr>
          <p:cNvSpPr txBox="1">
            <a:spLocks noChangeArrowheads="1"/>
          </p:cNvSpPr>
          <p:nvPr/>
        </p:nvSpPr>
        <p:spPr>
          <a:xfrm>
            <a:off x="1577730" y="79223"/>
            <a:ext cx="9515474" cy="492125"/>
          </a:xfrm>
          <a:prstGeom prst="rect">
            <a:avLst/>
          </a:prstGeom>
        </p:spPr>
        <p:txBody>
          <a:bodyPr vert="horz" lIns="91440" tIns="45720" rIns="91440" bIns="45720" rtlCol="0" anchor="b" anchorCtr="1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altLang="en-US" sz="2800" b="1" dirty="0">
                <a:solidFill>
                  <a:schemeClr val="accent6">
                    <a:lumMod val="75000"/>
                  </a:schemeClr>
                </a:solidFill>
                <a:latin typeface="Century Gothic" panose="020B0502020202020204" pitchFamily="34" charset="0"/>
              </a:rPr>
              <a:t>Upper KS2: Circle of Life organiser</a:t>
            </a:r>
          </a:p>
        </p:txBody>
      </p:sp>
      <p:pic>
        <p:nvPicPr>
          <p:cNvPr id="1028" name="Picture 4" descr="See the source image">
            <a:extLst>
              <a:ext uri="{FF2B5EF4-FFF2-40B4-BE49-F238E27FC236}">
                <a16:creationId xmlns:a16="http://schemas.microsoft.com/office/drawing/2014/main" id="{95F87406-2007-40EC-9692-519CC26C616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290"/>
          <a:stretch/>
        </p:blipFill>
        <p:spPr bwMode="auto">
          <a:xfrm>
            <a:off x="5828815" y="571348"/>
            <a:ext cx="1950461" cy="1539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See the source image">
            <a:extLst>
              <a:ext uri="{FF2B5EF4-FFF2-40B4-BE49-F238E27FC236}">
                <a16:creationId xmlns:a16="http://schemas.microsoft.com/office/drawing/2014/main" id="{2E1232F6-2832-4178-A978-13EF6B0A16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7325" y="2293000"/>
            <a:ext cx="2130942" cy="1768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See the source image">
            <a:extLst>
              <a:ext uri="{FF2B5EF4-FFF2-40B4-BE49-F238E27FC236}">
                <a16:creationId xmlns:a16="http://schemas.microsoft.com/office/drawing/2014/main" id="{29AB1E8E-B398-410E-B37D-D5E54B1CFA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1280" y="4243943"/>
            <a:ext cx="2308878" cy="1698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74299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d0e3a5b-a963-4fc3-b179-45934d5f49c3">
      <Terms xmlns="http://schemas.microsoft.com/office/infopath/2007/PartnerControls"/>
    </lcf76f155ced4ddcb4097134ff3c332f>
    <TaxCatchAll xmlns="3fffe2ab-1b1f-4c54-9c32-7c0c8aa60f3d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CAF30BE0BF5EF4EBE05F1E3520FA74E" ma:contentTypeVersion="13" ma:contentTypeDescription="Create a new document." ma:contentTypeScope="" ma:versionID="2a311c28440324cdfe00ab31035ca548">
  <xsd:schema xmlns:xsd="http://www.w3.org/2001/XMLSchema" xmlns:xs="http://www.w3.org/2001/XMLSchema" xmlns:p="http://schemas.microsoft.com/office/2006/metadata/properties" xmlns:ns2="2d0e3a5b-a963-4fc3-b179-45934d5f49c3" xmlns:ns3="3fffe2ab-1b1f-4c54-9c32-7c0c8aa60f3d" targetNamespace="http://schemas.microsoft.com/office/2006/metadata/properties" ma:root="true" ma:fieldsID="a5d995fbde212f68bf47f445efdf0dc6" ns2:_="" ns3:_="">
    <xsd:import namespace="2d0e3a5b-a963-4fc3-b179-45934d5f49c3"/>
    <xsd:import namespace="3fffe2ab-1b1f-4c54-9c32-7c0c8aa60f3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0e3a5b-a963-4fc3-b179-45934d5f49c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1c29303b-1952-4e44-9c71-ce741b4f3fa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ffe2ab-1b1f-4c54-9c32-7c0c8aa60f3d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08a03855-3a5d-4154-94a6-870730cd9470}" ma:internalName="TaxCatchAll" ma:showField="CatchAllData" ma:web="3fffe2ab-1b1f-4c54-9c32-7c0c8aa60f3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40D0A58-997B-4CB6-BBDC-A48A2FFA9C12}">
  <ds:schemaRefs>
    <ds:schemaRef ds:uri="http://schemas.microsoft.com/office/2006/metadata/properties"/>
    <ds:schemaRef ds:uri="http://schemas.microsoft.com/office/infopath/2007/PartnerControls"/>
    <ds:schemaRef ds:uri="ad3df712-c3a7-4fc4-bdc7-f8770d26eca6"/>
    <ds:schemaRef ds:uri="993f2acb-bbdf-45e0-b788-f22f4fd5a2e7"/>
  </ds:schemaRefs>
</ds:datastoreItem>
</file>

<file path=customXml/itemProps2.xml><?xml version="1.0" encoding="utf-8"?>
<ds:datastoreItem xmlns:ds="http://schemas.openxmlformats.org/officeDocument/2006/customXml" ds:itemID="{F2AE698F-31F2-4C45-B49E-4A145610884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03A678B-586D-46CA-B199-0793BE4B3089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404</Words>
  <Application>Microsoft Office PowerPoint</Application>
  <PresentationFormat>Widescreen</PresentationFormat>
  <Paragraphs>35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Century Gothic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Mrs E Davies</dc:creator>
  <cp:lastModifiedBy>Elizabeth Davies</cp:lastModifiedBy>
  <cp:revision>9</cp:revision>
  <dcterms:created xsi:type="dcterms:W3CDTF">2022-02-23T15:54:11Z</dcterms:created>
  <dcterms:modified xsi:type="dcterms:W3CDTF">2026-05-20T21:56:33Z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0x010100FCAF30BE0BF5EF4EBE05F1E3520FA74E</vt:lpwstr>
  </property>
</Properties>
</file>