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Spring (Bibury)" userId="787e9d74-ed44-4022-8d39-230902d5d909" providerId="ADAL" clId="{17B73964-AD32-47B2-B009-E8F8553EA726}"/>
    <pc:docChg chg="custSel modSld">
      <pc:chgData name="Sally Spring (Bibury)" userId="787e9d74-ed44-4022-8d39-230902d5d909" providerId="ADAL" clId="{17B73964-AD32-47B2-B009-E8F8553EA726}" dt="2025-05-31T19:24:25.320" v="1101" actId="20577"/>
      <pc:docMkLst>
        <pc:docMk/>
      </pc:docMkLst>
      <pc:sldChg chg="modSp mod">
        <pc:chgData name="Sally Spring (Bibury)" userId="787e9d74-ed44-4022-8d39-230902d5d909" providerId="ADAL" clId="{17B73964-AD32-47B2-B009-E8F8553EA726}" dt="2025-05-31T19:24:25.320" v="1101" actId="20577"/>
        <pc:sldMkLst>
          <pc:docMk/>
          <pc:sldMk cId="0" sldId="1764"/>
        </pc:sldMkLst>
        <pc:graphicFrameChg chg="mod modGraphic">
          <ac:chgData name="Sally Spring (Bibury)" userId="787e9d74-ed44-4022-8d39-230902d5d909" providerId="ADAL" clId="{17B73964-AD32-47B2-B009-E8F8553EA726}" dt="2025-05-31T19:24:25.320" v="1101" actId="20577"/>
          <ac:graphicFrameMkLst>
            <pc:docMk/>
            <pc:sldMk cId="0" sldId="1764"/>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5/31/2025</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5/31/2025</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5/31/2025</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5/31/2025</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txBox="1">
            <a:spLocks noGrp="1" noChangeArrowheads="1"/>
          </p:cNvSpPr>
          <p:nvPr>
            <p:ph type="title"/>
          </p:nvPr>
        </p:nvSpPr>
        <p:spPr>
          <a:xfrm>
            <a:off x="142875" y="79376"/>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On Safari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1292187556"/>
              </p:ext>
            </p:extLst>
          </p:nvPr>
        </p:nvGraphicFramePr>
        <p:xfrm>
          <a:off x="332509" y="571501"/>
          <a:ext cx="8494063" cy="6227418"/>
        </p:xfrm>
        <a:graphic>
          <a:graphicData uri="http://schemas.openxmlformats.org/drawingml/2006/table">
            <a:tbl>
              <a:tblPr firstRow="1" bandRow="1">
                <a:effectLst/>
                <a:tableStyleId>{5C22544A-7EE6-4342-B048-85BDC9FD1C3A}</a:tableStyleId>
              </a:tblPr>
              <a:tblGrid>
                <a:gridCol w="1162822">
                  <a:extLst>
                    <a:ext uri="{9D8B030D-6E8A-4147-A177-3AD203B41FA5}">
                      <a16:colId xmlns:a16="http://schemas.microsoft.com/office/drawing/2014/main" val="20000"/>
                    </a:ext>
                  </a:extLst>
                </a:gridCol>
                <a:gridCol w="2422894">
                  <a:extLst>
                    <a:ext uri="{9D8B030D-6E8A-4147-A177-3AD203B41FA5}">
                      <a16:colId xmlns:a16="http://schemas.microsoft.com/office/drawing/2014/main" val="20001"/>
                    </a:ext>
                  </a:extLst>
                </a:gridCol>
                <a:gridCol w="2584567">
                  <a:extLst>
                    <a:ext uri="{9D8B030D-6E8A-4147-A177-3AD203B41FA5}">
                      <a16:colId xmlns:a16="http://schemas.microsoft.com/office/drawing/2014/main" val="20002"/>
                    </a:ext>
                  </a:extLst>
                </a:gridCol>
                <a:gridCol w="2323780">
                  <a:extLst>
                    <a:ext uri="{9D8B030D-6E8A-4147-A177-3AD203B41FA5}">
                      <a16:colId xmlns:a16="http://schemas.microsoft.com/office/drawing/2014/main" val="20003"/>
                    </a:ext>
                  </a:extLst>
                </a:gridCol>
              </a:tblGrid>
              <a:tr h="358023">
                <a:tc gridSpan="2">
                  <a:txBody>
                    <a:bodyPr/>
                    <a:lstStyle/>
                    <a:p>
                      <a:pPr lvl="0" algn="ctr"/>
                      <a:r>
                        <a:rPr lang="en-GB" sz="1800" dirty="0">
                          <a:solidFill>
                            <a:schemeClr val="bg1"/>
                          </a:solidFill>
                          <a:latin typeface="Century Gothic" pitchFamily="34"/>
                        </a:rPr>
                        <a:t>Subject Specific Vocabulary</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800" dirty="0">
                          <a:solidFill>
                            <a:srgbClr val="7FC184"/>
                          </a:solidFill>
                          <a:latin typeface="Century Gothic" pitchFamily="34"/>
                        </a:rPr>
                        <a:t>Sticky Knowledge  </a:t>
                      </a: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263194">
                <a:tc rowSpan="2">
                  <a:txBody>
                    <a:bodyPr/>
                    <a:lstStyle/>
                    <a:p>
                      <a:r>
                        <a:rPr lang="en-GB" sz="1100" b="1" dirty="0">
                          <a:solidFill>
                            <a:schemeClr val="tx1"/>
                          </a:solidFill>
                          <a:latin typeface="Century Gothic" panose="020B0502020202020204" pitchFamily="34" charset="0"/>
                        </a:rPr>
                        <a:t>invertebrates</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0" dirty="0">
                          <a:solidFill>
                            <a:schemeClr val="tx1"/>
                          </a:solidFill>
                          <a:latin typeface="Century Gothic" panose="020B0502020202020204" pitchFamily="34" charset="0"/>
                        </a:rPr>
                        <a:t>An animal without a backbone</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7">
                  <a:txBody>
                    <a:bodyPr/>
                    <a:lstStyle/>
                    <a:p>
                      <a:pPr lvl="0" algn="ctr"/>
                      <a:endParaRPr lang="en-GB" sz="1200" dirty="0">
                        <a:solidFill>
                          <a:schemeClr val="tx1"/>
                        </a:solidFill>
                        <a:latin typeface="Century Gothic" panose="020B0502020202020204" pitchFamily="34" charset="0"/>
                      </a:endParaRP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233944">
                <a:tc vMerge="1">
                  <a:txBody>
                    <a:bodyPr/>
                    <a:lstStyle/>
                    <a:p>
                      <a:pPr lvl="0"/>
                      <a:endParaRPr lang="en-GB" sz="1400" b="1" dirty="0">
                        <a:solidFill>
                          <a:schemeClr val="accent6">
                            <a:lumMod val="75000"/>
                          </a:schemeClr>
                        </a:solidFill>
                        <a:latin typeface="Century Gothic" pitchFamily="34"/>
                      </a:endParaRPr>
                    </a:p>
                  </a:txBody>
                  <a:tcPr marT="45737" marB="45737">
                    <a:solidFill>
                      <a:schemeClr val="accent6">
                        <a:lumMod val="20000"/>
                        <a:lumOff val="80000"/>
                      </a:schemeClr>
                    </a:solidFill>
                  </a:tcPr>
                </a:tc>
                <a:tc vMerge="1">
                  <a:txBody>
                    <a:bodyPr/>
                    <a:lstStyle/>
                    <a:p>
                      <a:pPr lvl="0"/>
                      <a:endParaRPr lang="en-GB" sz="800" b="0" dirty="0">
                        <a:solidFill>
                          <a:schemeClr val="accent6">
                            <a:lumMod val="75000"/>
                          </a:schemeClr>
                        </a:solidFill>
                        <a:latin typeface="Century Gothic" panose="020B0502020202020204" pitchFamily="34" charset="0"/>
                      </a:endParaRPr>
                    </a:p>
                  </a:txBody>
                  <a:tcPr marT="45737" marB="45737">
                    <a:solidFill>
                      <a:schemeClr val="accent6">
                        <a:lumMod val="20000"/>
                        <a:lumOff val="80000"/>
                      </a:schemeClr>
                    </a:solid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i="0" u="none" strike="noStrike" kern="1200" dirty="0">
                          <a:solidFill>
                            <a:schemeClr val="tx1"/>
                          </a:solidFill>
                          <a:effectLst/>
                          <a:latin typeface="Century Gothic" panose="020B0502020202020204" pitchFamily="34" charset="0"/>
                          <a:ea typeface="+mn-ea"/>
                          <a:cs typeface="+mn-cs"/>
                        </a:rPr>
                        <a:t>I know that an invertebrate is made up of three parts : head, thorax and abdomen</a:t>
                      </a:r>
                      <a:endParaRPr lang="en-GB" sz="1000" b="0" dirty="0">
                        <a:solidFill>
                          <a:schemeClr val="tx1"/>
                        </a:solidFill>
                        <a:latin typeface="Century Gothic" panose="020B0502020202020204" pitchFamily="34" charset="0"/>
                      </a:endParaRP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482517">
                <a:tc rowSpan="2">
                  <a:txBody>
                    <a:bodyPr/>
                    <a:lstStyle/>
                    <a:p>
                      <a:r>
                        <a:rPr lang="en-GB" sz="1100" b="1" dirty="0">
                          <a:solidFill>
                            <a:schemeClr val="tx1"/>
                          </a:solidFill>
                        </a:rPr>
                        <a:t>vertebrate</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0" dirty="0">
                          <a:solidFill>
                            <a:schemeClr val="tx1"/>
                          </a:solidFill>
                          <a:latin typeface="Century Gothic" panose="020B0502020202020204" pitchFamily="34" charset="0"/>
                        </a:rPr>
                        <a:t>An animal with a backbone</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3"/>
                  </a:ext>
                </a:extLst>
              </a:tr>
              <a:tr h="331373">
                <a:tc vMerge="1">
                  <a:txBody>
                    <a:bodyPr/>
                    <a:lstStyle/>
                    <a:p>
                      <a:endParaRPr lang="en-GB"/>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i="0" u="none" strike="noStrike" kern="1200" dirty="0">
                          <a:solidFill>
                            <a:schemeClr val="tx1"/>
                          </a:solidFill>
                          <a:effectLst/>
                          <a:latin typeface="Century Gothic" panose="020B0502020202020204" pitchFamily="34" charset="0"/>
                          <a:ea typeface="+mn-ea"/>
                          <a:cs typeface="+mn-cs"/>
                        </a:rPr>
                        <a:t>I know that an Invertebrates do not have backbone but has an exoskeleton instead to support their body</a:t>
                      </a:r>
                      <a:endParaRPr lang="en-GB" sz="1600" b="0" dirty="0">
                        <a:solidFill>
                          <a:schemeClr val="tx1"/>
                        </a:solidFill>
                      </a:endParaRP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4"/>
                  </a:ext>
                </a:extLst>
              </a:tr>
              <a:tr h="461507">
                <a:tc rowSpan="2">
                  <a:txBody>
                    <a:bodyPr/>
                    <a:lstStyle/>
                    <a:p>
                      <a:r>
                        <a:rPr lang="en-GB" sz="1100" b="1" dirty="0">
                          <a:solidFill>
                            <a:schemeClr val="tx1"/>
                          </a:solidFill>
                          <a:latin typeface="Century Gothic" panose="020B0502020202020204" pitchFamily="34" charset="0"/>
                        </a:rPr>
                        <a:t>exoskeleton</a:t>
                      </a:r>
                      <a:endParaRPr lang="en-GB" sz="1100" b="1" dirty="0">
                        <a:solidFill>
                          <a:schemeClr val="tx1"/>
                        </a:solidFill>
                      </a:endParaRP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0" dirty="0">
                          <a:solidFill>
                            <a:schemeClr val="tx1"/>
                          </a:solidFill>
                          <a:latin typeface="Century Gothic" panose="020B0502020202020204" pitchFamily="34" charset="0"/>
                        </a:rPr>
                        <a:t>An external hard body covering providing support and protection</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endParaRPr lang="en-GB" sz="1600" b="0" dirty="0">
                        <a:solidFill>
                          <a:schemeClr val="tx1"/>
                        </a:solidFill>
                      </a:endParaRP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913680157"/>
                  </a:ext>
                </a:extLst>
              </a:tr>
              <a:tr h="184316">
                <a:tc vMerge="1">
                  <a:txBody>
                    <a:bodyPr/>
                    <a:lstStyle/>
                    <a:p>
                      <a:r>
                        <a:rPr lang="en-GB" sz="1100" b="1">
                          <a:solidFill>
                            <a:srgbClr val="7FC184"/>
                          </a:solidFill>
                          <a:latin typeface="Century Gothic" panose="020B0502020202020204" pitchFamily="34" charset="0"/>
                        </a:rPr>
                        <a:t>rockpool</a:t>
                      </a:r>
                      <a:endParaRPr lang="en-GB"/>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vMerge="1">
                  <a:txBody>
                    <a:bodyPr/>
                    <a:lstStyle/>
                    <a:p>
                      <a:r>
                        <a:rPr lang="en-GB" sz="1000" b="0" i="0" kern="1200" dirty="0">
                          <a:solidFill>
                            <a:srgbClr val="000000"/>
                          </a:solidFill>
                          <a:effectLst/>
                          <a:latin typeface="Century Gothic" panose="020B0502020202020204" pitchFamily="34" charset="0"/>
                          <a:ea typeface="+mn-ea"/>
                          <a:cs typeface="+mn-cs"/>
                        </a:rPr>
                        <a:t>They form in small and large spaces between rocks that have no gaps to let the water out. The water in tide pools changes every time the tide rises to cover them. Seaweeds and sea shore animals, such as crabs, small fish, and sea anemones, can live in these pools.</a:t>
                      </a:r>
                      <a:endParaRPr lang="en-GB" sz="1000" dirty="0"/>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vMerge="1">
                  <a:txBody>
                    <a:bodyPr/>
                    <a:lstStyle/>
                    <a:p>
                      <a:endParaRPr lang="en-GB"/>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rowSpan="3">
                  <a:txBody>
                    <a:bodyPr/>
                    <a:lstStyle/>
                    <a:p>
                      <a:pPr marL="171450" indent="-171450">
                        <a:buFont typeface="Wingdings" panose="05000000000000000000" pitchFamily="2" charset="2"/>
                        <a:buChar char="q"/>
                      </a:pPr>
                      <a:r>
                        <a:rPr lang="en-GB" sz="1000" b="0" i="0" u="none" strike="noStrike" kern="1200" dirty="0">
                          <a:solidFill>
                            <a:schemeClr val="tx1"/>
                          </a:solidFill>
                          <a:effectLst/>
                          <a:latin typeface="Century Gothic" panose="020B0502020202020204" pitchFamily="34" charset="0"/>
                          <a:ea typeface="+mn-ea"/>
                          <a:cs typeface="+mn-cs"/>
                        </a:rPr>
                        <a:t> Invertebrates have at least 3 pairs of legs and at least 2 pairs of wings.</a:t>
                      </a:r>
                      <a:endParaRPr lang="en-GB" sz="1600" b="0" dirty="0">
                        <a:solidFill>
                          <a:schemeClr val="tx1"/>
                        </a:solidFill>
                      </a:endParaRPr>
                    </a:p>
                  </a:txBody>
                  <a:tcPr marT="45717" marB="45717">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6"/>
                  </a:ext>
                </a:extLst>
              </a:tr>
              <a:tr h="645823">
                <a:tc>
                  <a:txBody>
                    <a:bodyPr/>
                    <a:lstStyle/>
                    <a:p>
                      <a:r>
                        <a:rPr lang="en-GB" sz="1100" b="1" dirty="0">
                          <a:solidFill>
                            <a:schemeClr val="tx1"/>
                          </a:solidFill>
                          <a:latin typeface="Century Gothic" panose="020B0502020202020204" pitchFamily="34" charset="0"/>
                        </a:rPr>
                        <a:t>head</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dirty="0">
                          <a:solidFill>
                            <a:schemeClr val="tx1"/>
                          </a:solidFill>
                          <a:latin typeface="Century Gothic" panose="020B0502020202020204" pitchFamily="34" charset="0"/>
                        </a:rPr>
                        <a:t>The first part of the invertebrate containing the eyes, mouth parts and antennae</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8482271"/>
                  </a:ext>
                </a:extLst>
              </a:tr>
              <a:tr h="44753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latin typeface="Century Gothic" panose="020B0502020202020204" pitchFamily="34" charset="0"/>
                        </a:rPr>
                        <a:t>abdomen</a:t>
                      </a:r>
                    </a:p>
                    <a:p>
                      <a:endParaRPr lang="en-GB" sz="1100" b="1" dirty="0">
                        <a:solidFill>
                          <a:schemeClr val="tx1"/>
                        </a:solidFill>
                      </a:endParaRP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1000" dirty="0"/>
                        <a:t>This is the third and last part of an invertebrate and contains the digestive system ( stomach ) and reproductive parts.</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lvl="0" indent="0" algn="l">
                        <a:buFont typeface="Arial" panose="020B0604020202020204" pitchFamily="34" charset="0"/>
                        <a:buNone/>
                      </a:pPr>
                      <a:r>
                        <a:rPr lang="en-GB" sz="1200" b="1" dirty="0">
                          <a:solidFill>
                            <a:schemeClr val="bg1"/>
                          </a:solidFill>
                          <a:latin typeface="Century Gothic" pitchFamily="34"/>
                        </a:rPr>
                        <a:t>Scientific skills</a:t>
                      </a: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vMerge="1">
                  <a:txBody>
                    <a:bodyPr/>
                    <a:lstStyle/>
                    <a:p>
                      <a:endParaRPr lang="en-GB"/>
                    </a:p>
                  </a:txBody>
                  <a:tcP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92922">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endParaRPr lang="en-GB" dirty="0"/>
                    </a:p>
                  </a:txBody>
                  <a:tcPr>
                    <a:lnT w="6350" cap="flat" cmpd="sng" algn="ctr">
                      <a:solidFill>
                        <a:schemeClr val="tx1"/>
                      </a:solidFill>
                      <a:prstDash val="solid"/>
                      <a:round/>
                      <a:headEnd type="none" w="med" len="med"/>
                      <a:tailEnd type="none" w="med" len="med"/>
                    </a:lnT>
                  </a:tcPr>
                </a:tc>
                <a:tc rowSpan="2">
                  <a:txBody>
                    <a:bodyPr/>
                    <a:lstStyle/>
                    <a:p>
                      <a:pPr marL="171450" lvl="0" indent="-171450" algn="l">
                        <a:buFont typeface="Arial" panose="020B0604020202020204" pitchFamily="34" charset="0"/>
                        <a:buChar char="•"/>
                      </a:pPr>
                      <a:r>
                        <a:rPr lang="en-GB" sz="1100" b="1" dirty="0">
                          <a:solidFill>
                            <a:schemeClr val="tx1"/>
                          </a:solidFill>
                          <a:latin typeface="Century Gothic" pitchFamily="34"/>
                        </a:rPr>
                        <a:t>Conduct a bug hunt using nets, pooters and observation</a:t>
                      </a:r>
                    </a:p>
                  </a:txBody>
                  <a:tcPr marT="45717" marB="45717">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171450" indent="-171450">
                        <a:buFont typeface="Wingdings" panose="05000000000000000000" pitchFamily="2" charset="2"/>
                        <a:buChar char="q"/>
                      </a:pPr>
                      <a:r>
                        <a:rPr lang="en-GB" sz="1000" b="0" i="0" u="none" strike="noStrike" kern="1200" dirty="0">
                          <a:solidFill>
                            <a:schemeClr val="tx1"/>
                          </a:solidFill>
                          <a:effectLst/>
                          <a:latin typeface="Century Gothic" panose="020B0502020202020204" pitchFamily="34" charset="0"/>
                          <a:ea typeface="+mn-ea"/>
                          <a:cs typeface="+mn-cs"/>
                        </a:rPr>
                        <a:t>I know that :carnivores eat meat ; herbivores eat plants; omnivores eat both meat and plants</a:t>
                      </a:r>
                      <a:endParaRPr lang="en-GB" sz="1600" b="0" dirty="0">
                        <a:solidFill>
                          <a:schemeClr val="tx1"/>
                        </a:solidFill>
                      </a:endParaRP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0"/>
                  </a:ext>
                </a:extLst>
              </a:tr>
              <a:tr h="377327">
                <a:tc rowSpan="2">
                  <a:txBody>
                    <a:bodyPr/>
                    <a:lstStyle/>
                    <a:p>
                      <a:r>
                        <a:rPr lang="en-GB" sz="1100" b="1" dirty="0">
                          <a:solidFill>
                            <a:schemeClr val="tx1"/>
                          </a:solidFill>
                          <a:latin typeface="Century Gothic" panose="020B0502020202020204" pitchFamily="34" charset="0"/>
                        </a:rPr>
                        <a:t>thorax</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0" dirty="0">
                          <a:solidFill>
                            <a:schemeClr val="tx1"/>
                          </a:solidFill>
                          <a:latin typeface="Century Gothic" panose="020B0502020202020204" pitchFamily="34" charset="0"/>
                        </a:rPr>
                        <a:t>This is the middle part of an invertebrate and has wings ( two pairs) and legs ( three pairs)</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1"/>
                  </a:ext>
                </a:extLst>
              </a:tr>
              <a:tr h="248572">
                <a:tc vMerge="1">
                  <a:txBody>
                    <a:bodyPr/>
                    <a:lstStyle/>
                    <a:p>
                      <a:endParaRPr lang="en-GB" sz="1400" b="1" dirty="0">
                        <a:solidFill>
                          <a:schemeClr val="tx1"/>
                        </a:solidFill>
                        <a:latin typeface="Century Gothic" panose="020B0502020202020204" pitchFamily="34" charset="0"/>
                      </a:endParaRPr>
                    </a:p>
                  </a:txBody>
                  <a:tcPr marT="45728" marB="45728"/>
                </a:tc>
                <a:tc vMerge="1">
                  <a:txBody>
                    <a:bodyPr/>
                    <a:lstStyle/>
                    <a:p>
                      <a:pPr lvl="0"/>
                      <a:endParaRPr lang="en-GB" sz="900" b="0" dirty="0">
                        <a:solidFill>
                          <a:schemeClr val="tx1"/>
                        </a:solidFill>
                        <a:latin typeface="Century Gothic" panose="020B0502020202020204" pitchFamily="34" charset="0"/>
                      </a:endParaRPr>
                    </a:p>
                  </a:txBody>
                  <a:tcPr marT="45728" marB="45728"/>
                </a:tc>
                <a:tc rowSpan="2">
                  <a:txBody>
                    <a:bodyPr/>
                    <a:lstStyle/>
                    <a:p>
                      <a:pPr marL="171450" lvl="0" indent="-171450" algn="l">
                        <a:buFont typeface="Arial" panose="020B0604020202020204" pitchFamily="34" charset="0"/>
                        <a:buChar char="•"/>
                      </a:pPr>
                      <a:r>
                        <a:rPr lang="en-GB" sz="1100" b="1" dirty="0">
                          <a:solidFill>
                            <a:schemeClr val="tx1"/>
                          </a:solidFill>
                          <a:latin typeface="Century Gothic" pitchFamily="34"/>
                        </a:rPr>
                        <a:t>Observe closely to identify an invertebrate, using field guides </a:t>
                      </a:r>
                      <a:r>
                        <a:rPr lang="en-GB" sz="1100" b="1">
                          <a:solidFill>
                            <a:schemeClr val="tx1"/>
                          </a:solidFill>
                          <a:latin typeface="Century Gothic" pitchFamily="34"/>
                        </a:rPr>
                        <a:t>as needed</a:t>
                      </a:r>
                      <a:endParaRPr lang="en-GB" sz="1100" b="1" dirty="0">
                        <a:solidFill>
                          <a:schemeClr val="tx1"/>
                        </a:solidFill>
                        <a:latin typeface="Century Gothic" pitchFamily="34"/>
                      </a:endParaRP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12"/>
                  </a:ext>
                </a:extLst>
              </a:tr>
              <a:tr h="33321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latin typeface="Century Gothic" panose="020B0502020202020204" pitchFamily="34" charset="0"/>
                        </a:rPr>
                        <a:t>antennae</a:t>
                      </a:r>
                      <a:endParaRPr lang="en-GB" sz="1100" b="1" dirty="0">
                        <a:solidFill>
                          <a:schemeClr val="tx1"/>
                        </a:solidFill>
                      </a:endParaRPr>
                    </a:p>
                    <a:p>
                      <a:endParaRPr lang="en-GB" sz="1100" b="1" dirty="0">
                        <a:solidFill>
                          <a:schemeClr val="tx1"/>
                        </a:solidFill>
                        <a:latin typeface="Century Gothic" panose="020B0502020202020204" pitchFamily="34" charset="0"/>
                      </a:endParaRPr>
                    </a:p>
                  </a:txBody>
                  <a:tcPr marT="45717" marB="45717">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lvl="0"/>
                      <a:r>
                        <a:rPr lang="en-GB" sz="1000" b="0" dirty="0">
                          <a:solidFill>
                            <a:schemeClr val="tx1"/>
                          </a:solidFill>
                          <a:latin typeface="Century Gothic" panose="020B0502020202020204" pitchFamily="34" charset="0"/>
                        </a:rPr>
                        <a:t>Feelers on the head that allow the invertebrate to sense its environment ( see , hear, feel and smell)</a:t>
                      </a:r>
                    </a:p>
                  </a:txBody>
                  <a:tcPr marT="45717" marB="45717">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en-GB"/>
                    </a:p>
                  </a:txBody>
                  <a:tcPr/>
                </a:tc>
                <a:tc rowSpan="3">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I can say where some invertebrates live ( describe their habitat) </a:t>
                      </a:r>
                    </a:p>
                    <a:p>
                      <a:pPr marL="0" indent="0">
                        <a:buFont typeface="Wingdings" panose="05000000000000000000" pitchFamily="2" charset="2"/>
                        <a:buNone/>
                      </a:pPr>
                      <a:endParaRPr lang="en-GB" sz="1000" b="0" dirty="0">
                        <a:solidFill>
                          <a:schemeClr val="tx1"/>
                        </a:solidFill>
                        <a:latin typeface="Century Gothic" panose="020B0502020202020204" pitchFamily="34" charset="0"/>
                      </a:endParaRPr>
                    </a:p>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I can identify some common invertebrates commonly found in gardens.</a:t>
                      </a: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4"/>
                  </a:ext>
                </a:extLst>
              </a:tr>
              <a:tr h="581790">
                <a:tc vMerge="1">
                  <a:txBody>
                    <a:bodyPr/>
                    <a:lstStyle/>
                    <a:p>
                      <a:endParaRPr lang="en-GB" sz="1400" b="1" dirty="0">
                        <a:solidFill>
                          <a:schemeClr val="tx1"/>
                        </a:solidFill>
                        <a:latin typeface="Century Gothic" panose="020B0502020202020204" pitchFamily="34" charset="0"/>
                      </a:endParaRPr>
                    </a:p>
                  </a:txBody>
                  <a:tcPr marT="45728" marB="4572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endParaRPr lang="en-GB" sz="900" b="0" dirty="0">
                        <a:solidFill>
                          <a:schemeClr val="tx1"/>
                        </a:solidFill>
                        <a:latin typeface="Century Gothic" panose="020B0502020202020204" pitchFamily="34" charset="0"/>
                      </a:endParaRPr>
                    </a:p>
                  </a:txBody>
                  <a:tcPr marT="45728" marB="4572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u="none" baseline="0" dirty="0">
                          <a:solidFill>
                            <a:schemeClr val="tx1"/>
                          </a:solidFill>
                          <a:latin typeface="Century Gothic" pitchFamily="34"/>
                        </a:rPr>
                        <a:t>Draw and accurately label the parts of an invertebrate.</a:t>
                      </a: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5"/>
                  </a:ext>
                </a:extLst>
              </a:tr>
              <a:tr h="1065067">
                <a:tc>
                  <a:txBody>
                    <a:bodyPr/>
                    <a:lstStyle/>
                    <a:p>
                      <a:r>
                        <a:rPr lang="en-GB" sz="1100" b="1" dirty="0">
                          <a:solidFill>
                            <a:schemeClr val="tx1"/>
                          </a:solidFill>
                          <a:latin typeface="Century Gothic" panose="020B0502020202020204" pitchFamily="34" charset="0"/>
                        </a:rPr>
                        <a:t>habitat</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dirty="0">
                          <a:solidFill>
                            <a:schemeClr val="tx1"/>
                          </a:solidFill>
                          <a:latin typeface="Century Gothic" panose="020B0502020202020204" pitchFamily="34" charset="0"/>
                        </a:rPr>
                        <a:t>An environment where an animal lives. It provides food, water and shelter.</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lvl="0" indent="-171450" algn="l">
                        <a:buFont typeface="Arial" panose="020B0604020202020204" pitchFamily="34" charset="0"/>
                        <a:buChar char="•"/>
                      </a:pPr>
                      <a:r>
                        <a:rPr lang="en-GB" sz="1100" b="1" dirty="0">
                          <a:solidFill>
                            <a:schemeClr val="tx1"/>
                          </a:solidFill>
                          <a:latin typeface="Century Gothic" pitchFamily="34"/>
                        </a:rPr>
                        <a:t>Identify the key features of the habitat in which the invertebrate was found.</a:t>
                      </a: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16"/>
                  </a:ext>
                </a:extLst>
              </a:tr>
            </a:tbl>
          </a:graphicData>
        </a:graphic>
      </p:graphicFrame>
      <p:pic>
        <p:nvPicPr>
          <p:cNvPr id="4" name="Picture 3">
            <a:extLst>
              <a:ext uri="{FF2B5EF4-FFF2-40B4-BE49-F238E27FC236}">
                <a16:creationId xmlns:a16="http://schemas.microsoft.com/office/drawing/2014/main" id="{860F279E-B5BE-4949-9E0E-1A943B933A81}"/>
              </a:ext>
            </a:extLst>
          </p:cNvPr>
          <p:cNvPicPr>
            <a:picLocks noChangeAspect="1"/>
          </p:cNvPicPr>
          <p:nvPr/>
        </p:nvPicPr>
        <p:blipFill>
          <a:blip r:embed="rId2"/>
          <a:stretch>
            <a:fillRect/>
          </a:stretch>
        </p:blipFill>
        <p:spPr>
          <a:xfrm>
            <a:off x="4034220" y="960584"/>
            <a:ext cx="1442944" cy="1407994"/>
          </a:xfrm>
          <a:prstGeom prst="rect">
            <a:avLst/>
          </a:prstGeom>
        </p:spPr>
      </p:pic>
      <p:pic>
        <p:nvPicPr>
          <p:cNvPr id="6" name="Picture 5">
            <a:extLst>
              <a:ext uri="{FF2B5EF4-FFF2-40B4-BE49-F238E27FC236}">
                <a16:creationId xmlns:a16="http://schemas.microsoft.com/office/drawing/2014/main" id="{4857C039-1FD7-4795-982E-9D9553C7926E}"/>
              </a:ext>
            </a:extLst>
          </p:cNvPr>
          <p:cNvPicPr>
            <a:picLocks noChangeAspect="1"/>
          </p:cNvPicPr>
          <p:nvPr/>
        </p:nvPicPr>
        <p:blipFill>
          <a:blip r:embed="rId3"/>
          <a:stretch>
            <a:fillRect/>
          </a:stretch>
        </p:blipFill>
        <p:spPr>
          <a:xfrm>
            <a:off x="4984798" y="1997944"/>
            <a:ext cx="1333835" cy="1514020"/>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AF30BE0BF5EF4EBE05F1E3520FA74E" ma:contentTypeVersion="13" ma:contentTypeDescription="Create a new document." ma:contentTypeScope="" ma:versionID="cc21844617f6225574745b4390d03054">
  <xsd:schema xmlns:xsd="http://www.w3.org/2001/XMLSchema" xmlns:xs="http://www.w3.org/2001/XMLSchema" xmlns:p="http://schemas.microsoft.com/office/2006/metadata/properties" xmlns:ns2="2d0e3a5b-a963-4fc3-b179-45934d5f49c3" xmlns:ns3="3fffe2ab-1b1f-4c54-9c32-7c0c8aa60f3d" targetNamespace="http://schemas.microsoft.com/office/2006/metadata/properties" ma:root="true" ma:fieldsID="c6fca9b5555afd446ca4bfbfa5d3bebd" ns2:_="" ns3:_="">
    <xsd:import namespace="2d0e3a5b-a963-4fc3-b179-45934d5f49c3"/>
    <xsd:import namespace="3fffe2ab-1b1f-4c54-9c32-7c0c8aa60f3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0e3a5b-a963-4fc3-b179-45934d5f49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ffe2ab-1b1f-4c54-9c32-7c0c8aa60f3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8a03855-3a5d-4154-94a6-870730cd9470}" ma:internalName="TaxCatchAll" ma:showField="CatchAllData" ma:web="3fffe2ab-1b1f-4c54-9c32-7c0c8aa60f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d0e3a5b-a963-4fc3-b179-45934d5f49c3">
      <Terms xmlns="http://schemas.microsoft.com/office/infopath/2007/PartnerControls"/>
    </lcf76f155ced4ddcb4097134ff3c332f>
    <TaxCatchAll xmlns="3fffe2ab-1b1f-4c54-9c32-7c0c8aa60f3d" xsi:nil="true"/>
  </documentManagement>
</p:properties>
</file>

<file path=customXml/itemProps1.xml><?xml version="1.0" encoding="utf-8"?>
<ds:datastoreItem xmlns:ds="http://schemas.openxmlformats.org/officeDocument/2006/customXml" ds:itemID="{8BF5ED70-EEEF-417B-95B4-5839E74D3581}"/>
</file>

<file path=customXml/itemProps2.xml><?xml version="1.0" encoding="utf-8"?>
<ds:datastoreItem xmlns:ds="http://schemas.openxmlformats.org/officeDocument/2006/customXml" ds:itemID="{FABED2DF-49BF-4F44-A036-7DB559CD2C23}"/>
</file>

<file path=customXml/itemProps3.xml><?xml version="1.0" encoding="utf-8"?>
<ds:datastoreItem xmlns:ds="http://schemas.openxmlformats.org/officeDocument/2006/customXml" ds:itemID="{C5D62396-A52F-4ADF-A7F2-FDA63C3FDC53}"/>
</file>

<file path=docProps/app.xml><?xml version="1.0" encoding="utf-8"?>
<Properties xmlns="http://schemas.openxmlformats.org/officeDocument/2006/extended-properties" xmlns:vt="http://schemas.openxmlformats.org/officeDocument/2006/docPropsVTypes">
  <Template>Know Mats v 3</Template>
  <TotalTime>4583</TotalTime>
  <Words>272</Words>
  <Application>Microsoft Office PowerPoint</Application>
  <PresentationFormat>On-screen Show (4:3)</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On Safari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 (Bibury)</cp:lastModifiedBy>
  <cp:revision>325</cp:revision>
  <dcterms:created xsi:type="dcterms:W3CDTF">2018-11-22T20:08:20Z</dcterms:created>
  <dcterms:modified xsi:type="dcterms:W3CDTF">2025-05-31T19:24:46Z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0x010100FCAF30BE0BF5EF4EBE05F1E3520FA74E</vt:lpwstr>
  </property>
</Properties>
</file>