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1764" r:id="rId2"/>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F4E9"/>
    <a:srgbClr val="7FC184"/>
    <a:srgbClr val="7C5DA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
    <a:wholeTbl>
      <a:tcTxStyle>
        <a:font>
          <a:latin typeface="+mn-lt"/>
          <a:ea typeface="+mn-ea"/>
          <a:cs typeface="+mn-cs"/>
        </a:font>
        <a:srgbClr val="000000"/>
      </a:tcTxStyle>
      <a:tcStyle>
        <a:tcBdr>
          <a:left>
            <a:ln w="12701" cap="flat" cmpd="sng" algn="ctr">
              <a:solidFill>
                <a:srgbClr val="FFFFFF"/>
              </a:solidFill>
              <a:prstDash val="solid"/>
              <a:round/>
              <a:headEnd type="none" w="med" len="med"/>
              <a:tailEnd type="none" w="med" len="med"/>
            </a:ln>
          </a:left>
          <a:right>
            <a:ln w="12701" cap="flat" cmpd="sng" algn="ctr">
              <a:solidFill>
                <a:srgbClr val="FFFFFF"/>
              </a:solidFill>
              <a:prstDash val="solid"/>
              <a:round/>
              <a:headEnd type="none" w="med" len="med"/>
              <a:tailEnd type="none" w="med" len="med"/>
            </a:ln>
          </a:right>
          <a:top>
            <a:ln w="12701" cap="flat" cmpd="sng" algn="ctr">
              <a:solidFill>
                <a:srgbClr val="FFFFFF"/>
              </a:solidFill>
              <a:prstDash val="solid"/>
              <a:round/>
              <a:headEnd type="none" w="med" len="med"/>
              <a:tailEnd type="none" w="med" len="med"/>
            </a:ln>
          </a:top>
          <a:bottom>
            <a:ln w="12701" cap="flat" cmpd="sng" algn="ctr">
              <a:solidFill>
                <a:srgbClr val="FFFFFF"/>
              </a:solidFill>
              <a:prstDash val="solid"/>
              <a:round/>
              <a:headEnd type="none" w="med" len="med"/>
              <a:tailEnd type="none" w="med" len="med"/>
            </a:ln>
          </a:bottom>
        </a:tcBdr>
        <a:fill>
          <a:solidFill>
            <a:srgbClr val="E9EBF5"/>
          </a:solidFill>
        </a:fill>
      </a:tcStyle>
    </a:wholeTbl>
    <a:band1H>
      <a:tcStyle>
        <a:tcBdr/>
        <a:fill>
          <a:solidFill>
            <a:srgbClr val="CFD5EA"/>
          </a:solidFill>
        </a:fill>
      </a:tcStyle>
    </a:band1H>
    <a:band2H>
      <a:tcStyle>
        <a:tcBdr/>
      </a:tcStyle>
    </a:band2H>
    <a:band1V>
      <a:tcStyle>
        <a:tcBdr/>
        <a:fill>
          <a:solidFill>
            <a:srgbClr val="CFD5EA"/>
          </a:solidFill>
        </a:fill>
      </a:tcStyle>
    </a:band1V>
    <a:band2V>
      <a:tcStyle>
        <a:tcBdr/>
      </a:tcStyle>
    </a:band2V>
    <a:lastCol>
      <a:tcTxStyle b="on">
        <a:font>
          <a:latin typeface="+mn-lt"/>
          <a:ea typeface="+mn-ea"/>
          <a:cs typeface="+mn-cs"/>
        </a:font>
        <a:srgbClr val="FFFFFF"/>
      </a:tcTxStyle>
      <a:tcStyle>
        <a:tcBdr/>
        <a:fill>
          <a:solidFill>
            <a:srgbClr val="4472C4"/>
          </a:solidFill>
        </a:fill>
      </a:tcStyle>
    </a:lastCol>
    <a:firstCol>
      <a:tcTxStyle b="on">
        <a:font>
          <a:latin typeface="+mn-lt"/>
          <a:ea typeface="+mn-ea"/>
          <a:cs typeface="+mn-cs"/>
        </a:font>
        <a:srgbClr val="FFFFFF"/>
      </a:tcTxStyle>
      <a:tcStyle>
        <a:tcBdr/>
        <a:fill>
          <a:solidFill>
            <a:srgbClr val="4472C4"/>
          </a:solidFill>
        </a:fill>
      </a:tcStyle>
    </a:firstCol>
    <a:lastRow>
      <a:tcTxStyle b="on">
        <a:font>
          <a:latin typeface="+mn-lt"/>
          <a:ea typeface="+mn-ea"/>
          <a:cs typeface="+mn-cs"/>
        </a:font>
        <a:srgbClr val="FFFFFF"/>
      </a:tcTxStyle>
      <a:tcStyle>
        <a:tcBdr>
          <a:top>
            <a:ln w="38103" cap="flat" cmpd="sng" algn="ctr">
              <a:solidFill>
                <a:srgbClr val="FFFFFF"/>
              </a:solidFill>
              <a:prstDash val="solid"/>
              <a:round/>
              <a:headEnd type="none" w="med" len="med"/>
              <a:tailEnd type="none" w="med" len="med"/>
            </a:ln>
          </a:top>
        </a:tcBdr>
        <a:fill>
          <a:solidFill>
            <a:srgbClr val="4472C4"/>
          </a:solidFill>
        </a:fill>
      </a:tcStyle>
    </a:lastRow>
    <a:firstRow>
      <a:tcTxStyle b="on">
        <a:font>
          <a:latin typeface="+mn-lt"/>
          <a:ea typeface="+mn-ea"/>
          <a:cs typeface="+mn-cs"/>
        </a:font>
        <a:srgbClr val="FFFFFF"/>
      </a:tcTxStyle>
      <a:tcStyle>
        <a:tcBdr>
          <a:bottom>
            <a:ln w="38103" cap="flat" cmpd="sng" algn="ctr">
              <a:solidFill>
                <a:srgbClr val="FFFFFF"/>
              </a:solidFill>
              <a:prstDash val="solid"/>
              <a:round/>
              <a:headEnd type="none" w="med" len="med"/>
              <a:tailEnd type="none" w="med" len="med"/>
            </a:ln>
          </a:bottom>
        </a:tcBdr>
        <a:fill>
          <a:solidFill>
            <a:srgbClr val="4472C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100" d="100"/>
          <a:sy n="100" d="100"/>
        </p:scale>
        <p:origin x="974" y="-413"/>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2971800" cy="458788"/>
          </a:xfrm>
          <a:prstGeom prst="rect">
            <a:avLst/>
          </a:prstGeom>
          <a:noFill/>
          <a:ln>
            <a:noFill/>
          </a:ln>
        </p:spPr>
        <p:txBody>
          <a:bodyPr vert="horz" wrap="square" lIns="91440" tIns="45720" rIns="91440" bIns="45720" anchor="t"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endParaRPr dirty="0"/>
          </a:p>
        </p:txBody>
      </p:sp>
      <p:sp>
        <p:nvSpPr>
          <p:cNvPr id="3" name="Date Placeholder 2"/>
          <p:cNvSpPr txBox="1">
            <a:spLocks noGrp="1"/>
          </p:cNvSpPr>
          <p:nvPr>
            <p:ph type="dt" idx="1"/>
          </p:nvPr>
        </p:nvSpPr>
        <p:spPr>
          <a:xfrm>
            <a:off x="3884613" y="0"/>
            <a:ext cx="2971800" cy="458788"/>
          </a:xfrm>
          <a:prstGeom prst="rect">
            <a:avLst/>
          </a:prstGeom>
          <a:noFill/>
          <a:ln>
            <a:noFill/>
          </a:ln>
        </p:spPr>
        <p:txBody>
          <a:bodyPr vert="horz" wrap="square" lIns="91440" tIns="45720" rIns="91440" bIns="45720" anchor="t"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8260E3AB-A214-46AC-B714-38E1077F4210}" type="datetime1">
              <a:rPr lang="en-US"/>
              <a:pPr>
                <a:defRPr/>
              </a:pPr>
              <a:t>3/31/2023</a:t>
            </a:fld>
            <a:endParaRPr dirty="0"/>
          </a:p>
        </p:txBody>
      </p:sp>
      <p:sp>
        <p:nvSpPr>
          <p:cNvPr id="3076" name="Slide Image Placeholder 3"/>
          <p:cNvSpPr>
            <a:spLocks noGrp="1" noRot="1" noChangeAspect="1"/>
          </p:cNvSpPr>
          <p:nvPr>
            <p:ph type="sldImg" idx="2"/>
          </p:nvPr>
        </p:nvSpPr>
        <p:spPr bwMode="auto">
          <a:xfrm>
            <a:off x="1371600" y="1143000"/>
            <a:ext cx="4114800" cy="3086100"/>
          </a:xfrm>
          <a:prstGeom prst="rect">
            <a:avLst/>
          </a:prstGeom>
          <a:noFill/>
          <a:ln w="12701">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 name="Notes Placeholder 4"/>
          <p:cNvSpPr txBox="1">
            <a:spLocks noGrp="1"/>
          </p:cNvSpPr>
          <p:nvPr>
            <p:ph type="body" sz="quarter" idx="3"/>
          </p:nvPr>
        </p:nvSpPr>
        <p:spPr>
          <a:xfrm>
            <a:off x="685800" y="4400550"/>
            <a:ext cx="5486400" cy="3600450"/>
          </a:xfrm>
          <a:prstGeom prst="rect">
            <a:avLst/>
          </a:prstGeom>
          <a:noFill/>
          <a:ln>
            <a:noFill/>
          </a:ln>
        </p:spPr>
        <p:txBody>
          <a:bodyPr vert="horz" wrap="square" lIns="91440" tIns="45720" rIns="91440" bIns="45720" numCol="1" anchor="t" anchorCtr="0" compatLnSpc="1">
            <a:prstTxWarp prst="textNoShape">
              <a:avLst/>
            </a:prstTxWarp>
            <a:noAutofit/>
          </a:bodyPr>
          <a:lstStyle/>
          <a:p>
            <a:pPr lvl="0"/>
            <a:r>
              <a:rPr lang="en-GB" altLang="en-US" noProof="0"/>
              <a:t>Edit Master text styles</a:t>
            </a:r>
          </a:p>
          <a:p>
            <a:pPr lvl="1"/>
            <a:r>
              <a:rPr lang="en-GB" altLang="en-US" noProof="0"/>
              <a:t>Second level</a:t>
            </a:r>
          </a:p>
          <a:p>
            <a:pPr lvl="2"/>
            <a:r>
              <a:rPr lang="en-GB" altLang="en-US" noProof="0"/>
              <a:t>Third level</a:t>
            </a:r>
          </a:p>
          <a:p>
            <a:pPr lvl="3"/>
            <a:r>
              <a:rPr lang="en-GB" altLang="en-US" noProof="0"/>
              <a:t>Fourth level</a:t>
            </a:r>
          </a:p>
          <a:p>
            <a:pPr lvl="4"/>
            <a:r>
              <a:rPr lang="en-GB" altLang="en-US" noProof="0"/>
              <a:t>Fifth level</a:t>
            </a:r>
          </a:p>
        </p:txBody>
      </p:sp>
      <p:sp>
        <p:nvSpPr>
          <p:cNvPr id="6" name="Footer Placeholder 5"/>
          <p:cNvSpPr txBox="1">
            <a:spLocks noGrp="1"/>
          </p:cNvSpPr>
          <p:nvPr>
            <p:ph type="ftr" sz="quarter" idx="4"/>
          </p:nvPr>
        </p:nvSpPr>
        <p:spPr>
          <a:xfrm>
            <a:off x="0"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endParaRPr dirty="0"/>
          </a:p>
        </p:txBody>
      </p:sp>
      <p:sp>
        <p:nvSpPr>
          <p:cNvPr id="7" name="Slide Number Placeholder 6"/>
          <p:cNvSpPr txBox="1">
            <a:spLocks noGrp="1"/>
          </p:cNvSpPr>
          <p:nvPr>
            <p:ph type="sldNum" sz="quarter" idx="5"/>
          </p:nvPr>
        </p:nvSpPr>
        <p:spPr>
          <a:xfrm>
            <a:off x="3884613" y="8685213"/>
            <a:ext cx="2971800" cy="458787"/>
          </a:xfrm>
          <a:prstGeom prst="rect">
            <a:avLst/>
          </a:prstGeom>
          <a:noFill/>
          <a:ln>
            <a:noFill/>
          </a:ln>
        </p:spPr>
        <p:txBody>
          <a:bodyPr vert="horz" wrap="square" lIns="91440" tIns="45720" rIns="91440" bIns="45720" anchor="b"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000000"/>
                </a:solidFill>
                <a:uFillTx/>
                <a:latin typeface="Calibri"/>
              </a:defRPr>
            </a:lvl1pPr>
          </a:lstStyle>
          <a:p>
            <a:pPr>
              <a:defRPr/>
            </a:pPr>
            <a:fld id="{7FFE9782-B39A-456D-B559-606D159CA9A1}" type="slidenum">
              <a:rPr/>
              <a:pPr>
                <a:defRPr/>
              </a:pPr>
              <a:t>‹#›</a:t>
            </a:fld>
            <a:endParaRPr dirty="0"/>
          </a:p>
        </p:txBody>
      </p:sp>
    </p:spTree>
    <p:extLst>
      <p:ext uri="{BB962C8B-B14F-4D97-AF65-F5344CB8AC3E}">
        <p14:creationId xmlns:p14="http://schemas.microsoft.com/office/powerpoint/2010/main" val="1594101842"/>
      </p:ext>
    </p:extLst>
  </p:cSld>
  <p:clrMap bg1="lt1" tx1="dk1" bg2="lt2" tx2="dk2" accent1="accent1" accent2="accent2" accent3="accent3" accent4="accent4" accent5="accent5" accent6="accent6" hlink="hlink" folHlink="folHlink"/>
  <p:notesStyle>
    <a:lvl1pPr algn="l" rtl="0" eaLnBrk="0" fontAlgn="base" hangingPunct="0">
      <a:spcBef>
        <a:spcPct val="0"/>
      </a:spcBef>
      <a:spcAft>
        <a:spcPct val="0"/>
      </a:spcAft>
      <a:defRPr lang="en-US" sz="1200" kern="1200">
        <a:solidFill>
          <a:srgbClr val="000000"/>
        </a:solidFill>
        <a:latin typeface="Calibri"/>
      </a:defRPr>
    </a:lvl1pPr>
    <a:lvl2pPr marL="457200" lvl="1" algn="l" rtl="0" eaLnBrk="0" fontAlgn="base" hangingPunct="0">
      <a:spcBef>
        <a:spcPct val="0"/>
      </a:spcBef>
      <a:spcAft>
        <a:spcPct val="0"/>
      </a:spcAft>
      <a:defRPr lang="en-US" sz="1200" kern="1200">
        <a:solidFill>
          <a:srgbClr val="000000"/>
        </a:solidFill>
        <a:latin typeface="Calibri"/>
      </a:defRPr>
    </a:lvl2pPr>
    <a:lvl3pPr marL="914400" lvl="2" algn="l" rtl="0" eaLnBrk="0" fontAlgn="base" hangingPunct="0">
      <a:spcBef>
        <a:spcPct val="0"/>
      </a:spcBef>
      <a:spcAft>
        <a:spcPct val="0"/>
      </a:spcAft>
      <a:defRPr lang="en-US" sz="1200" kern="1200">
        <a:solidFill>
          <a:srgbClr val="000000"/>
        </a:solidFill>
        <a:latin typeface="Calibri"/>
      </a:defRPr>
    </a:lvl3pPr>
    <a:lvl4pPr marL="1371600" lvl="3" algn="l" rtl="0" eaLnBrk="0" fontAlgn="base" hangingPunct="0">
      <a:spcBef>
        <a:spcPct val="0"/>
      </a:spcBef>
      <a:spcAft>
        <a:spcPct val="0"/>
      </a:spcAft>
      <a:defRPr lang="en-US" sz="1200" kern="1200">
        <a:solidFill>
          <a:srgbClr val="000000"/>
        </a:solidFill>
        <a:latin typeface="Calibri"/>
      </a:defRPr>
    </a:lvl4pPr>
    <a:lvl5pPr marL="1828800" lvl="4" algn="l" rtl="0" eaLnBrk="0" fontAlgn="base" hangingPunct="0">
      <a:spcBef>
        <a:spcPct val="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1122361"/>
            <a:ext cx="7772400" cy="2387598"/>
          </a:xfrm>
        </p:spPr>
        <p:txBody>
          <a:bodyPr anchor="b" anchorCtr="1"/>
          <a:lstStyle>
            <a:lvl1pPr algn="ctr">
              <a:defRPr sz="6000"/>
            </a:lvl1pPr>
          </a:lstStyle>
          <a:p>
            <a:pPr lvl="0"/>
            <a:r>
              <a:rPr lang="en-US"/>
              <a:t>Click to edit Master title style</a:t>
            </a:r>
          </a:p>
        </p:txBody>
      </p:sp>
      <p:sp>
        <p:nvSpPr>
          <p:cNvPr id="3" name="Subtitle 2"/>
          <p:cNvSpPr txBox="1">
            <a:spLocks noGrp="1"/>
          </p:cNvSpPr>
          <p:nvPr>
            <p:ph type="subTitle" idx="1"/>
          </p:nvPr>
        </p:nvSpPr>
        <p:spPr>
          <a:xfrm>
            <a:off x="1143000" y="3602041"/>
            <a:ext cx="6858000" cy="1655758"/>
          </a:xfrm>
        </p:spPr>
        <p:txBody>
          <a:bodyPr anchorCtr="1"/>
          <a:lstStyle>
            <a:lvl1pPr marL="0" indent="0" algn="ctr">
              <a:buNone/>
              <a:defRPr sz="2400"/>
            </a:lvl1pPr>
          </a:lstStyle>
          <a:p>
            <a:pPr lvl="0"/>
            <a:r>
              <a:rPr lang="en-US"/>
              <a:t>Click to edit Master subtitle style</a:t>
            </a:r>
          </a:p>
        </p:txBody>
      </p:sp>
      <p:sp>
        <p:nvSpPr>
          <p:cNvPr id="4" name="Date Placeholder 3"/>
          <p:cNvSpPr txBox="1">
            <a:spLocks noGrp="1"/>
          </p:cNvSpPr>
          <p:nvPr>
            <p:ph type="dt" sz="half" idx="10"/>
          </p:nvPr>
        </p:nvSpPr>
        <p:spPr>
          <a:ln/>
        </p:spPr>
        <p:txBody>
          <a:bodyPr/>
          <a:lstStyle>
            <a:lvl1pPr>
              <a:defRPr/>
            </a:lvl1pPr>
          </a:lstStyle>
          <a:p>
            <a:pPr>
              <a:defRPr/>
            </a:pPr>
            <a:fld id="{3E3F6E71-F28E-4A4D-8F6E-08086644DBA4}" type="datetime1">
              <a:rPr lang="en-US"/>
              <a:pPr>
                <a:defRPr/>
              </a:pPr>
              <a:t>3/31/2023</a:t>
            </a:fld>
            <a:endParaRPr dirty="0"/>
          </a:p>
        </p:txBody>
      </p:sp>
      <p:sp>
        <p:nvSpPr>
          <p:cNvPr id="5" name="Footer Placeholder 4"/>
          <p:cNvSpPr txBox="1">
            <a:spLocks noGrp="1"/>
          </p:cNvSpPr>
          <p:nvPr>
            <p:ph type="ftr" sz="quarter" idx="11"/>
          </p:nvPr>
        </p:nvSpPr>
        <p:spPr>
          <a:ln/>
        </p:spPr>
        <p:txBody>
          <a:bodyPr/>
          <a:lstStyle>
            <a:lvl1pPr>
              <a:defRPr/>
            </a:lvl1pPr>
          </a:lstStyle>
          <a:p>
            <a:pPr>
              <a:defRPr/>
            </a:pPr>
            <a:r>
              <a:rPr dirty="0"/>
              <a:t>© Focus Education UK Ltd. </a:t>
            </a:r>
          </a:p>
        </p:txBody>
      </p:sp>
      <p:sp>
        <p:nvSpPr>
          <p:cNvPr id="6" name="Slide Number Placeholder 5"/>
          <p:cNvSpPr txBox="1">
            <a:spLocks noGrp="1"/>
          </p:cNvSpPr>
          <p:nvPr>
            <p:ph type="sldNum" sz="quarter" idx="12"/>
          </p:nvPr>
        </p:nvSpPr>
        <p:spPr>
          <a:ln/>
        </p:spPr>
        <p:txBody>
          <a:bodyPr/>
          <a:lstStyle>
            <a:lvl1pPr>
              <a:defRPr/>
            </a:lvl1pPr>
          </a:lstStyle>
          <a:p>
            <a:pPr>
              <a:defRPr/>
            </a:pPr>
            <a:fld id="{F70377DA-A267-4647-81C6-C466F7142076}" type="slidenum">
              <a:rPr/>
              <a:pPr>
                <a:defRPr/>
              </a:pPr>
              <a:t>‹#›</a:t>
            </a:fld>
            <a:endParaRPr dirty="0"/>
          </a:p>
        </p:txBody>
      </p:sp>
    </p:spTree>
    <p:extLst>
      <p:ext uri="{BB962C8B-B14F-4D97-AF65-F5344CB8AC3E}">
        <p14:creationId xmlns:p14="http://schemas.microsoft.com/office/powerpoint/2010/main" val="1362358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6"/>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8559800" y="6445250"/>
            <a:ext cx="584200"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ooter Placeholder 1"/>
          <p:cNvSpPr txBox="1">
            <a:spLocks/>
          </p:cNvSpPr>
          <p:nvPr userDrawn="1"/>
        </p:nvSpPr>
        <p:spPr>
          <a:xfrm>
            <a:off x="3044825" y="6491288"/>
            <a:ext cx="3086100" cy="365125"/>
          </a:xfrm>
          <a:prstGeom prst="rect">
            <a:avLst/>
          </a:prstGeom>
          <a:noFill/>
          <a:ln>
            <a:noFill/>
          </a:ln>
        </p:spPr>
        <p:txBody>
          <a:bodyPr anchor="ctr" anchorCtr="1"/>
          <a:lstStyle>
            <a:defPPr>
              <a:defRPr lang="en-GB"/>
            </a:defPPr>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dirty="0">
                <a:solidFill>
                  <a:srgbClr val="898989"/>
                </a:solidFill>
                <a:uFillTx/>
                <a:latin typeface="Calibri"/>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a:lstStyle>
          <a:p>
            <a:pPr>
              <a:defRPr/>
            </a:pPr>
            <a:r>
              <a:rPr dirty="0"/>
              <a:t>© Focus Education UK Ltd. </a:t>
            </a:r>
          </a:p>
        </p:txBody>
      </p:sp>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3"/>
          <p:cNvSpPr txBox="1">
            <a:spLocks noGrp="1"/>
          </p:cNvSpPr>
          <p:nvPr>
            <p:ph type="dt" sz="half" idx="10"/>
          </p:nvPr>
        </p:nvSpPr>
        <p:spPr/>
        <p:txBody>
          <a:bodyPr/>
          <a:lstStyle>
            <a:lvl1pPr>
              <a:defRPr/>
            </a:lvl1pPr>
          </a:lstStyle>
          <a:p>
            <a:pPr>
              <a:defRPr/>
            </a:pPr>
            <a:fld id="{E0CF7800-02E1-4CC2-842C-5DD9EF076BD8}" type="datetime1">
              <a:rPr lang="en-US"/>
              <a:pPr>
                <a:defRPr/>
              </a:pPr>
              <a:t>3/31/2023</a:t>
            </a:fld>
            <a:endParaRPr dirty="0"/>
          </a:p>
        </p:txBody>
      </p:sp>
      <p:sp>
        <p:nvSpPr>
          <p:cNvPr id="7" name="Slide Number Placeholder 5"/>
          <p:cNvSpPr txBox="1">
            <a:spLocks noGrp="1"/>
          </p:cNvSpPr>
          <p:nvPr>
            <p:ph type="sldNum" sz="quarter" idx="11"/>
          </p:nvPr>
        </p:nvSpPr>
        <p:spPr/>
        <p:txBody>
          <a:bodyPr/>
          <a:lstStyle>
            <a:lvl1pPr>
              <a:defRPr/>
            </a:lvl1pPr>
          </a:lstStyle>
          <a:p>
            <a:pPr>
              <a:defRPr/>
            </a:pPr>
            <a:fld id="{56BEA453-0036-4CA1-AAD5-3FEF21499C57}" type="slidenum">
              <a:rPr/>
              <a:pPr>
                <a:defRPr/>
              </a:pPr>
              <a:t>‹#›</a:t>
            </a:fld>
            <a:endParaRPr dirty="0"/>
          </a:p>
        </p:txBody>
      </p:sp>
    </p:spTree>
    <p:extLst>
      <p:ext uri="{BB962C8B-B14F-4D97-AF65-F5344CB8AC3E}">
        <p14:creationId xmlns:p14="http://schemas.microsoft.com/office/powerpoint/2010/main" val="359835770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Title Placeholder 1"/>
          <p:cNvSpPr txBox="1">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txBox="1">
            <a:spLocks noGrp="1" noChangeArrowheads="1"/>
          </p:cNvSpPr>
          <p:nvPr>
            <p:ph type="body" idx="1"/>
          </p:nvPr>
        </p:nvSpPr>
        <p:spPr bwMode="auto">
          <a:xfrm>
            <a:off x="628650" y="1825625"/>
            <a:ext cx="78867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4" name="Date Placeholder 3"/>
          <p:cNvSpPr txBox="1">
            <a:spLocks noGrp="1"/>
          </p:cNvSpPr>
          <p:nvPr>
            <p:ph type="dt" sz="half" idx="2"/>
          </p:nvPr>
        </p:nvSpPr>
        <p:spPr>
          <a:xfrm>
            <a:off x="6286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l"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B5D77DB5-6A83-421E-87BA-90BC53525E43}" type="datetime1">
              <a:rPr lang="en-US"/>
              <a:pPr>
                <a:defRPr/>
              </a:pPr>
              <a:t>3/31/2023</a:t>
            </a:fld>
            <a:endParaRPr dirty="0"/>
          </a:p>
        </p:txBody>
      </p:sp>
      <p:sp>
        <p:nvSpPr>
          <p:cNvPr id="5" name="Footer Placeholder 4"/>
          <p:cNvSpPr txBox="1">
            <a:spLocks noGrp="1"/>
          </p:cNvSpPr>
          <p:nvPr>
            <p:ph type="ftr" sz="quarter" idx="3"/>
          </p:nvPr>
        </p:nvSpPr>
        <p:spPr>
          <a:xfrm>
            <a:off x="3028950" y="6356350"/>
            <a:ext cx="3086100" cy="365125"/>
          </a:xfrm>
          <a:prstGeom prst="rect">
            <a:avLst/>
          </a:prstGeom>
          <a:noFill/>
          <a:ln>
            <a:noFill/>
          </a:ln>
        </p:spPr>
        <p:txBody>
          <a:bodyPr vert="horz" wrap="square" lIns="91440" tIns="45720" rIns="91440" bIns="45720" anchor="ctr" anchorCtr="1" compatLnSpc="1">
            <a:noAutofit/>
          </a:bodyPr>
          <a:lstStyle>
            <a:lvl1pPr marL="0" marR="0" lvl="0" indent="0" algn="ctr"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r>
              <a:rPr dirty="0"/>
              <a:t>© Focus Education UK Ltd. </a:t>
            </a:r>
          </a:p>
        </p:txBody>
      </p:sp>
      <p:sp>
        <p:nvSpPr>
          <p:cNvPr id="6" name="Slide Number Placeholder 5"/>
          <p:cNvSpPr txBox="1">
            <a:spLocks noGrp="1"/>
          </p:cNvSpPr>
          <p:nvPr>
            <p:ph type="sldNum" sz="quarter" idx="4"/>
          </p:nvPr>
        </p:nvSpPr>
        <p:spPr>
          <a:xfrm>
            <a:off x="6457950" y="6356350"/>
            <a:ext cx="2057400" cy="365125"/>
          </a:xfrm>
          <a:prstGeom prst="rect">
            <a:avLst/>
          </a:prstGeom>
          <a:noFill/>
          <a:ln>
            <a:noFill/>
          </a:ln>
        </p:spPr>
        <p:txBody>
          <a:bodyPr vert="horz" wrap="square" lIns="91440" tIns="45720" rIns="91440" bIns="45720" anchor="ctr" anchorCtr="0" compatLnSpc="1">
            <a:noAutofit/>
          </a:bodyPr>
          <a:lstStyle>
            <a:lvl1pPr marL="0" marR="0" lvl="0" indent="0" algn="r" defTabSz="457200" rtl="0" eaLnBrk="1"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a:defRPr/>
            </a:pPr>
            <a:fld id="{16442C7D-46E7-460A-A6DD-F655CDEAA14A}" type="slidenum">
              <a:rPr/>
              <a:pPr>
                <a:defRPr/>
              </a:pPr>
              <a:t>‹#›</a:t>
            </a:fld>
            <a:endParaRPr dirty="0"/>
          </a:p>
        </p:txBody>
      </p:sp>
    </p:spTree>
  </p:cSld>
  <p:clrMap bg1="lt1" tx1="dk1" bg2="lt2" tx2="dk2" accent1="accent1" accent2="accent2" accent3="accent3" accent4="accent4" accent5="accent5" accent6="accent6" hlink="hlink" folHlink="folHlink"/>
  <p:sldLayoutIdLst>
    <p:sldLayoutId id="2147484219" r:id="rId1"/>
    <p:sldLayoutId id="2147484220" r:id="rId2"/>
  </p:sldLayoutIdLst>
  <p:transition spd="slow"/>
  <p:hf sldNum="0" hdr="0" ftr="0" dt="0"/>
  <p:txStyles>
    <p:titleStyle>
      <a:lvl1pPr algn="l" rtl="0" eaLnBrk="0" fontAlgn="base" hangingPunct="0">
        <a:lnSpc>
          <a:spcPct val="90000"/>
        </a:lnSpc>
        <a:spcBef>
          <a:spcPct val="0"/>
        </a:spcBef>
        <a:spcAft>
          <a:spcPct val="0"/>
        </a:spcAft>
        <a:defRPr lang="en-US" sz="4400" kern="1200">
          <a:solidFill>
            <a:srgbClr val="000000"/>
          </a:solidFill>
          <a:latin typeface="Calibri Light"/>
        </a:defRPr>
      </a:lvl1pPr>
      <a:lvl2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rgbClr val="000000"/>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rgbClr val="000000"/>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SzPct val="100000"/>
        <a:buFont typeface="Arial" panose="020B0604020202020204" pitchFamily="34" charset="0"/>
        <a:buChar char="•"/>
        <a:defRPr lang="en-US" sz="2800" kern="1200">
          <a:solidFill>
            <a:srgbClr val="000000"/>
          </a:solidFill>
          <a:latin typeface="Calibri"/>
        </a:defRPr>
      </a:lvl1pPr>
      <a:lvl2pPr marL="685800" lvl="1" indent="-228600" algn="l" rtl="0" eaLnBrk="0" fontAlgn="base" hangingPunct="0">
        <a:lnSpc>
          <a:spcPct val="90000"/>
        </a:lnSpc>
        <a:spcBef>
          <a:spcPts val="500"/>
        </a:spcBef>
        <a:spcAft>
          <a:spcPct val="0"/>
        </a:spcAft>
        <a:buSzPct val="100000"/>
        <a:buFont typeface="Arial" panose="020B0604020202020204" pitchFamily="34" charset="0"/>
        <a:buChar char="•"/>
        <a:defRPr lang="en-US" sz="2400" kern="1200">
          <a:solidFill>
            <a:srgbClr val="000000"/>
          </a:solidFill>
          <a:latin typeface="Calibri"/>
        </a:defRPr>
      </a:lvl2pPr>
      <a:lvl3pPr marL="1143000" lvl="2" indent="-228600" algn="l" rtl="0" eaLnBrk="0" fontAlgn="base" hangingPunct="0">
        <a:lnSpc>
          <a:spcPct val="90000"/>
        </a:lnSpc>
        <a:spcBef>
          <a:spcPts val="500"/>
        </a:spcBef>
        <a:spcAft>
          <a:spcPct val="0"/>
        </a:spcAft>
        <a:buSzPct val="100000"/>
        <a:buFont typeface="Arial" panose="020B0604020202020204" pitchFamily="34" charset="0"/>
        <a:buChar char="•"/>
        <a:defRPr lang="en-US" sz="2000" kern="1200">
          <a:solidFill>
            <a:srgbClr val="000000"/>
          </a:solidFill>
          <a:latin typeface="Calibri"/>
        </a:defRPr>
      </a:lvl3pPr>
      <a:lvl4pPr marL="1600200" lvl="3"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4pPr>
      <a:lvl5pPr marL="2057400" lvl="4" indent="-228600" algn="l" rtl="0" eaLnBrk="0" fontAlgn="base" hangingPunct="0">
        <a:lnSpc>
          <a:spcPct val="90000"/>
        </a:lnSpc>
        <a:spcBef>
          <a:spcPts val="500"/>
        </a:spcBef>
        <a:spcAft>
          <a:spcPct val="0"/>
        </a:spcAft>
        <a:buSzPct val="100000"/>
        <a:buFont typeface="Arial" panose="020B0604020202020204" pitchFamily="34" charset="0"/>
        <a:buChar char="•"/>
        <a:defRPr lang="en-US" kern="1200">
          <a:solidFill>
            <a:srgbClr val="000000"/>
          </a:solidFill>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txBox="1">
            <a:spLocks noGrp="1" noChangeArrowheads="1"/>
          </p:cNvSpPr>
          <p:nvPr>
            <p:ph type="title"/>
          </p:nvPr>
        </p:nvSpPr>
        <p:spPr>
          <a:xfrm>
            <a:off x="142875" y="79376"/>
            <a:ext cx="8867775" cy="492125"/>
          </a:xfrm>
        </p:spPr>
        <p:txBody>
          <a:bodyPr anchorCtr="1"/>
          <a:lstStyle/>
          <a:p>
            <a:pPr algn="ctr" eaLnBrk="1" hangingPunct="1"/>
            <a:r>
              <a:rPr lang="en-GB" altLang="en-US" sz="2800" b="1" dirty="0">
                <a:solidFill>
                  <a:srgbClr val="7FC184"/>
                </a:solidFill>
                <a:latin typeface="Century Gothic" panose="020B0502020202020204" pitchFamily="34" charset="0"/>
              </a:rPr>
              <a:t>Coastal Habitats and Animals Knowledge Mat</a:t>
            </a:r>
          </a:p>
        </p:txBody>
      </p:sp>
      <p:graphicFrame>
        <p:nvGraphicFramePr>
          <p:cNvPr id="3" name="Content Placeholder 3"/>
          <p:cNvGraphicFramePr>
            <a:graphicFrameLocks noGrp="1"/>
          </p:cNvGraphicFramePr>
          <p:nvPr>
            <p:ph idx="1"/>
            <p:extLst>
              <p:ext uri="{D42A27DB-BD31-4B8C-83A1-F6EECF244321}">
                <p14:modId xmlns:p14="http://schemas.microsoft.com/office/powerpoint/2010/main" val="4170722924"/>
              </p:ext>
            </p:extLst>
          </p:nvPr>
        </p:nvGraphicFramePr>
        <p:xfrm>
          <a:off x="249382" y="484566"/>
          <a:ext cx="8647690" cy="6199037"/>
        </p:xfrm>
        <a:graphic>
          <a:graphicData uri="http://schemas.openxmlformats.org/drawingml/2006/table">
            <a:tbl>
              <a:tblPr firstRow="1" bandRow="1">
                <a:effectLst/>
                <a:tableStyleId>{5C22544A-7EE6-4342-B048-85BDC9FD1C3A}</a:tableStyleId>
              </a:tblPr>
              <a:tblGrid>
                <a:gridCol w="1303432">
                  <a:extLst>
                    <a:ext uri="{9D8B030D-6E8A-4147-A177-3AD203B41FA5}">
                      <a16:colId xmlns:a16="http://schemas.microsoft.com/office/drawing/2014/main" val="20000"/>
                    </a:ext>
                  </a:extLst>
                </a:gridCol>
                <a:gridCol w="2427196">
                  <a:extLst>
                    <a:ext uri="{9D8B030D-6E8A-4147-A177-3AD203B41FA5}">
                      <a16:colId xmlns:a16="http://schemas.microsoft.com/office/drawing/2014/main" val="20001"/>
                    </a:ext>
                  </a:extLst>
                </a:gridCol>
                <a:gridCol w="2589156">
                  <a:extLst>
                    <a:ext uri="{9D8B030D-6E8A-4147-A177-3AD203B41FA5}">
                      <a16:colId xmlns:a16="http://schemas.microsoft.com/office/drawing/2014/main" val="20002"/>
                    </a:ext>
                  </a:extLst>
                </a:gridCol>
                <a:gridCol w="2327906">
                  <a:extLst>
                    <a:ext uri="{9D8B030D-6E8A-4147-A177-3AD203B41FA5}">
                      <a16:colId xmlns:a16="http://schemas.microsoft.com/office/drawing/2014/main" val="20003"/>
                    </a:ext>
                  </a:extLst>
                </a:gridCol>
              </a:tblGrid>
              <a:tr h="407659">
                <a:tc gridSpan="2">
                  <a:txBody>
                    <a:bodyPr/>
                    <a:lstStyle/>
                    <a:p>
                      <a:pPr lvl="0" algn="ctr"/>
                      <a:r>
                        <a:rPr lang="en-GB" sz="1800" dirty="0">
                          <a:solidFill>
                            <a:schemeClr val="bg1"/>
                          </a:solidFill>
                          <a:latin typeface="Century Gothic" pitchFamily="34"/>
                        </a:rPr>
                        <a:t>Subject Specific Vocabulary</a:t>
                      </a:r>
                    </a:p>
                  </a:txBody>
                  <a:tcPr marT="45717" marB="4571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7FC184"/>
                    </a:solidFill>
                  </a:tcPr>
                </a:tc>
                <a:tc hMerge="1">
                  <a:txBody>
                    <a:bodyPr/>
                    <a:lstStyle/>
                    <a:p>
                      <a:endParaRPr lang="en-GB"/>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solidFill>
                            <a:schemeClr val="bg1"/>
                          </a:solidFill>
                          <a:latin typeface="Century Gothic" pitchFamily="34"/>
                        </a:rPr>
                        <a:t>Rockpool animals</a:t>
                      </a:r>
                    </a:p>
                  </a:txBody>
                  <a:tcPr marT="45717" marB="45717">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7FC184"/>
                    </a:solidFill>
                  </a:tcPr>
                </a:tc>
                <a:tc rowSpan="2">
                  <a:txBody>
                    <a:bodyPr/>
                    <a:lstStyle/>
                    <a:p>
                      <a:pPr lvl="0" algn="ctr"/>
                      <a:r>
                        <a:rPr lang="en-GB" sz="1800" dirty="0">
                          <a:solidFill>
                            <a:srgbClr val="7FC184"/>
                          </a:solidFill>
                          <a:latin typeface="Century Gothic" pitchFamily="34"/>
                        </a:rPr>
                        <a:t>Sticky Knowledge about coasts </a:t>
                      </a:r>
                    </a:p>
                  </a:txBody>
                  <a:tcPr marT="45717" marB="457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0"/>
                  </a:ext>
                </a:extLst>
              </a:tr>
              <a:tr h="305749">
                <a:tc rowSpan="2">
                  <a:txBody>
                    <a:bodyPr/>
                    <a:lstStyle/>
                    <a:p>
                      <a:r>
                        <a:rPr lang="en-GB" sz="1100" b="1" dirty="0">
                          <a:solidFill>
                            <a:srgbClr val="7FC184"/>
                          </a:solidFill>
                          <a:latin typeface="Century Gothic" panose="020B0502020202020204" pitchFamily="34" charset="0"/>
                        </a:rPr>
                        <a:t>coastal habitat</a:t>
                      </a:r>
                    </a:p>
                  </a:txBody>
                  <a:tcPr marT="45717" marB="4571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a:txBody>
                    <a:bodyPr/>
                    <a:lstStyle/>
                    <a:p>
                      <a:pPr lvl="0"/>
                      <a:r>
                        <a:rPr lang="en-GB" sz="1000" b="0" dirty="0">
                          <a:solidFill>
                            <a:schemeClr val="tx1"/>
                          </a:solidFill>
                          <a:latin typeface="Century Gothic" panose="020B0502020202020204" pitchFamily="34" charset="0"/>
                        </a:rPr>
                        <a:t>The coast is the area between the sea and the land. A habitat is a place where animals live. A coastal habitat is special sort of habitat.</a:t>
                      </a:r>
                    </a:p>
                  </a:txBody>
                  <a:tcPr marT="45717" marB="4571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11">
                  <a:txBody>
                    <a:bodyPr/>
                    <a:lstStyle/>
                    <a:p>
                      <a:pPr lvl="0" algn="ctr"/>
                      <a:endParaRPr lang="en-GB" sz="1200" dirty="0">
                        <a:solidFill>
                          <a:schemeClr val="tx1"/>
                        </a:solidFill>
                        <a:latin typeface="Century Gothic" panose="020B0502020202020204" pitchFamily="34" charset="0"/>
                      </a:endParaRPr>
                    </a:p>
                  </a:txBody>
                  <a:tcPr marT="45717" marB="45717">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lvl="0" algn="ctr"/>
                      <a:endParaRPr lang="en-GB" sz="1400" b="1" dirty="0">
                        <a:solidFill>
                          <a:schemeClr val="accent6">
                            <a:lumMod val="75000"/>
                          </a:schemeClr>
                        </a:solidFill>
                        <a:latin typeface="Century Gothic" pitchFamily="34"/>
                      </a:endParaRPr>
                    </a:p>
                  </a:txBody>
                  <a:tcPr marT="45730" marB="45730">
                    <a:solidFill>
                      <a:schemeClr val="accent6">
                        <a:lumMod val="40000"/>
                        <a:lumOff val="60000"/>
                      </a:schemeClr>
                    </a:solidFill>
                  </a:tcPr>
                </a:tc>
                <a:extLst>
                  <a:ext uri="{0D108BD9-81ED-4DB2-BD59-A6C34878D82A}">
                    <a16:rowId xmlns:a16="http://schemas.microsoft.com/office/drawing/2014/main" val="10001"/>
                  </a:ext>
                </a:extLst>
              </a:tr>
              <a:tr h="475603">
                <a:tc vMerge="1">
                  <a:txBody>
                    <a:bodyPr/>
                    <a:lstStyle/>
                    <a:p>
                      <a:pPr lvl="0"/>
                      <a:endParaRPr lang="en-GB" sz="1400" b="1" dirty="0">
                        <a:solidFill>
                          <a:schemeClr val="accent6">
                            <a:lumMod val="75000"/>
                          </a:schemeClr>
                        </a:solidFill>
                        <a:latin typeface="Century Gothic" pitchFamily="34"/>
                      </a:endParaRPr>
                    </a:p>
                  </a:txBody>
                  <a:tcPr marT="45737" marB="45737">
                    <a:solidFill>
                      <a:schemeClr val="accent6">
                        <a:lumMod val="20000"/>
                        <a:lumOff val="80000"/>
                      </a:schemeClr>
                    </a:solidFill>
                  </a:tcPr>
                </a:tc>
                <a:tc vMerge="1">
                  <a:txBody>
                    <a:bodyPr/>
                    <a:lstStyle/>
                    <a:p>
                      <a:pPr lvl="0"/>
                      <a:endParaRPr lang="en-GB" sz="800" b="0" dirty="0">
                        <a:solidFill>
                          <a:schemeClr val="accent6">
                            <a:lumMod val="75000"/>
                          </a:schemeClr>
                        </a:solidFill>
                        <a:latin typeface="Century Gothic" panose="020B0502020202020204" pitchFamily="34" charset="0"/>
                      </a:endParaRPr>
                    </a:p>
                  </a:txBody>
                  <a:tcPr marT="45737" marB="45737">
                    <a:solidFill>
                      <a:schemeClr val="accent6">
                        <a:lumMod val="20000"/>
                        <a:lumOff val="80000"/>
                      </a:schemeClr>
                    </a:solidFill>
                  </a:tcPr>
                </a:tc>
                <a:tc vMerge="1">
                  <a:txBody>
                    <a:bodyPr/>
                    <a:lstStyle/>
                    <a:p>
                      <a:endParaRPr lang="en-GB"/>
                    </a:p>
                  </a:txBody>
                  <a:tcPr/>
                </a:tc>
                <a:tc rowSpan="2">
                  <a:txBody>
                    <a:bodyPr/>
                    <a:lstStyle/>
                    <a:p>
                      <a:pPr marL="171450" indent="-171450">
                        <a:buFont typeface="Wingdings" panose="05000000000000000000" pitchFamily="2" charset="2"/>
                        <a:buChar char="q"/>
                      </a:pPr>
                      <a:r>
                        <a:rPr lang="en-GB" sz="1000" b="0" i="0" u="none" strike="noStrike" kern="1200" dirty="0">
                          <a:solidFill>
                            <a:schemeClr val="tx1"/>
                          </a:solidFill>
                          <a:effectLst/>
                          <a:latin typeface="Century Gothic" panose="020B0502020202020204" pitchFamily="34" charset="0"/>
                          <a:ea typeface="+mn-ea"/>
                          <a:cs typeface="+mn-cs"/>
                        </a:rPr>
                        <a:t>A habitat is a place that an animal lives. It provides the animal with food, water and shelter.</a:t>
                      </a:r>
                      <a:endParaRPr lang="en-GB" sz="1000" b="0" dirty="0">
                        <a:solidFill>
                          <a:schemeClr val="tx1"/>
                        </a:solidFill>
                        <a:latin typeface="Century Gothic" panose="020B0502020202020204" pitchFamily="34" charset="0"/>
                      </a:endParaRPr>
                    </a:p>
                  </a:txBody>
                  <a:tcPr marT="45717" marB="457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2"/>
                  </a:ext>
                </a:extLst>
              </a:tr>
              <a:tr h="611492">
                <a:tc>
                  <a:txBody>
                    <a:bodyPr/>
                    <a:lstStyle/>
                    <a:p>
                      <a:r>
                        <a:rPr lang="en-GB" sz="1100" b="1" dirty="0">
                          <a:solidFill>
                            <a:srgbClr val="7FC184"/>
                          </a:solidFill>
                        </a:rPr>
                        <a:t>tide</a:t>
                      </a:r>
                    </a:p>
                  </a:txBody>
                  <a:tcPr marT="45717" marB="4571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a:txBody>
                    <a:bodyPr/>
                    <a:lstStyle/>
                    <a:p>
                      <a:pPr lvl="0"/>
                      <a:r>
                        <a:rPr lang="en-GB" sz="1000" b="0" dirty="0">
                          <a:solidFill>
                            <a:schemeClr val="tx1"/>
                          </a:solidFill>
                          <a:latin typeface="Century Gothic" panose="020B0502020202020204" pitchFamily="34" charset="0"/>
                        </a:rPr>
                        <a:t>Tides are the rise and fall of the ocean. Every day there are two high tides and two low tides.</a:t>
                      </a:r>
                    </a:p>
                  </a:txBody>
                  <a:tcPr marT="45717" marB="4571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03"/>
                  </a:ext>
                </a:extLst>
              </a:tr>
              <a:tr h="951213">
                <a:tc rowSpan="2">
                  <a:txBody>
                    <a:bodyPr/>
                    <a:lstStyle/>
                    <a:p>
                      <a:r>
                        <a:rPr lang="en-GB" sz="1100" b="1">
                          <a:solidFill>
                            <a:srgbClr val="7FC184"/>
                          </a:solidFill>
                          <a:latin typeface="Century Gothic" panose="020B0502020202020204" pitchFamily="34" charset="0"/>
                        </a:rPr>
                        <a:t>rockpool</a:t>
                      </a:r>
                      <a:endParaRPr lang="en-GB"/>
                    </a:p>
                  </a:txBody>
                  <a:tcPr marT="45717" marB="4571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a:txBody>
                    <a:bodyPr/>
                    <a:lstStyle/>
                    <a:p>
                      <a:r>
                        <a:rPr lang="en-GB" sz="1000" b="0" i="0" kern="1200" dirty="0">
                          <a:solidFill>
                            <a:srgbClr val="000000"/>
                          </a:solidFill>
                          <a:effectLst/>
                          <a:latin typeface="Century Gothic" panose="020B0502020202020204" pitchFamily="34" charset="0"/>
                          <a:ea typeface="+mn-ea"/>
                          <a:cs typeface="+mn-cs"/>
                        </a:rPr>
                        <a:t>They form in small and large spaces between rocks that have no gaps to let the water out. The water in tide pools changes every time the tide rises to cover them. Seaweeds and sea shore animals, such as crabs, small fish, and sea anemones, can live in these pools.</a:t>
                      </a:r>
                      <a:endParaRPr lang="en-GB" dirty="0"/>
                    </a:p>
                  </a:txBody>
                  <a:tcPr marT="45717" marB="4571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a:txBody>
                    <a:bodyPr/>
                    <a:lstStyle/>
                    <a:p>
                      <a:pPr marL="171450" indent="-171450">
                        <a:buFont typeface="Wingdings" panose="05000000000000000000" pitchFamily="2" charset="2"/>
                        <a:buChar char="q"/>
                      </a:pPr>
                      <a:r>
                        <a:rPr lang="en-GB" sz="1000" b="0" i="0" u="none" strike="noStrike" kern="1200" dirty="0">
                          <a:solidFill>
                            <a:schemeClr val="tx1"/>
                          </a:solidFill>
                          <a:effectLst/>
                          <a:latin typeface="Century Gothic" panose="020B0502020202020204" pitchFamily="34" charset="0"/>
                          <a:ea typeface="+mn-ea"/>
                          <a:cs typeface="+mn-cs"/>
                        </a:rPr>
                        <a:t>Animals are adapted to the habitat they live in. Limpets attach themselves to rocks when the tide goes out so that they do not dry out in the sun.</a:t>
                      </a:r>
                      <a:endParaRPr lang="en-GB" sz="1600" b="0" dirty="0">
                        <a:solidFill>
                          <a:schemeClr val="tx1"/>
                        </a:solidFill>
                      </a:endParaRPr>
                    </a:p>
                  </a:txBody>
                  <a:tcPr marT="45717" marB="457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4"/>
                  </a:ext>
                </a:extLst>
              </a:tr>
              <a:tr h="585226">
                <a:tc vMerge="1">
                  <a:txBody>
                    <a:bodyPr/>
                    <a:lstStyle/>
                    <a:p>
                      <a:r>
                        <a:rPr lang="en-GB" sz="1100" b="1">
                          <a:solidFill>
                            <a:srgbClr val="7FC184"/>
                          </a:solidFill>
                          <a:latin typeface="Century Gothic" panose="020B0502020202020204" pitchFamily="34" charset="0"/>
                        </a:rPr>
                        <a:t>rockpool</a:t>
                      </a:r>
                      <a:endParaRPr lang="en-GB"/>
                    </a:p>
                  </a:txBody>
                  <a:tcPr marT="45717" marB="4571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solidFill>
                      <a:schemeClr val="bg1">
                        <a:lumMod val="95000"/>
                      </a:schemeClr>
                    </a:solidFill>
                  </a:tcPr>
                </a:tc>
                <a:tc vMerge="1">
                  <a:txBody>
                    <a:bodyPr/>
                    <a:lstStyle/>
                    <a:p>
                      <a:r>
                        <a:rPr lang="en-GB" sz="1000" b="0" i="0" kern="1200" dirty="0">
                          <a:solidFill>
                            <a:srgbClr val="000000"/>
                          </a:solidFill>
                          <a:effectLst/>
                          <a:latin typeface="Century Gothic" panose="020B0502020202020204" pitchFamily="34" charset="0"/>
                          <a:ea typeface="+mn-ea"/>
                          <a:cs typeface="+mn-cs"/>
                        </a:rPr>
                        <a:t>They form in small and large spaces between rocks that have no gaps to let the water out. The water in tide pools changes every time the tide rises to cover them. Seaweeds and sea shore animals, such as crabs, small fish, and sea anemones, can live in these pools.</a:t>
                      </a:r>
                      <a:endParaRPr lang="en-GB" sz="1000" dirty="0"/>
                    </a:p>
                  </a:txBody>
                  <a:tcPr marT="45717" marB="4571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noFill/>
                  </a:tcPr>
                </a:tc>
                <a:tc vMerge="1">
                  <a:txBody>
                    <a:bodyPr/>
                    <a:lstStyle/>
                    <a:p>
                      <a:endParaRPr lang="en-GB"/>
                    </a:p>
                  </a:txBody>
                  <a:tcPr>
                    <a:lnL w="635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tcPr>
                </a:tc>
                <a:tc rowSpan="2">
                  <a:txBody>
                    <a:bodyPr/>
                    <a:lstStyle/>
                    <a:p>
                      <a:pPr marL="171450" indent="-171450">
                        <a:buFont typeface="Wingdings" panose="05000000000000000000" pitchFamily="2" charset="2"/>
                        <a:buChar char="q"/>
                      </a:pPr>
                      <a:r>
                        <a:rPr lang="en-GB" sz="1000" b="0" i="0" u="none" strike="noStrike" kern="1200" dirty="0">
                          <a:solidFill>
                            <a:schemeClr val="tx1"/>
                          </a:solidFill>
                          <a:effectLst/>
                          <a:latin typeface="Century Gothic" panose="020B0502020202020204" pitchFamily="34" charset="0"/>
                          <a:ea typeface="+mn-ea"/>
                          <a:cs typeface="+mn-cs"/>
                        </a:rPr>
                        <a:t> A food chain is a sequence that tells us what each animal in the sequence eats</a:t>
                      </a:r>
                    </a:p>
                  </a:txBody>
                  <a:tcPr marT="45717" marB="45717">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06"/>
                  </a:ext>
                </a:extLst>
              </a:tr>
              <a:tr h="79265">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rgbClr val="7FC184"/>
                          </a:solidFill>
                          <a:latin typeface="Century Gothic" panose="020B0502020202020204" pitchFamily="34" charset="0"/>
                        </a:rPr>
                        <a:t>food chain</a:t>
                      </a:r>
                    </a:p>
                    <a:p>
                      <a:endParaRPr lang="en-GB" sz="1100" b="1" dirty="0"/>
                    </a:p>
                  </a:txBody>
                  <a:tcPr marT="45717" marB="4571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bg1">
                        <a:lumMod val="95000"/>
                      </a:schemeClr>
                    </a:solidFill>
                  </a:tcPr>
                </a:tc>
                <a:tc rowSpan="2">
                  <a:txBody>
                    <a:bodyPr/>
                    <a:lstStyle/>
                    <a:p>
                      <a:r>
                        <a:rPr lang="en-GB" sz="1000" b="0" i="0" kern="1200" dirty="0">
                          <a:solidFill>
                            <a:srgbClr val="000000"/>
                          </a:solidFill>
                          <a:effectLst/>
                          <a:latin typeface="+mn-lt"/>
                          <a:ea typeface="+mn-ea"/>
                          <a:cs typeface="+mn-cs"/>
                        </a:rPr>
                        <a:t>A food chain shows how energy is passed between plants and animals. A food chain tells us what each animal in the chain eats</a:t>
                      </a:r>
                      <a:endParaRPr lang="en-GB" sz="1000" dirty="0"/>
                    </a:p>
                  </a:txBody>
                  <a:tcPr marT="45717" marB="4571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pPr marL="0" lvl="0" indent="0" algn="l">
                        <a:buFont typeface="Arial" panose="020B0604020202020204" pitchFamily="34" charset="0"/>
                        <a:buNone/>
                      </a:pPr>
                      <a:endParaRPr lang="en-GB" sz="1200" b="1" dirty="0">
                        <a:solidFill>
                          <a:schemeClr val="bg1"/>
                        </a:solidFill>
                        <a:latin typeface="Century Gothic" pitchFamily="34"/>
                      </a:endParaRPr>
                    </a:p>
                  </a:txBody>
                  <a:tcPr marT="45717" marB="45717">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7FC184"/>
                    </a:solidFill>
                  </a:tcPr>
                </a:tc>
                <a:tc vMerge="1">
                  <a:txBody>
                    <a:bodyPr/>
                    <a:lstStyle/>
                    <a:p>
                      <a:endParaRPr lang="en-GB"/>
                    </a:p>
                  </a:txBody>
                  <a:tcPr>
                    <a:lnL w="1270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8"/>
                  </a:ext>
                </a:extLst>
              </a:tr>
              <a:tr h="532227">
                <a:tc vMerge="1">
                  <a:txBody>
                    <a:bodyPr/>
                    <a:lstStyle/>
                    <a:p>
                      <a:endParaRPr lang="en-GB"/>
                    </a:p>
                  </a:txBody>
                  <a:tcPr>
                    <a:lnT w="6350" cap="flat" cmpd="sng" algn="ctr">
                      <a:solidFill>
                        <a:schemeClr val="tx1"/>
                      </a:solidFill>
                      <a:prstDash val="solid"/>
                      <a:round/>
                      <a:headEnd type="none" w="med" len="med"/>
                      <a:tailEnd type="none" w="med" len="med"/>
                    </a:lnT>
                  </a:tcPr>
                </a:tc>
                <a:tc vMerge="1">
                  <a:txBody>
                    <a:bodyPr/>
                    <a:lstStyle/>
                    <a:p>
                      <a:endParaRPr lang="en-GB"/>
                    </a:p>
                  </a:txBody>
                  <a:tcPr>
                    <a:lnT w="6350" cap="flat" cmpd="sng" algn="ctr">
                      <a:solidFill>
                        <a:schemeClr val="tx1"/>
                      </a:solidFill>
                      <a:prstDash val="solid"/>
                      <a:round/>
                      <a:headEnd type="none" w="med" len="med"/>
                      <a:tailEnd type="none" w="med" len="med"/>
                    </a:lnT>
                  </a:tcPr>
                </a:tc>
                <a:tc vMerge="1">
                  <a:txBody>
                    <a:bodyPr/>
                    <a:lstStyle/>
                    <a:p>
                      <a:pPr marL="171450" lvl="0" indent="-171450" algn="l">
                        <a:buFont typeface="Arial" panose="020B0604020202020204" pitchFamily="34" charset="0"/>
                        <a:buChar char="•"/>
                      </a:pPr>
                      <a:endParaRPr lang="en-GB" sz="1100" b="1" dirty="0">
                        <a:solidFill>
                          <a:schemeClr val="tx1"/>
                        </a:solidFill>
                        <a:latin typeface="Century Gothic" pitchFamily="34"/>
                      </a:endParaRPr>
                    </a:p>
                  </a:txBody>
                  <a:tcPr marT="45717" marB="45717">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rowSpan="2">
                  <a:txBody>
                    <a:bodyPr/>
                    <a:lstStyle/>
                    <a:p>
                      <a:pPr marL="171450" marR="0" lvl="0" indent="-171450" algn="l" defTabSz="914400" rtl="0" eaLnBrk="1" fontAlgn="auto" latinLnBrk="0" hangingPunct="1">
                        <a:lnSpc>
                          <a:spcPct val="100000"/>
                        </a:lnSpc>
                        <a:spcBef>
                          <a:spcPts val="0"/>
                        </a:spcBef>
                        <a:spcAft>
                          <a:spcPts val="0"/>
                        </a:spcAft>
                        <a:buClrTx/>
                        <a:buSzTx/>
                        <a:buFont typeface="Wingdings" panose="05000000000000000000" pitchFamily="2" charset="2"/>
                        <a:buChar char="q"/>
                        <a:tabLst/>
                        <a:defRPr/>
                      </a:pPr>
                      <a:r>
                        <a:rPr lang="en-GB" sz="1600" b="0" i="0" u="none" strike="noStrike" kern="1200" dirty="0">
                          <a:solidFill>
                            <a:schemeClr val="tx1"/>
                          </a:solidFill>
                          <a:effectLst/>
                          <a:latin typeface="Century Gothic" panose="020B0502020202020204" pitchFamily="34" charset="0"/>
                          <a:ea typeface="+mn-ea"/>
                          <a:cs typeface="+mn-cs"/>
                        </a:rPr>
                        <a:t> </a:t>
                      </a:r>
                      <a:r>
                        <a:rPr lang="en-GB" sz="1000" b="0" i="0" u="none" strike="noStrike" kern="1200" dirty="0">
                          <a:solidFill>
                            <a:schemeClr val="tx1"/>
                          </a:solidFill>
                          <a:effectLst/>
                          <a:latin typeface="Century Gothic" panose="020B0502020202020204" pitchFamily="34" charset="0"/>
                          <a:ea typeface="+mn-ea"/>
                          <a:cs typeface="+mn-cs"/>
                        </a:rPr>
                        <a:t>A carnivore is an animal which eats only meat. An orca whale is a carnivore – it </a:t>
                      </a:r>
                      <a:r>
                        <a:rPr lang="en-GB" sz="1000" b="0" i="0" u="none" strike="noStrike" kern="1200">
                          <a:solidFill>
                            <a:schemeClr val="tx1"/>
                          </a:solidFill>
                          <a:effectLst/>
                          <a:latin typeface="Century Gothic" panose="020B0502020202020204" pitchFamily="34" charset="0"/>
                          <a:ea typeface="+mn-ea"/>
                          <a:cs typeface="+mn-cs"/>
                        </a:rPr>
                        <a:t>eats seals </a:t>
                      </a:r>
                      <a:r>
                        <a:rPr lang="en-GB" sz="1000" b="0" i="0" u="none" strike="noStrike" kern="1200" dirty="0">
                          <a:solidFill>
                            <a:schemeClr val="tx1"/>
                          </a:solidFill>
                          <a:effectLst/>
                          <a:latin typeface="Century Gothic" panose="020B0502020202020204" pitchFamily="34" charset="0"/>
                          <a:ea typeface="+mn-ea"/>
                          <a:cs typeface="+mn-cs"/>
                        </a:rPr>
                        <a:t>and fish.</a:t>
                      </a:r>
                    </a:p>
                    <a:p>
                      <a:pPr marL="171450" indent="-171450">
                        <a:buFont typeface="Wingdings" panose="05000000000000000000" pitchFamily="2" charset="2"/>
                        <a:buChar char="q"/>
                      </a:pPr>
                      <a:endParaRPr lang="en-GB" sz="1600" b="0" dirty="0">
                        <a:solidFill>
                          <a:schemeClr val="tx1"/>
                        </a:solidFill>
                      </a:endParaRPr>
                    </a:p>
                  </a:txBody>
                  <a:tcPr marT="45717" marB="457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10"/>
                  </a:ext>
                </a:extLst>
              </a:tr>
              <a:tr h="712673">
                <a:tc>
                  <a:txBody>
                    <a:bodyPr/>
                    <a:lstStyle/>
                    <a:p>
                      <a:r>
                        <a:rPr lang="en-GB" sz="1100" b="1" dirty="0">
                          <a:solidFill>
                            <a:srgbClr val="7FC184"/>
                          </a:solidFill>
                          <a:latin typeface="Century Gothic" panose="020B0502020202020204" pitchFamily="34" charset="0"/>
                        </a:rPr>
                        <a:t>carnivore</a:t>
                      </a:r>
                    </a:p>
                  </a:txBody>
                  <a:tcPr marT="45717" marB="4571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tc>
                  <a:txBody>
                    <a:bodyPr/>
                    <a:lstStyle/>
                    <a:p>
                      <a:pPr lvl="0"/>
                      <a:r>
                        <a:rPr lang="en-GB" sz="1000" b="0" dirty="0">
                          <a:solidFill>
                            <a:schemeClr val="tx1"/>
                          </a:solidFill>
                          <a:latin typeface="Century Gothic" panose="020B0502020202020204" pitchFamily="34" charset="0"/>
                        </a:rPr>
                        <a:t>An animal that only eats meat.</a:t>
                      </a:r>
                    </a:p>
                  </a:txBody>
                  <a:tcPr marT="45717" marB="4571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tc>
                <a:tc vMerge="1">
                  <a:txBody>
                    <a:bodyPr/>
                    <a:lstStyle/>
                    <a:p>
                      <a:endParaRPr lang="en-GB"/>
                    </a:p>
                  </a:txBody>
                  <a:tcPr/>
                </a:tc>
                <a:extLst>
                  <a:ext uri="{0D108BD9-81ED-4DB2-BD59-A6C34878D82A}">
                    <a16:rowId xmlns:a16="http://schemas.microsoft.com/office/drawing/2014/main" val="10011"/>
                  </a:ext>
                </a:extLst>
              </a:tr>
              <a:tr h="6192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rgbClr val="7FC184"/>
                          </a:solidFill>
                          <a:latin typeface="Century Gothic" panose="020B0502020202020204" pitchFamily="34" charset="0"/>
                        </a:rPr>
                        <a:t>herbivore</a:t>
                      </a:r>
                      <a:endParaRPr lang="en-GB" sz="1100" b="1" dirty="0">
                        <a:solidFill>
                          <a:srgbClr val="7FC184"/>
                        </a:solidFill>
                      </a:endParaRPr>
                    </a:p>
                    <a:p>
                      <a:endParaRPr lang="en-GB" sz="1100" b="1" dirty="0">
                        <a:solidFill>
                          <a:srgbClr val="7FC184"/>
                        </a:solidFill>
                        <a:latin typeface="Century Gothic" panose="020B0502020202020204" pitchFamily="34" charset="0"/>
                      </a:endParaRPr>
                    </a:p>
                  </a:txBody>
                  <a:tcPr marT="45717" marB="45717">
                    <a:lnT w="6350" cap="flat" cmpd="sng" algn="ctr">
                      <a:solidFill>
                        <a:schemeClr val="tx1"/>
                      </a:solidFill>
                      <a:prstDash val="solid"/>
                      <a:round/>
                      <a:headEnd type="none" w="med" len="med"/>
                      <a:tailEnd type="none" w="med" len="med"/>
                    </a:lnT>
                    <a:solidFill>
                      <a:srgbClr val="E8F4E9"/>
                    </a:solidFill>
                  </a:tcPr>
                </a:tc>
                <a:tc>
                  <a:txBody>
                    <a:bodyPr/>
                    <a:lstStyle/>
                    <a:p>
                      <a:pPr lvl="0"/>
                      <a:r>
                        <a:rPr lang="en-GB" sz="1000" b="0" dirty="0">
                          <a:solidFill>
                            <a:schemeClr val="tx1"/>
                          </a:solidFill>
                          <a:latin typeface="Century Gothic" panose="020B0502020202020204" pitchFamily="34" charset="0"/>
                        </a:rPr>
                        <a:t>An animal that only  eats plants.</a:t>
                      </a:r>
                    </a:p>
                  </a:txBody>
                  <a:tcPr marT="45717" marB="45717">
                    <a:lnT w="6350" cap="flat" cmpd="sng" algn="ctr">
                      <a:solidFill>
                        <a:schemeClr val="tx1"/>
                      </a:solidFill>
                      <a:prstDash val="solid"/>
                      <a:round/>
                      <a:headEnd type="none" w="med" len="med"/>
                      <a:tailEnd type="none" w="med" len="med"/>
                    </a:lnT>
                    <a:noFill/>
                  </a:tcPr>
                </a:tc>
                <a:tc vMerge="1">
                  <a:txBody>
                    <a:bodyPr/>
                    <a:lstStyle/>
                    <a:p>
                      <a:endParaRPr lang="en-GB"/>
                    </a:p>
                  </a:txBody>
                  <a:tcPr>
                    <a:lnT w="6350" cap="flat" cmpd="sng" algn="ctr">
                      <a:solidFill>
                        <a:schemeClr val="tx1"/>
                      </a:solidFill>
                      <a:prstDash val="solid"/>
                      <a:round/>
                      <a:headEnd type="none" w="med" len="med"/>
                      <a:tailEnd type="none" w="med" len="med"/>
                    </a:lnT>
                  </a:tcPr>
                </a:tc>
                <a:tc rowSpan="2">
                  <a:txBody>
                    <a:bodyPr/>
                    <a:lstStyle/>
                    <a:p>
                      <a:pPr marL="171450" indent="-171450">
                        <a:buFont typeface="Wingdings" panose="05000000000000000000" pitchFamily="2" charset="2"/>
                        <a:buChar char="q"/>
                      </a:pPr>
                      <a:r>
                        <a:rPr lang="en-GB" sz="1000" b="0" dirty="0">
                          <a:solidFill>
                            <a:schemeClr val="tx1"/>
                          </a:solidFill>
                          <a:latin typeface="Century Gothic" panose="020B0502020202020204" pitchFamily="34" charset="0"/>
                        </a:rPr>
                        <a:t>A herbivore is an animal which only eats plants. Limpets are herbivores – they eat seaweed.</a:t>
                      </a:r>
                    </a:p>
                  </a:txBody>
                  <a:tcPr marT="45717" marB="45717">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14"/>
                  </a:ext>
                </a:extLst>
              </a:tr>
              <a:tr h="137345">
                <a:tc rowSpan="2">
                  <a:txBody>
                    <a:bodyPr/>
                    <a:lstStyle/>
                    <a:p>
                      <a:r>
                        <a:rPr lang="en-GB" sz="1100" b="1" dirty="0">
                          <a:solidFill>
                            <a:srgbClr val="7FC184"/>
                          </a:solidFill>
                        </a:rPr>
                        <a:t>omnivore</a:t>
                      </a:r>
                    </a:p>
                  </a:txBody>
                  <a:tcPr marT="45717" marB="4571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solidFill>
                      <a:schemeClr val="bg1">
                        <a:lumMod val="95000"/>
                      </a:schemeClr>
                    </a:solidFill>
                  </a:tcPr>
                </a:tc>
                <a:tc rowSpan="2">
                  <a:txBody>
                    <a:bodyPr/>
                    <a:lstStyle/>
                    <a:p>
                      <a:pPr lvl="0"/>
                      <a:r>
                        <a:rPr lang="en-GB" sz="1000" b="0" dirty="0">
                          <a:solidFill>
                            <a:schemeClr val="tx1"/>
                          </a:solidFill>
                          <a:latin typeface="Century Gothic" panose="020B0502020202020204" pitchFamily="34" charset="0"/>
                        </a:rPr>
                        <a:t>An animal that eats meat and / or plants</a:t>
                      </a:r>
                    </a:p>
                  </a:txBody>
                  <a:tcPr marT="45717" marB="45717">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B w="6350" cap="flat" cmpd="sng" algn="ctr">
                      <a:solidFill>
                        <a:schemeClr val="tx1"/>
                      </a:solidFill>
                      <a:prstDash val="solid"/>
                      <a:round/>
                      <a:headEnd type="none" w="med" len="med"/>
                      <a:tailEnd type="none" w="med" len="med"/>
                    </a:lnB>
                    <a:noFill/>
                  </a:tcPr>
                </a:tc>
                <a:tc vMerge="1">
                  <a:txBody>
                    <a:bodyPr/>
                    <a:lstStyle/>
                    <a:p>
                      <a:pPr marL="171450" indent="-171450">
                        <a:buFont typeface="Arial" panose="020B0604020202020204" pitchFamily="34" charset="0"/>
                        <a:buChar char="•"/>
                      </a:pPr>
                      <a:endParaRPr lang="en-GB" dirty="0"/>
                    </a:p>
                  </a:txBody>
                  <a:tcPr marT="45717" marB="45717">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vMerge="1">
                  <a:txBody>
                    <a:bodyPr/>
                    <a:lstStyle/>
                    <a:p>
                      <a:endParaRPr lang="en-GB"/>
                    </a:p>
                  </a:txBody>
                  <a:tcPr>
                    <a:lnL w="12700" cap="flat" cmpd="sng" algn="ctr">
                      <a:solidFill>
                        <a:schemeClr val="tx1"/>
                      </a:solidFill>
                      <a:prstDash val="solid"/>
                      <a:round/>
                      <a:headEnd type="none" w="med" len="med"/>
                      <a:tailEnd type="none" w="med" len="med"/>
                    </a:lnL>
                    <a:lnT w="635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16"/>
                  </a:ext>
                </a:extLst>
              </a:tr>
              <a:tr h="781352">
                <a:tc vMerge="1">
                  <a:txBody>
                    <a:bodyPr/>
                    <a:lstStyle/>
                    <a:p>
                      <a:endParaRPr lang="en-GB"/>
                    </a:p>
                  </a:txBody>
                  <a:tcPr>
                    <a:lnT w="6350" cap="flat" cmpd="sng" algn="ctr">
                      <a:solidFill>
                        <a:schemeClr val="tx1"/>
                      </a:solidFill>
                      <a:prstDash val="solid"/>
                      <a:round/>
                      <a:headEnd type="none" w="med" len="med"/>
                      <a:tailEnd type="none" w="med" len="med"/>
                    </a:lnT>
                  </a:tcPr>
                </a:tc>
                <a:tc vMerge="1">
                  <a:txBody>
                    <a:bodyPr/>
                    <a:lstStyle/>
                    <a:p>
                      <a:endParaRPr lang="en-GB"/>
                    </a:p>
                  </a:txBody>
                  <a:tcPr>
                    <a:lnT w="6350" cap="flat" cmpd="sng" algn="ctr">
                      <a:solidFill>
                        <a:schemeClr val="tx1"/>
                      </a:solidFill>
                      <a:prstDash val="solid"/>
                      <a:round/>
                      <a:headEnd type="none" w="med" len="med"/>
                      <a:tailEnd type="none" w="med" len="med"/>
                    </a:lnT>
                  </a:tcPr>
                </a:tc>
                <a:tc vMerge="1">
                  <a:txBody>
                    <a:bodyPr/>
                    <a:lstStyle/>
                    <a:p>
                      <a:pPr marL="0" lvl="0" indent="0" algn="l">
                        <a:buFont typeface="Arial" panose="020B0604020202020204" pitchFamily="34" charset="0"/>
                        <a:buNone/>
                      </a:pPr>
                      <a:endParaRPr lang="en-GB" sz="1100" b="1" dirty="0">
                        <a:solidFill>
                          <a:schemeClr val="tx1"/>
                        </a:solidFill>
                        <a:latin typeface="Century Gothic" pitchFamily="34"/>
                      </a:endParaRPr>
                    </a:p>
                  </a:txBody>
                  <a:tcPr marT="45717" marB="45717">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a:txBody>
                    <a:bodyPr/>
                    <a:lstStyle/>
                    <a:p>
                      <a:pPr marL="171450" indent="-171450">
                        <a:buFont typeface="Wingdings" panose="05000000000000000000" pitchFamily="2" charset="2"/>
                        <a:buChar char="q"/>
                      </a:pPr>
                      <a:r>
                        <a:rPr lang="en-GB" sz="1000" b="0" dirty="0">
                          <a:solidFill>
                            <a:schemeClr val="tx1"/>
                          </a:solidFill>
                          <a:latin typeface="Century Gothic" panose="020B0502020202020204" pitchFamily="34" charset="0"/>
                        </a:rPr>
                        <a:t>An omnivore is an animal which eats meat and plants. Black backed gulls are omnivores eating seaweed and fish.</a:t>
                      </a:r>
                    </a:p>
                  </a:txBody>
                  <a:tcPr marT="45717" marB="4571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E8F4E9"/>
                    </a:solidFill>
                  </a:tcPr>
                </a:tc>
                <a:extLst>
                  <a:ext uri="{0D108BD9-81ED-4DB2-BD59-A6C34878D82A}">
                    <a16:rowId xmlns:a16="http://schemas.microsoft.com/office/drawing/2014/main" val="10018"/>
                  </a:ext>
                </a:extLst>
              </a:tr>
            </a:tbl>
          </a:graphicData>
        </a:graphic>
      </p:graphicFrame>
      <p:pic>
        <p:nvPicPr>
          <p:cNvPr id="4" name="Picture 3">
            <a:extLst>
              <a:ext uri="{FF2B5EF4-FFF2-40B4-BE49-F238E27FC236}">
                <a16:creationId xmlns:a16="http://schemas.microsoft.com/office/drawing/2014/main" id="{8DFBA974-9153-3E18-3AE5-6155BE50E9D0}"/>
              </a:ext>
            </a:extLst>
          </p:cNvPr>
          <p:cNvPicPr>
            <a:picLocks noChangeAspect="1"/>
          </p:cNvPicPr>
          <p:nvPr/>
        </p:nvPicPr>
        <p:blipFill>
          <a:blip r:embed="rId2"/>
          <a:stretch>
            <a:fillRect/>
          </a:stretch>
        </p:blipFill>
        <p:spPr>
          <a:xfrm>
            <a:off x="4096016" y="976691"/>
            <a:ext cx="2435075" cy="2284968"/>
          </a:xfrm>
          <a:prstGeom prst="rect">
            <a:avLst/>
          </a:prstGeom>
        </p:spPr>
      </p:pic>
      <p:pic>
        <p:nvPicPr>
          <p:cNvPr id="6" name="Picture 5">
            <a:extLst>
              <a:ext uri="{FF2B5EF4-FFF2-40B4-BE49-F238E27FC236}">
                <a16:creationId xmlns:a16="http://schemas.microsoft.com/office/drawing/2014/main" id="{8CA440FC-385B-C8B1-74D5-CBA89ED168BB}"/>
              </a:ext>
            </a:extLst>
          </p:cNvPr>
          <p:cNvPicPr>
            <a:picLocks noChangeAspect="1"/>
          </p:cNvPicPr>
          <p:nvPr/>
        </p:nvPicPr>
        <p:blipFill>
          <a:blip r:embed="rId3"/>
          <a:stretch>
            <a:fillRect/>
          </a:stretch>
        </p:blipFill>
        <p:spPr>
          <a:xfrm>
            <a:off x="4096016" y="4331166"/>
            <a:ext cx="2435075" cy="2352437"/>
          </a:xfrm>
          <a:prstGeom prst="rect">
            <a:avLst/>
          </a:prstGeom>
        </p:spPr>
      </p:pic>
      <p:pic>
        <p:nvPicPr>
          <p:cNvPr id="8" name="Picture 7">
            <a:extLst>
              <a:ext uri="{FF2B5EF4-FFF2-40B4-BE49-F238E27FC236}">
                <a16:creationId xmlns:a16="http://schemas.microsoft.com/office/drawing/2014/main" id="{61EF92CB-3B00-8B75-A508-B50BDBCE175E}"/>
              </a:ext>
            </a:extLst>
          </p:cNvPr>
          <p:cNvPicPr>
            <a:picLocks noChangeAspect="1"/>
          </p:cNvPicPr>
          <p:nvPr/>
        </p:nvPicPr>
        <p:blipFill>
          <a:blip r:embed="rId4"/>
          <a:stretch>
            <a:fillRect/>
          </a:stretch>
        </p:blipFill>
        <p:spPr>
          <a:xfrm>
            <a:off x="4080214" y="3294669"/>
            <a:ext cx="1233339" cy="1036497"/>
          </a:xfrm>
          <a:prstGeom prst="rect">
            <a:avLst/>
          </a:prstGeom>
        </p:spPr>
      </p:pic>
      <p:pic>
        <p:nvPicPr>
          <p:cNvPr id="10" name="Picture 9">
            <a:extLst>
              <a:ext uri="{FF2B5EF4-FFF2-40B4-BE49-F238E27FC236}">
                <a16:creationId xmlns:a16="http://schemas.microsoft.com/office/drawing/2014/main" id="{6C157799-F6E6-0EC0-E78A-A05A5D56C38B}"/>
              </a:ext>
            </a:extLst>
          </p:cNvPr>
          <p:cNvPicPr>
            <a:picLocks noChangeAspect="1"/>
          </p:cNvPicPr>
          <p:nvPr/>
        </p:nvPicPr>
        <p:blipFill>
          <a:blip r:embed="rId5"/>
          <a:stretch>
            <a:fillRect/>
          </a:stretch>
        </p:blipFill>
        <p:spPr>
          <a:xfrm>
            <a:off x="5313553" y="3294669"/>
            <a:ext cx="1217538" cy="1036498"/>
          </a:xfrm>
          <a:prstGeom prst="rect">
            <a:avLst/>
          </a:prstGeom>
        </p:spPr>
      </p:pic>
    </p:spTree>
  </p:cSld>
  <p:clrMapOvr>
    <a:masterClrMapping/>
  </p:clrMapOvr>
  <p:transition spd="slow"/>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Know Mats" id="{44C609E7-D963-4258-AC0C-6D24BC1BAC45}" vid="{70B9A501-B5B1-4368-BA62-45740617565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AF30BE0BF5EF4EBE05F1E3520FA74E" ma:contentTypeVersion="13" ma:contentTypeDescription="Create a new document." ma:contentTypeScope="" ma:versionID="cc21844617f6225574745b4390d03054">
  <xsd:schema xmlns:xsd="http://www.w3.org/2001/XMLSchema" xmlns:xs="http://www.w3.org/2001/XMLSchema" xmlns:p="http://schemas.microsoft.com/office/2006/metadata/properties" xmlns:ns2="2d0e3a5b-a963-4fc3-b179-45934d5f49c3" xmlns:ns3="3fffe2ab-1b1f-4c54-9c32-7c0c8aa60f3d" targetNamespace="http://schemas.microsoft.com/office/2006/metadata/properties" ma:root="true" ma:fieldsID="c6fca9b5555afd446ca4bfbfa5d3bebd" ns2:_="" ns3:_="">
    <xsd:import namespace="2d0e3a5b-a963-4fc3-b179-45934d5f49c3"/>
    <xsd:import namespace="3fffe2ab-1b1f-4c54-9c32-7c0c8aa60f3d"/>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0e3a5b-a963-4fc3-b179-45934d5f49c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Location" ma:index="16" nillable="true" ma:displayName="Location" ma:indexed="true" ma:internalName="MediaServiceLocation"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1c29303b-1952-4e44-9c71-ce741b4f3fa2"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fffe2ab-1b1f-4c54-9c32-7c0c8aa60f3d"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08a03855-3a5d-4154-94a6-870730cd9470}" ma:internalName="TaxCatchAll" ma:showField="CatchAllData" ma:web="3fffe2ab-1b1f-4c54-9c32-7c0c8aa60f3d">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2d0e3a5b-a963-4fc3-b179-45934d5f49c3">
      <Terms xmlns="http://schemas.microsoft.com/office/infopath/2007/PartnerControls"/>
    </lcf76f155ced4ddcb4097134ff3c332f>
    <TaxCatchAll xmlns="3fffe2ab-1b1f-4c54-9c32-7c0c8aa60f3d" xsi:nil="true"/>
  </documentManagement>
</p:properties>
</file>

<file path=customXml/itemProps1.xml><?xml version="1.0" encoding="utf-8"?>
<ds:datastoreItem xmlns:ds="http://schemas.openxmlformats.org/officeDocument/2006/customXml" ds:itemID="{F10449BC-88D8-4679-AB27-54FD03032C28}"/>
</file>

<file path=customXml/itemProps2.xml><?xml version="1.0" encoding="utf-8"?>
<ds:datastoreItem xmlns:ds="http://schemas.openxmlformats.org/officeDocument/2006/customXml" ds:itemID="{0F74270E-70F0-4843-AE4E-C8767F43FF87}"/>
</file>

<file path=customXml/itemProps3.xml><?xml version="1.0" encoding="utf-8"?>
<ds:datastoreItem xmlns:ds="http://schemas.openxmlformats.org/officeDocument/2006/customXml" ds:itemID="{2B97D9B0-B06C-405C-9FCF-E1574161055B}"/>
</file>

<file path=docProps/app.xml><?xml version="1.0" encoding="utf-8"?>
<Properties xmlns="http://schemas.openxmlformats.org/officeDocument/2006/extended-properties" xmlns:vt="http://schemas.openxmlformats.org/officeDocument/2006/docPropsVTypes">
  <Template>Know Mats v 3</Template>
  <TotalTime>4571</TotalTime>
  <Words>313</Words>
  <Application>Microsoft Office PowerPoint</Application>
  <PresentationFormat>On-screen Show (4:3)</PresentationFormat>
  <Paragraphs>24</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Century Gothic</vt:lpstr>
      <vt:lpstr>Wingdings</vt:lpstr>
      <vt:lpstr>Office Theme</vt:lpstr>
      <vt:lpstr>Coastal Habitats and Animals Knowledge Mat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Stone Age Knowledge Mat</dc:title>
  <dc:creator>Clive Davies OBE, Director</dc:creator>
  <cp:lastModifiedBy>Sally Spring</cp:lastModifiedBy>
  <cp:revision>320</cp:revision>
  <dcterms:created xsi:type="dcterms:W3CDTF">2018-11-22T20:08:20Z</dcterms:created>
  <dcterms:modified xsi:type="dcterms:W3CDTF">2023-03-31T08:21:04Z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0x010100FCAF30BE0BF5EF4EBE05F1E3520FA74E</vt:lpwstr>
  </property>
</Properties>
</file>