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764" r:id="rId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F4E9"/>
    <a:srgbClr val="7FC184"/>
    <a:srgbClr val="7C5D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974" y="-41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3" name="Date Placeholder 2"/>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8260E3AB-A214-46AC-B714-38E1077F4210}" type="datetime1">
              <a:rPr lang="en-US"/>
              <a:pPr>
                <a:defRPr/>
              </a:pPr>
              <a:t>3/31/2023</a:t>
            </a:fld>
            <a:endParaRPr dirty="0"/>
          </a:p>
        </p:txBody>
      </p:sp>
      <p:sp>
        <p:nvSpPr>
          <p:cNvPr id="3076" name="Slide Image Placeholder 3"/>
          <p:cNvSpPr>
            <a:spLocks noGrp="1" noRot="1" noChangeAspect="1"/>
          </p:cNvSpPr>
          <p:nvPr>
            <p:ph type="sldImg" idx="2"/>
          </p:nvPr>
        </p:nvSpPr>
        <p:spPr bwMode="auto">
          <a:xfrm>
            <a:off x="1371600" y="1143000"/>
            <a:ext cx="41148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7" name="Slide Number Placeholder 6"/>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7FFE9782-B39A-456D-B559-606D159CA9A1}" type="slidenum">
              <a:rPr/>
              <a:pPr>
                <a:defRPr/>
              </a:pPr>
              <a:t>‹#›</a:t>
            </a:fld>
            <a:endParaRPr dirty="0"/>
          </a:p>
        </p:txBody>
      </p:sp>
    </p:spTree>
    <p:extLst>
      <p:ext uri="{BB962C8B-B14F-4D97-AF65-F5344CB8AC3E}">
        <p14:creationId xmlns:p14="http://schemas.microsoft.com/office/powerpoint/2010/main" val="159410184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3E3F6E71-F28E-4A4D-8F6E-08086644DBA4}" type="datetime1">
              <a:rPr lang="en-US"/>
              <a:pPr>
                <a:defRPr/>
              </a:pPr>
              <a:t>3/31/2023</a:t>
            </a:fld>
            <a:endParaRPr dirty="0"/>
          </a:p>
        </p:txBody>
      </p:sp>
      <p:sp>
        <p:nvSpPr>
          <p:cNvPr id="5" name="Footer Placeholder 4"/>
          <p:cNvSpPr txBox="1">
            <a:spLocks noGrp="1"/>
          </p:cNvSpPr>
          <p:nvPr>
            <p:ph type="ftr" sz="quarter" idx="11"/>
          </p:nvPr>
        </p:nvSpPr>
        <p:spPr>
          <a:ln/>
        </p:spPr>
        <p:txBody>
          <a:bodyPr/>
          <a:lstStyle>
            <a:lvl1pPr>
              <a:defRPr/>
            </a:lvl1pPr>
          </a:lstStyle>
          <a:p>
            <a:pPr>
              <a:defRPr/>
            </a:pPr>
            <a:r>
              <a:rPr dirty="0"/>
              <a:t>© Focus Education UK Ltd. </a:t>
            </a:r>
          </a:p>
        </p:txBody>
      </p:sp>
      <p:sp>
        <p:nvSpPr>
          <p:cNvPr id="6" name="Slide Number Placeholder 5"/>
          <p:cNvSpPr txBox="1">
            <a:spLocks noGrp="1"/>
          </p:cNvSpPr>
          <p:nvPr>
            <p:ph type="sldNum" sz="quarter" idx="12"/>
          </p:nvPr>
        </p:nvSpPr>
        <p:spPr>
          <a:ln/>
        </p:spPr>
        <p:txBody>
          <a:bodyPr/>
          <a:lstStyle>
            <a:lvl1pPr>
              <a:defRPr/>
            </a:lvl1pPr>
          </a:lstStyle>
          <a:p>
            <a:pPr>
              <a:defRPr/>
            </a:pPr>
            <a:fld id="{F70377DA-A267-4647-81C6-C466F7142076}" type="slidenum">
              <a:rPr/>
              <a:pPr>
                <a:defRPr/>
              </a:pPr>
              <a:t>‹#›</a:t>
            </a:fld>
            <a:endParaRPr dirty="0"/>
          </a:p>
        </p:txBody>
      </p:sp>
    </p:spTree>
    <p:extLst>
      <p:ext uri="{BB962C8B-B14F-4D97-AF65-F5344CB8AC3E}">
        <p14:creationId xmlns:p14="http://schemas.microsoft.com/office/powerpoint/2010/main" val="1362358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559800" y="6445250"/>
            <a:ext cx="5842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1"/>
          <p:cNvSpPr txBox="1">
            <a:spLocks/>
          </p:cNvSpPr>
          <p:nvPr userDrawn="1"/>
        </p:nvSpPr>
        <p:spPr>
          <a:xfrm>
            <a:off x="3044825" y="6491288"/>
            <a:ext cx="3086100" cy="365125"/>
          </a:xfrm>
          <a:prstGeom prst="rect">
            <a:avLst/>
          </a:prstGeom>
          <a:noFill/>
          <a:ln>
            <a:noFill/>
          </a:ln>
        </p:spPr>
        <p:txBody>
          <a:bodyPr anchor="ctr" anchorCtr="1"/>
          <a:lstStyle>
            <a:defPPr>
              <a:defRPr lang="en-GB"/>
            </a:defPPr>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dirty="0"/>
              <a:t>© Focus Education UK Ltd. </a:t>
            </a:r>
          </a:p>
        </p:txBody>
      </p:sp>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txBox="1">
            <a:spLocks noGrp="1"/>
          </p:cNvSpPr>
          <p:nvPr>
            <p:ph type="dt" sz="half" idx="10"/>
          </p:nvPr>
        </p:nvSpPr>
        <p:spPr/>
        <p:txBody>
          <a:bodyPr/>
          <a:lstStyle>
            <a:lvl1pPr>
              <a:defRPr/>
            </a:lvl1pPr>
          </a:lstStyle>
          <a:p>
            <a:pPr>
              <a:defRPr/>
            </a:pPr>
            <a:fld id="{E0CF7800-02E1-4CC2-842C-5DD9EF076BD8}" type="datetime1">
              <a:rPr lang="en-US"/>
              <a:pPr>
                <a:defRPr/>
              </a:pPr>
              <a:t>3/31/2023</a:t>
            </a:fld>
            <a:endParaRPr dirty="0"/>
          </a:p>
        </p:txBody>
      </p:sp>
      <p:sp>
        <p:nvSpPr>
          <p:cNvPr id="7" name="Slide Number Placeholder 5"/>
          <p:cNvSpPr txBox="1">
            <a:spLocks noGrp="1"/>
          </p:cNvSpPr>
          <p:nvPr>
            <p:ph type="sldNum" sz="quarter" idx="11"/>
          </p:nvPr>
        </p:nvSpPr>
        <p:spPr/>
        <p:txBody>
          <a:bodyPr/>
          <a:lstStyle>
            <a:lvl1pPr>
              <a:defRPr/>
            </a:lvl1pPr>
          </a:lstStyle>
          <a:p>
            <a:pPr>
              <a:defRPr/>
            </a:pPr>
            <a:fld id="{56BEA453-0036-4CA1-AAD5-3FEF21499C57}" type="slidenum">
              <a:rPr/>
              <a:pPr>
                <a:defRPr/>
              </a:pPr>
              <a:t>‹#›</a:t>
            </a:fld>
            <a:endParaRPr dirty="0"/>
          </a:p>
        </p:txBody>
      </p:sp>
    </p:spTree>
    <p:extLst>
      <p:ext uri="{BB962C8B-B14F-4D97-AF65-F5344CB8AC3E}">
        <p14:creationId xmlns:p14="http://schemas.microsoft.com/office/powerpoint/2010/main" val="3598357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5D77DB5-6A83-421E-87BA-90BC53525E43}" type="datetime1">
              <a:rPr lang="en-US"/>
              <a:pPr>
                <a:defRPr/>
              </a:pPr>
              <a:t>3/31/2023</a:t>
            </a:fld>
            <a:endParaRPr dirty="0"/>
          </a:p>
        </p:txBody>
      </p:sp>
      <p:sp>
        <p:nvSpPr>
          <p:cNvPr id="5" name="Footer Placeholder 4"/>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r>
              <a:rPr dirty="0"/>
              <a:t>© Focus Education UK Ltd. </a:t>
            </a:r>
          </a:p>
        </p:txBody>
      </p:sp>
      <p:sp>
        <p:nvSpPr>
          <p:cNvPr id="6" name="Slide Number Placeholder 5"/>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16442C7D-46E7-460A-A6DD-F655CDEAA14A}"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219" r:id="rId1"/>
    <p:sldLayoutId id="2147484220" r:id="rId2"/>
  </p:sldLayoutIdLst>
  <p:transition spd="slow"/>
  <p:hf sldNum="0" hdr="0" ftr="0" dt="0"/>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txBox="1">
            <a:spLocks noGrp="1" noChangeArrowheads="1"/>
          </p:cNvSpPr>
          <p:nvPr>
            <p:ph type="title"/>
          </p:nvPr>
        </p:nvSpPr>
        <p:spPr>
          <a:xfrm>
            <a:off x="142875" y="79376"/>
            <a:ext cx="8867775" cy="492125"/>
          </a:xfrm>
        </p:spPr>
        <p:txBody>
          <a:bodyPr anchorCtr="1"/>
          <a:lstStyle/>
          <a:p>
            <a:pPr algn="ctr" eaLnBrk="1" hangingPunct="1"/>
            <a:r>
              <a:rPr lang="en-GB" altLang="en-US" sz="2800" b="1" dirty="0">
                <a:solidFill>
                  <a:srgbClr val="7FC184"/>
                </a:solidFill>
                <a:latin typeface="Century Gothic" panose="020B0502020202020204" pitchFamily="34" charset="0"/>
              </a:rPr>
              <a:t>Coastal Habitats and Animals Knowledge Mat</a:t>
            </a:r>
          </a:p>
        </p:txBody>
      </p:sp>
      <p:graphicFrame>
        <p:nvGraphicFramePr>
          <p:cNvPr id="3" name="Content Placeholder 3"/>
          <p:cNvGraphicFramePr>
            <a:graphicFrameLocks noGrp="1"/>
          </p:cNvGraphicFramePr>
          <p:nvPr>
            <p:ph idx="1"/>
            <p:extLst>
              <p:ext uri="{D42A27DB-BD31-4B8C-83A1-F6EECF244321}">
                <p14:modId xmlns:p14="http://schemas.microsoft.com/office/powerpoint/2010/main" val="4170722924"/>
              </p:ext>
            </p:extLst>
          </p:nvPr>
        </p:nvGraphicFramePr>
        <p:xfrm>
          <a:off x="249382" y="484566"/>
          <a:ext cx="8647690" cy="6199037"/>
        </p:xfrm>
        <a:graphic>
          <a:graphicData uri="http://schemas.openxmlformats.org/drawingml/2006/table">
            <a:tbl>
              <a:tblPr firstRow="1" bandRow="1">
                <a:effectLst/>
                <a:tableStyleId>{5C22544A-7EE6-4342-B048-85BDC9FD1C3A}</a:tableStyleId>
              </a:tblPr>
              <a:tblGrid>
                <a:gridCol w="1303432">
                  <a:extLst>
                    <a:ext uri="{9D8B030D-6E8A-4147-A177-3AD203B41FA5}">
                      <a16:colId xmlns:a16="http://schemas.microsoft.com/office/drawing/2014/main" val="20000"/>
                    </a:ext>
                  </a:extLst>
                </a:gridCol>
                <a:gridCol w="2427196">
                  <a:extLst>
                    <a:ext uri="{9D8B030D-6E8A-4147-A177-3AD203B41FA5}">
                      <a16:colId xmlns:a16="http://schemas.microsoft.com/office/drawing/2014/main" val="20001"/>
                    </a:ext>
                  </a:extLst>
                </a:gridCol>
                <a:gridCol w="2589156">
                  <a:extLst>
                    <a:ext uri="{9D8B030D-6E8A-4147-A177-3AD203B41FA5}">
                      <a16:colId xmlns:a16="http://schemas.microsoft.com/office/drawing/2014/main" val="20002"/>
                    </a:ext>
                  </a:extLst>
                </a:gridCol>
                <a:gridCol w="2327906">
                  <a:extLst>
                    <a:ext uri="{9D8B030D-6E8A-4147-A177-3AD203B41FA5}">
                      <a16:colId xmlns:a16="http://schemas.microsoft.com/office/drawing/2014/main" val="20003"/>
                    </a:ext>
                  </a:extLst>
                </a:gridCol>
              </a:tblGrid>
              <a:tr h="407659">
                <a:tc gridSpan="2">
                  <a:txBody>
                    <a:bodyPr/>
                    <a:lstStyle/>
                    <a:p>
                      <a:pPr lvl="0" algn="ctr"/>
                      <a:r>
                        <a:rPr lang="en-GB" sz="1800" dirty="0">
                          <a:solidFill>
                            <a:schemeClr val="bg1"/>
                          </a:solidFill>
                          <a:latin typeface="Century Gothic" pitchFamily="34"/>
                        </a:rPr>
                        <a:t>Subject Specific Vocabulary</a:t>
                      </a:r>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latin typeface="Century Gothic" pitchFamily="34"/>
                        </a:rPr>
                        <a:t>Rockpool animals</a:t>
                      </a:r>
                    </a:p>
                  </a:txBody>
                  <a:tcPr marT="45717" marB="45717">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lvl="0" algn="ctr"/>
                      <a:r>
                        <a:rPr lang="en-GB" sz="1800" dirty="0">
                          <a:solidFill>
                            <a:srgbClr val="7FC184"/>
                          </a:solidFill>
                          <a:latin typeface="Century Gothic" pitchFamily="34"/>
                        </a:rPr>
                        <a:t>Sticky Knowledge about coasts </a:t>
                      </a: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0"/>
                  </a:ext>
                </a:extLst>
              </a:tr>
              <a:tr h="305749">
                <a:tc rowSpan="2">
                  <a:txBody>
                    <a:bodyPr/>
                    <a:lstStyle/>
                    <a:p>
                      <a:r>
                        <a:rPr lang="en-GB" sz="1100" b="1" dirty="0">
                          <a:solidFill>
                            <a:srgbClr val="7FC184"/>
                          </a:solidFill>
                          <a:latin typeface="Century Gothic" panose="020B0502020202020204" pitchFamily="34" charset="0"/>
                        </a:rPr>
                        <a:t>coastal habitat</a:t>
                      </a:r>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1000" b="0" dirty="0">
                          <a:solidFill>
                            <a:schemeClr val="tx1"/>
                          </a:solidFill>
                          <a:latin typeface="Century Gothic" panose="020B0502020202020204" pitchFamily="34" charset="0"/>
                        </a:rPr>
                        <a:t>The coast is the area between the sea and the land. A habitat is a place where animals live. A coastal habitat is special sort of habitat.</a:t>
                      </a:r>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11">
                  <a:txBody>
                    <a:bodyPr/>
                    <a:lstStyle/>
                    <a:p>
                      <a:pPr lvl="0" algn="ctr"/>
                      <a:endParaRPr lang="en-GB" sz="1200" dirty="0">
                        <a:solidFill>
                          <a:schemeClr val="tx1"/>
                        </a:solidFill>
                        <a:latin typeface="Century Gothic" panose="020B0502020202020204" pitchFamily="34" charset="0"/>
                      </a:endParaRPr>
                    </a:p>
                  </a:txBody>
                  <a:tcPr marT="45717" marB="45717">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lvl="0" algn="ctr"/>
                      <a:endParaRPr lang="en-GB" sz="1400" b="1" dirty="0">
                        <a:solidFill>
                          <a:schemeClr val="accent6">
                            <a:lumMod val="75000"/>
                          </a:schemeClr>
                        </a:solidFill>
                        <a:latin typeface="Century Gothic" pitchFamily="34"/>
                      </a:endParaRPr>
                    </a:p>
                  </a:txBody>
                  <a:tcPr marT="45730" marB="45730">
                    <a:solidFill>
                      <a:schemeClr val="accent6">
                        <a:lumMod val="40000"/>
                        <a:lumOff val="60000"/>
                      </a:schemeClr>
                    </a:solidFill>
                  </a:tcPr>
                </a:tc>
                <a:extLst>
                  <a:ext uri="{0D108BD9-81ED-4DB2-BD59-A6C34878D82A}">
                    <a16:rowId xmlns:a16="http://schemas.microsoft.com/office/drawing/2014/main" val="10001"/>
                  </a:ext>
                </a:extLst>
              </a:tr>
              <a:tr h="475603">
                <a:tc vMerge="1">
                  <a:txBody>
                    <a:bodyPr/>
                    <a:lstStyle/>
                    <a:p>
                      <a:pPr lvl="0"/>
                      <a:endParaRPr lang="en-GB" sz="1400" b="1" dirty="0">
                        <a:solidFill>
                          <a:schemeClr val="accent6">
                            <a:lumMod val="75000"/>
                          </a:schemeClr>
                        </a:solidFill>
                        <a:latin typeface="Century Gothic" pitchFamily="34"/>
                      </a:endParaRPr>
                    </a:p>
                  </a:txBody>
                  <a:tcPr marT="45737" marB="45737">
                    <a:solidFill>
                      <a:schemeClr val="accent6">
                        <a:lumMod val="20000"/>
                        <a:lumOff val="80000"/>
                      </a:schemeClr>
                    </a:solidFill>
                  </a:tcPr>
                </a:tc>
                <a:tc vMerge="1">
                  <a:txBody>
                    <a:bodyPr/>
                    <a:lstStyle/>
                    <a:p>
                      <a:pPr lvl="0"/>
                      <a:endParaRPr lang="en-GB" sz="800" b="0" dirty="0">
                        <a:solidFill>
                          <a:schemeClr val="accent6">
                            <a:lumMod val="75000"/>
                          </a:schemeClr>
                        </a:solidFill>
                        <a:latin typeface="Century Gothic" panose="020B0502020202020204" pitchFamily="34" charset="0"/>
                      </a:endParaRPr>
                    </a:p>
                  </a:txBody>
                  <a:tcPr marT="45737" marB="45737">
                    <a:solidFill>
                      <a:schemeClr val="accent6">
                        <a:lumMod val="20000"/>
                        <a:lumOff val="80000"/>
                      </a:schemeClr>
                    </a:solidFill>
                  </a:tcPr>
                </a:tc>
                <a:tc vMerge="1">
                  <a:txBody>
                    <a:bodyPr/>
                    <a:lstStyle/>
                    <a:p>
                      <a:endParaRPr lang="en-GB"/>
                    </a:p>
                  </a:txBody>
                  <a:tcPr/>
                </a:tc>
                <a:tc rowSpan="2">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A habitat is a place that an animal lives. It provides the animal with food, water and shelter.</a:t>
                      </a:r>
                      <a:endParaRPr lang="en-GB" sz="1000" b="0" dirty="0">
                        <a:solidFill>
                          <a:schemeClr val="tx1"/>
                        </a:solidFill>
                        <a:latin typeface="Century Gothic" panose="020B0502020202020204" pitchFamily="34" charset="0"/>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2"/>
                  </a:ext>
                </a:extLst>
              </a:tr>
              <a:tr h="611492">
                <a:tc>
                  <a:txBody>
                    <a:bodyPr/>
                    <a:lstStyle/>
                    <a:p>
                      <a:r>
                        <a:rPr lang="en-GB" sz="1100" b="1" dirty="0">
                          <a:solidFill>
                            <a:srgbClr val="7FC184"/>
                          </a:solidFill>
                        </a:rPr>
                        <a:t>tide</a:t>
                      </a:r>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1000" b="0" dirty="0">
                          <a:solidFill>
                            <a:schemeClr val="tx1"/>
                          </a:solidFill>
                          <a:latin typeface="Century Gothic" panose="020B0502020202020204" pitchFamily="34" charset="0"/>
                        </a:rPr>
                        <a:t>Tides are the rise and fall of the ocean. Every day there are two high tides and two low tides.</a:t>
                      </a:r>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951213">
                <a:tc rowSpan="2">
                  <a:txBody>
                    <a:bodyPr/>
                    <a:lstStyle/>
                    <a:p>
                      <a:r>
                        <a:rPr lang="en-GB" sz="1100" b="1">
                          <a:solidFill>
                            <a:srgbClr val="7FC184"/>
                          </a:solidFill>
                          <a:latin typeface="Century Gothic" panose="020B0502020202020204" pitchFamily="34" charset="0"/>
                        </a:rPr>
                        <a:t>rockpool</a:t>
                      </a:r>
                      <a:endParaRPr lang="en-GB"/>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1000" b="0" i="0" kern="1200" dirty="0">
                          <a:solidFill>
                            <a:srgbClr val="000000"/>
                          </a:solidFill>
                          <a:effectLst/>
                          <a:latin typeface="Century Gothic" panose="020B0502020202020204" pitchFamily="34" charset="0"/>
                          <a:ea typeface="+mn-ea"/>
                          <a:cs typeface="+mn-cs"/>
                        </a:rPr>
                        <a:t>They form in small and large spaces between rocks that have no gaps to let the water out. The water in tide pools changes every time the tide rises to cover them. Seaweeds and sea shore animals, such as crabs, small fish, and sea anemones, can live in these pools.</a:t>
                      </a:r>
                      <a:endParaRPr lang="en-GB" dirty="0"/>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Animals are adapted to the habitat they live in. Limpets attach themselves to rocks when the tide goes out so that they do not dry out in the sun.</a:t>
                      </a:r>
                      <a:endParaRPr lang="en-GB" sz="1600" b="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4"/>
                  </a:ext>
                </a:extLst>
              </a:tr>
              <a:tr h="585226">
                <a:tc vMerge="1">
                  <a:txBody>
                    <a:bodyPr/>
                    <a:lstStyle/>
                    <a:p>
                      <a:r>
                        <a:rPr lang="en-GB" sz="1100" b="1">
                          <a:solidFill>
                            <a:srgbClr val="7FC184"/>
                          </a:solidFill>
                          <a:latin typeface="Century Gothic" panose="020B0502020202020204" pitchFamily="34" charset="0"/>
                        </a:rPr>
                        <a:t>rockpool</a:t>
                      </a:r>
                      <a:endParaRPr lang="en-GB"/>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lumMod val="95000"/>
                      </a:schemeClr>
                    </a:solidFill>
                  </a:tcPr>
                </a:tc>
                <a:tc vMerge="1">
                  <a:txBody>
                    <a:bodyPr/>
                    <a:lstStyle/>
                    <a:p>
                      <a:r>
                        <a:rPr lang="en-GB" sz="1000" b="0" i="0" kern="1200" dirty="0">
                          <a:solidFill>
                            <a:srgbClr val="000000"/>
                          </a:solidFill>
                          <a:effectLst/>
                          <a:latin typeface="Century Gothic" panose="020B0502020202020204" pitchFamily="34" charset="0"/>
                          <a:ea typeface="+mn-ea"/>
                          <a:cs typeface="+mn-cs"/>
                        </a:rPr>
                        <a:t>They form in small and large spaces between rocks that have no gaps to let the water out. The water in tide pools changes every time the tide rises to cover them. Seaweeds and sea shore animals, such as crabs, small fish, and sea anemones, can live in these pools.</a:t>
                      </a:r>
                      <a:endParaRPr lang="en-GB" sz="1000" dirty="0"/>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noFill/>
                  </a:tcPr>
                </a:tc>
                <a:tc vMerge="1">
                  <a:txBody>
                    <a:bodyPr/>
                    <a:lstStyle/>
                    <a:p>
                      <a:endParaRPr lang="en-GB"/>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rowSpan="2">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 A food chain is a sequence that tells us what each animal in the sequence eats</a:t>
                      </a:r>
                    </a:p>
                  </a:txBody>
                  <a:tcPr marT="45717" marB="45717">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6"/>
                  </a:ext>
                </a:extLst>
              </a:tr>
              <a:tr h="7926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rgbClr val="7FC184"/>
                          </a:solidFill>
                          <a:latin typeface="Century Gothic" panose="020B0502020202020204" pitchFamily="34" charset="0"/>
                        </a:rPr>
                        <a:t>food chain</a:t>
                      </a:r>
                    </a:p>
                    <a:p>
                      <a:endParaRPr lang="en-GB" sz="1100" b="1" dirty="0"/>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1000" b="0" i="0" kern="1200" dirty="0">
                          <a:solidFill>
                            <a:srgbClr val="000000"/>
                          </a:solidFill>
                          <a:effectLst/>
                          <a:latin typeface="+mn-lt"/>
                          <a:ea typeface="+mn-ea"/>
                          <a:cs typeface="+mn-cs"/>
                        </a:rPr>
                        <a:t>A food chain shows how energy is passed between plants and animals. A food chain tells us what each animal in the chain eats</a:t>
                      </a:r>
                      <a:endParaRPr lang="en-GB" sz="1000" dirty="0"/>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0" lvl="0" indent="0" algn="l">
                        <a:buFont typeface="Arial" panose="020B0604020202020204" pitchFamily="34" charset="0"/>
                        <a:buNone/>
                      </a:pPr>
                      <a:endParaRPr lang="en-GB" sz="1200" b="1" dirty="0">
                        <a:solidFill>
                          <a:schemeClr val="bg1"/>
                        </a:solidFill>
                        <a:latin typeface="Century Gothic" pitchFamily="34"/>
                      </a:endParaRPr>
                    </a:p>
                  </a:txBody>
                  <a:tcPr marT="45717" marB="45717">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vMerge="1">
                  <a:txBody>
                    <a:bodyPr/>
                    <a:lstStyle/>
                    <a:p>
                      <a:endParaRPr lang="en-GB"/>
                    </a:p>
                  </a:txBody>
                  <a:tcPr>
                    <a:lnL w="1270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r h="532227">
                <a:tc vMerge="1">
                  <a:txBody>
                    <a:bodyPr/>
                    <a:lstStyle/>
                    <a:p>
                      <a:endParaRPr lang="en-GB"/>
                    </a:p>
                  </a:txBody>
                  <a:tcPr>
                    <a:lnT w="6350" cap="flat" cmpd="sng" algn="ctr">
                      <a:solidFill>
                        <a:schemeClr val="tx1"/>
                      </a:solidFill>
                      <a:prstDash val="solid"/>
                      <a:round/>
                      <a:headEnd type="none" w="med" len="med"/>
                      <a:tailEnd type="none" w="med" len="med"/>
                    </a:lnT>
                  </a:tcPr>
                </a:tc>
                <a:tc vMerge="1">
                  <a:txBody>
                    <a:bodyPr/>
                    <a:lstStyle/>
                    <a:p>
                      <a:endParaRPr lang="en-GB"/>
                    </a:p>
                  </a:txBody>
                  <a:tcPr>
                    <a:lnT w="6350" cap="flat" cmpd="sng" algn="ctr">
                      <a:solidFill>
                        <a:schemeClr val="tx1"/>
                      </a:solidFill>
                      <a:prstDash val="solid"/>
                      <a:round/>
                      <a:headEnd type="none" w="med" len="med"/>
                      <a:tailEnd type="none" w="med" len="med"/>
                    </a:lnT>
                  </a:tcPr>
                </a:tc>
                <a:tc vMerge="1">
                  <a:txBody>
                    <a:bodyPr/>
                    <a:lstStyle/>
                    <a:p>
                      <a:pPr marL="171450" lvl="0" indent="-171450" algn="l">
                        <a:buFont typeface="Arial" panose="020B0604020202020204" pitchFamily="34" charset="0"/>
                        <a:buChar char="•"/>
                      </a:pPr>
                      <a:endParaRPr lang="en-GB" sz="1100" b="1" dirty="0">
                        <a:solidFill>
                          <a:schemeClr val="tx1"/>
                        </a:solidFill>
                        <a:latin typeface="Century Gothic" pitchFamily="34"/>
                      </a:endParaRPr>
                    </a:p>
                  </a:txBody>
                  <a:tcPr marT="45717" marB="45717">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GB" sz="1600" b="0" i="0" u="none" strike="noStrike" kern="1200" dirty="0">
                          <a:solidFill>
                            <a:schemeClr val="tx1"/>
                          </a:solidFill>
                          <a:effectLst/>
                          <a:latin typeface="Century Gothic" panose="020B0502020202020204" pitchFamily="34" charset="0"/>
                          <a:ea typeface="+mn-ea"/>
                          <a:cs typeface="+mn-cs"/>
                        </a:rPr>
                        <a:t> </a:t>
                      </a:r>
                      <a:r>
                        <a:rPr lang="en-GB" sz="1000" b="0" i="0" u="none" strike="noStrike" kern="1200" dirty="0">
                          <a:solidFill>
                            <a:schemeClr val="tx1"/>
                          </a:solidFill>
                          <a:effectLst/>
                          <a:latin typeface="Century Gothic" panose="020B0502020202020204" pitchFamily="34" charset="0"/>
                          <a:ea typeface="+mn-ea"/>
                          <a:cs typeface="+mn-cs"/>
                        </a:rPr>
                        <a:t>A carnivore is an animal which eats only meat. An orca whale is a carnivore – it </a:t>
                      </a:r>
                      <a:r>
                        <a:rPr lang="en-GB" sz="1000" b="0" i="0" u="none" strike="noStrike" kern="1200">
                          <a:solidFill>
                            <a:schemeClr val="tx1"/>
                          </a:solidFill>
                          <a:effectLst/>
                          <a:latin typeface="Century Gothic" panose="020B0502020202020204" pitchFamily="34" charset="0"/>
                          <a:ea typeface="+mn-ea"/>
                          <a:cs typeface="+mn-cs"/>
                        </a:rPr>
                        <a:t>eats seals </a:t>
                      </a:r>
                      <a:r>
                        <a:rPr lang="en-GB" sz="1000" b="0" i="0" u="none" strike="noStrike" kern="1200" dirty="0">
                          <a:solidFill>
                            <a:schemeClr val="tx1"/>
                          </a:solidFill>
                          <a:effectLst/>
                          <a:latin typeface="Century Gothic" panose="020B0502020202020204" pitchFamily="34" charset="0"/>
                          <a:ea typeface="+mn-ea"/>
                          <a:cs typeface="+mn-cs"/>
                        </a:rPr>
                        <a:t>and fish.</a:t>
                      </a:r>
                    </a:p>
                    <a:p>
                      <a:pPr marL="171450" indent="-171450">
                        <a:buFont typeface="Wingdings" panose="05000000000000000000" pitchFamily="2" charset="2"/>
                        <a:buChar char="q"/>
                      </a:pPr>
                      <a:endParaRPr lang="en-GB" sz="1600" b="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0"/>
                  </a:ext>
                </a:extLst>
              </a:tr>
              <a:tr h="712673">
                <a:tc>
                  <a:txBody>
                    <a:bodyPr/>
                    <a:lstStyle/>
                    <a:p>
                      <a:r>
                        <a:rPr lang="en-GB" sz="1100" b="1" dirty="0">
                          <a:solidFill>
                            <a:srgbClr val="7FC184"/>
                          </a:solidFill>
                          <a:latin typeface="Century Gothic" panose="020B0502020202020204" pitchFamily="34" charset="0"/>
                        </a:rPr>
                        <a:t>carnivore</a:t>
                      </a:r>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tc>
                  <a:txBody>
                    <a:bodyPr/>
                    <a:lstStyle/>
                    <a:p>
                      <a:pPr lvl="0"/>
                      <a:r>
                        <a:rPr lang="en-GB" sz="1000" b="0" dirty="0">
                          <a:solidFill>
                            <a:schemeClr val="tx1"/>
                          </a:solidFill>
                          <a:latin typeface="Century Gothic" panose="020B0502020202020204" pitchFamily="34" charset="0"/>
                        </a:rPr>
                        <a:t>An animal that only eats meat.</a:t>
                      </a:r>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1"/>
                  </a:ext>
                </a:extLst>
              </a:tr>
              <a:tr h="6192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rgbClr val="7FC184"/>
                          </a:solidFill>
                          <a:latin typeface="Century Gothic" panose="020B0502020202020204" pitchFamily="34" charset="0"/>
                        </a:rPr>
                        <a:t>herbivore</a:t>
                      </a:r>
                      <a:endParaRPr lang="en-GB" sz="1100" b="1" dirty="0">
                        <a:solidFill>
                          <a:srgbClr val="7FC184"/>
                        </a:solidFill>
                      </a:endParaRPr>
                    </a:p>
                    <a:p>
                      <a:endParaRPr lang="en-GB" sz="1100" b="1" dirty="0">
                        <a:solidFill>
                          <a:srgbClr val="7FC184"/>
                        </a:solidFill>
                        <a:latin typeface="Century Gothic" panose="020B0502020202020204" pitchFamily="34" charset="0"/>
                      </a:endParaRPr>
                    </a:p>
                  </a:txBody>
                  <a:tcPr marT="45717" marB="45717">
                    <a:lnT w="6350" cap="flat" cmpd="sng" algn="ctr">
                      <a:solidFill>
                        <a:schemeClr val="tx1"/>
                      </a:solidFill>
                      <a:prstDash val="solid"/>
                      <a:round/>
                      <a:headEnd type="none" w="med" len="med"/>
                      <a:tailEnd type="none" w="med" len="med"/>
                    </a:lnT>
                    <a:solidFill>
                      <a:srgbClr val="E8F4E9"/>
                    </a:solidFill>
                  </a:tcPr>
                </a:tc>
                <a:tc>
                  <a:txBody>
                    <a:bodyPr/>
                    <a:lstStyle/>
                    <a:p>
                      <a:pPr lvl="0"/>
                      <a:r>
                        <a:rPr lang="en-GB" sz="1000" b="0" dirty="0">
                          <a:solidFill>
                            <a:schemeClr val="tx1"/>
                          </a:solidFill>
                          <a:latin typeface="Century Gothic" panose="020B0502020202020204" pitchFamily="34" charset="0"/>
                        </a:rPr>
                        <a:t>An animal that only  eats plants.</a:t>
                      </a:r>
                    </a:p>
                  </a:txBody>
                  <a:tcPr marT="45717" marB="45717">
                    <a:lnT w="6350" cap="flat" cmpd="sng" algn="ctr">
                      <a:solidFill>
                        <a:schemeClr val="tx1"/>
                      </a:solidFill>
                      <a:prstDash val="solid"/>
                      <a:round/>
                      <a:headEnd type="none" w="med" len="med"/>
                      <a:tailEnd type="none" w="med" len="med"/>
                    </a:lnT>
                    <a:noFill/>
                  </a:tcPr>
                </a:tc>
                <a:tc vMerge="1">
                  <a:txBody>
                    <a:bodyPr/>
                    <a:lstStyle/>
                    <a:p>
                      <a:endParaRPr lang="en-GB"/>
                    </a:p>
                  </a:txBody>
                  <a:tcPr>
                    <a:lnT w="6350" cap="flat" cmpd="sng" algn="ctr">
                      <a:solidFill>
                        <a:schemeClr val="tx1"/>
                      </a:solidFill>
                      <a:prstDash val="solid"/>
                      <a:round/>
                      <a:headEnd type="none" w="med" len="med"/>
                      <a:tailEnd type="none" w="med" len="med"/>
                    </a:lnT>
                  </a:tcPr>
                </a:tc>
                <a:tc rowSpan="2">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A herbivore is an animal which only eats plants. Limpets are herbivores – they eat seaweed.</a:t>
                      </a:r>
                    </a:p>
                  </a:txBody>
                  <a:tcPr marT="45717" marB="45717">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4"/>
                  </a:ext>
                </a:extLst>
              </a:tr>
              <a:tr h="137345">
                <a:tc rowSpan="2">
                  <a:txBody>
                    <a:bodyPr/>
                    <a:lstStyle/>
                    <a:p>
                      <a:r>
                        <a:rPr lang="en-GB" sz="1100" b="1" dirty="0">
                          <a:solidFill>
                            <a:srgbClr val="7FC184"/>
                          </a:solidFill>
                        </a:rPr>
                        <a:t>omnivore</a:t>
                      </a:r>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1000" b="0" dirty="0">
                          <a:solidFill>
                            <a:schemeClr val="tx1"/>
                          </a:solidFill>
                          <a:latin typeface="Century Gothic" panose="020B0502020202020204" pitchFamily="34" charset="0"/>
                        </a:rPr>
                        <a:t>An animal that eats meat and / or plants</a:t>
                      </a:r>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noFill/>
                  </a:tcPr>
                </a:tc>
                <a:tc vMerge="1">
                  <a:txBody>
                    <a:bodyPr/>
                    <a:lstStyle/>
                    <a:p>
                      <a:pPr marL="171450" indent="-171450">
                        <a:buFont typeface="Arial" panose="020B0604020202020204" pitchFamily="34" charset="0"/>
                        <a:buChar char="•"/>
                      </a:pPr>
                      <a:endParaRPr lang="en-GB" dirty="0"/>
                    </a:p>
                  </a:txBody>
                  <a:tcPr marT="45717" marB="45717">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L w="1270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6"/>
                  </a:ext>
                </a:extLst>
              </a:tr>
              <a:tr h="781352">
                <a:tc vMerge="1">
                  <a:txBody>
                    <a:bodyPr/>
                    <a:lstStyle/>
                    <a:p>
                      <a:endParaRPr lang="en-GB"/>
                    </a:p>
                  </a:txBody>
                  <a:tcPr>
                    <a:lnT w="6350" cap="flat" cmpd="sng" algn="ctr">
                      <a:solidFill>
                        <a:schemeClr val="tx1"/>
                      </a:solidFill>
                      <a:prstDash val="solid"/>
                      <a:round/>
                      <a:headEnd type="none" w="med" len="med"/>
                      <a:tailEnd type="none" w="med" len="med"/>
                    </a:lnT>
                  </a:tcPr>
                </a:tc>
                <a:tc vMerge="1">
                  <a:txBody>
                    <a:bodyPr/>
                    <a:lstStyle/>
                    <a:p>
                      <a:endParaRPr lang="en-GB"/>
                    </a:p>
                  </a:txBody>
                  <a:tcPr>
                    <a:lnT w="6350" cap="flat" cmpd="sng" algn="ctr">
                      <a:solidFill>
                        <a:schemeClr val="tx1"/>
                      </a:solidFill>
                      <a:prstDash val="solid"/>
                      <a:round/>
                      <a:headEnd type="none" w="med" len="med"/>
                      <a:tailEnd type="none" w="med" len="med"/>
                    </a:lnT>
                  </a:tcPr>
                </a:tc>
                <a:tc vMerge="1">
                  <a:txBody>
                    <a:bodyPr/>
                    <a:lstStyle/>
                    <a:p>
                      <a:pPr marL="0" lvl="0" indent="0" algn="l">
                        <a:buFont typeface="Arial" panose="020B0604020202020204" pitchFamily="34" charset="0"/>
                        <a:buNone/>
                      </a:pPr>
                      <a:endParaRPr lang="en-GB" sz="1100" b="1" dirty="0">
                        <a:solidFill>
                          <a:schemeClr val="tx1"/>
                        </a:solidFill>
                        <a:latin typeface="Century Gothic" pitchFamily="34"/>
                      </a:endParaRPr>
                    </a:p>
                  </a:txBody>
                  <a:tcPr marT="45717" marB="45717">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An omnivore is an animal which eats meat and plants. Black backed gulls are omnivores eating seaweed and fish.</a:t>
                      </a: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8"/>
                  </a:ext>
                </a:extLst>
              </a:tr>
            </a:tbl>
          </a:graphicData>
        </a:graphic>
      </p:graphicFrame>
      <p:pic>
        <p:nvPicPr>
          <p:cNvPr id="4" name="Picture 3">
            <a:extLst>
              <a:ext uri="{FF2B5EF4-FFF2-40B4-BE49-F238E27FC236}">
                <a16:creationId xmlns:a16="http://schemas.microsoft.com/office/drawing/2014/main" id="{8DFBA974-9153-3E18-3AE5-6155BE50E9D0}"/>
              </a:ext>
            </a:extLst>
          </p:cNvPr>
          <p:cNvPicPr>
            <a:picLocks noChangeAspect="1"/>
          </p:cNvPicPr>
          <p:nvPr/>
        </p:nvPicPr>
        <p:blipFill>
          <a:blip r:embed="rId2"/>
          <a:stretch>
            <a:fillRect/>
          </a:stretch>
        </p:blipFill>
        <p:spPr>
          <a:xfrm>
            <a:off x="4096016" y="976691"/>
            <a:ext cx="2435075" cy="2284968"/>
          </a:xfrm>
          <a:prstGeom prst="rect">
            <a:avLst/>
          </a:prstGeom>
        </p:spPr>
      </p:pic>
      <p:pic>
        <p:nvPicPr>
          <p:cNvPr id="6" name="Picture 5">
            <a:extLst>
              <a:ext uri="{FF2B5EF4-FFF2-40B4-BE49-F238E27FC236}">
                <a16:creationId xmlns:a16="http://schemas.microsoft.com/office/drawing/2014/main" id="{8CA440FC-385B-C8B1-74D5-CBA89ED168BB}"/>
              </a:ext>
            </a:extLst>
          </p:cNvPr>
          <p:cNvPicPr>
            <a:picLocks noChangeAspect="1"/>
          </p:cNvPicPr>
          <p:nvPr/>
        </p:nvPicPr>
        <p:blipFill>
          <a:blip r:embed="rId3"/>
          <a:stretch>
            <a:fillRect/>
          </a:stretch>
        </p:blipFill>
        <p:spPr>
          <a:xfrm>
            <a:off x="4096016" y="4331166"/>
            <a:ext cx="2435075" cy="2352437"/>
          </a:xfrm>
          <a:prstGeom prst="rect">
            <a:avLst/>
          </a:prstGeom>
        </p:spPr>
      </p:pic>
      <p:pic>
        <p:nvPicPr>
          <p:cNvPr id="8" name="Picture 7">
            <a:extLst>
              <a:ext uri="{FF2B5EF4-FFF2-40B4-BE49-F238E27FC236}">
                <a16:creationId xmlns:a16="http://schemas.microsoft.com/office/drawing/2014/main" id="{61EF92CB-3B00-8B75-A508-B50BDBCE175E}"/>
              </a:ext>
            </a:extLst>
          </p:cNvPr>
          <p:cNvPicPr>
            <a:picLocks noChangeAspect="1"/>
          </p:cNvPicPr>
          <p:nvPr/>
        </p:nvPicPr>
        <p:blipFill>
          <a:blip r:embed="rId4"/>
          <a:stretch>
            <a:fillRect/>
          </a:stretch>
        </p:blipFill>
        <p:spPr>
          <a:xfrm>
            <a:off x="4080214" y="3294669"/>
            <a:ext cx="1233339" cy="1036497"/>
          </a:xfrm>
          <a:prstGeom prst="rect">
            <a:avLst/>
          </a:prstGeom>
        </p:spPr>
      </p:pic>
      <p:pic>
        <p:nvPicPr>
          <p:cNvPr id="10" name="Picture 9">
            <a:extLst>
              <a:ext uri="{FF2B5EF4-FFF2-40B4-BE49-F238E27FC236}">
                <a16:creationId xmlns:a16="http://schemas.microsoft.com/office/drawing/2014/main" id="{6C157799-F6E6-0EC0-E78A-A05A5D56C38B}"/>
              </a:ext>
            </a:extLst>
          </p:cNvPr>
          <p:cNvPicPr>
            <a:picLocks noChangeAspect="1"/>
          </p:cNvPicPr>
          <p:nvPr/>
        </p:nvPicPr>
        <p:blipFill>
          <a:blip r:embed="rId5"/>
          <a:stretch>
            <a:fillRect/>
          </a:stretch>
        </p:blipFill>
        <p:spPr>
          <a:xfrm>
            <a:off x="5313553" y="3294669"/>
            <a:ext cx="1217538" cy="1036498"/>
          </a:xfrm>
          <a:prstGeom prst="rect">
            <a:avLst/>
          </a:prstGeom>
        </p:spPr>
      </p:pic>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AF30BE0BF5EF4EBE05F1E3520FA74E" ma:contentTypeVersion="13" ma:contentTypeDescription="Create a new document." ma:contentTypeScope="" ma:versionID="cc21844617f6225574745b4390d03054">
  <xsd:schema xmlns:xsd="http://www.w3.org/2001/XMLSchema" xmlns:xs="http://www.w3.org/2001/XMLSchema" xmlns:p="http://schemas.microsoft.com/office/2006/metadata/properties" xmlns:ns2="2d0e3a5b-a963-4fc3-b179-45934d5f49c3" xmlns:ns3="3fffe2ab-1b1f-4c54-9c32-7c0c8aa60f3d" targetNamespace="http://schemas.microsoft.com/office/2006/metadata/properties" ma:root="true" ma:fieldsID="c6fca9b5555afd446ca4bfbfa5d3bebd" ns2:_="" ns3:_="">
    <xsd:import namespace="2d0e3a5b-a963-4fc3-b179-45934d5f49c3"/>
    <xsd:import namespace="3fffe2ab-1b1f-4c54-9c32-7c0c8aa60f3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0e3a5b-a963-4fc3-b179-45934d5f49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1c29303b-1952-4e44-9c71-ce741b4f3fa2"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fffe2ab-1b1f-4c54-9c32-7c0c8aa60f3d"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08a03855-3a5d-4154-94a6-870730cd9470}" ma:internalName="TaxCatchAll" ma:showField="CatchAllData" ma:web="3fffe2ab-1b1f-4c54-9c32-7c0c8aa60f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d0e3a5b-a963-4fc3-b179-45934d5f49c3">
      <Terms xmlns="http://schemas.microsoft.com/office/infopath/2007/PartnerControls"/>
    </lcf76f155ced4ddcb4097134ff3c332f>
    <TaxCatchAll xmlns="3fffe2ab-1b1f-4c54-9c32-7c0c8aa60f3d" xsi:nil="true"/>
  </documentManagement>
</p:properties>
</file>

<file path=customXml/itemProps1.xml><?xml version="1.0" encoding="utf-8"?>
<ds:datastoreItem xmlns:ds="http://schemas.openxmlformats.org/officeDocument/2006/customXml" ds:itemID="{F10449BC-88D8-4679-AB27-54FD03032C28}"/>
</file>

<file path=customXml/itemProps2.xml><?xml version="1.0" encoding="utf-8"?>
<ds:datastoreItem xmlns:ds="http://schemas.openxmlformats.org/officeDocument/2006/customXml" ds:itemID="{0F74270E-70F0-4843-AE4E-C8767F43FF87}"/>
</file>

<file path=customXml/itemProps3.xml><?xml version="1.0" encoding="utf-8"?>
<ds:datastoreItem xmlns:ds="http://schemas.openxmlformats.org/officeDocument/2006/customXml" ds:itemID="{2B97D9B0-B06C-405C-9FCF-E1574161055B}"/>
</file>

<file path=docProps/app.xml><?xml version="1.0" encoding="utf-8"?>
<Properties xmlns="http://schemas.openxmlformats.org/officeDocument/2006/extended-properties" xmlns:vt="http://schemas.openxmlformats.org/officeDocument/2006/docPropsVTypes">
  <Template>Know Mats v 3</Template>
  <TotalTime>4571</TotalTime>
  <Words>313</Words>
  <Application>Microsoft Office PowerPoint</Application>
  <PresentationFormat>On-screen Show (4:3)</PresentationFormat>
  <Paragraphs>24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vt:lpstr>
      <vt:lpstr>Office Theme</vt:lpstr>
      <vt:lpstr>Coastal Habitats and Animals Knowledge Mat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Knowledge Mat</dc:title>
  <dc:creator>Clive Davies OBE, Director</dc:creator>
  <cp:lastModifiedBy>Sally Spring</cp:lastModifiedBy>
  <cp:revision>320</cp:revision>
  <dcterms:created xsi:type="dcterms:W3CDTF">2018-11-22T20:08:20Z</dcterms:created>
  <dcterms:modified xsi:type="dcterms:W3CDTF">2023-03-31T08:21:04Z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0x010100FCAF30BE0BF5EF4EBE05F1E3520FA74E</vt:lpwstr>
  </property>
</Properties>
</file>