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1765" r:id="rId2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C184"/>
    <a:srgbClr val="7C5DA3"/>
    <a:srgbClr val="E8F4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9EBF5"/>
          </a:solidFill>
        </a:fill>
      </a:tcStyle>
    </a:wholeTbl>
    <a:band1H>
      <a:tcStyle>
        <a:tcBdr/>
        <a:fill>
          <a:solidFill>
            <a:srgbClr val="CFD5EA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CFD5EA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4472C4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4472C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1478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3" name="Date Placeholder 2"/>
          <p:cNvSpPr txBox="1"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8260E3AB-A214-46AC-B714-38E1077F4210}" type="datetime1">
              <a:rPr lang="en-US"/>
              <a:pPr>
                <a:defRPr/>
              </a:pPr>
              <a:t>2/17/2025</a:t>
            </a:fld>
            <a:endParaRPr dirty="0"/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371600" y="1143000"/>
            <a:ext cx="4114800" cy="3086100"/>
          </a:xfrm>
          <a:prstGeom prst="rect">
            <a:avLst/>
          </a:prstGeom>
          <a:noFill/>
          <a:ln w="12701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" name="Notes Placeholder 4"/>
          <p:cNvSpPr txBox="1"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GB" altLang="en-US" noProof="0"/>
              <a:t>Edit Master text styles</a:t>
            </a:r>
          </a:p>
          <a:p>
            <a:pPr lvl="1"/>
            <a:r>
              <a:rPr lang="en-GB" altLang="en-US" noProof="0"/>
              <a:t>Second level</a:t>
            </a:r>
          </a:p>
          <a:p>
            <a:pPr lvl="2"/>
            <a:r>
              <a:rPr lang="en-GB" altLang="en-US" noProof="0"/>
              <a:t>Third level</a:t>
            </a:r>
          </a:p>
          <a:p>
            <a:pPr lvl="3"/>
            <a:r>
              <a:rPr lang="en-GB" altLang="en-US" noProof="0"/>
              <a:t>Fourth level</a:t>
            </a:r>
          </a:p>
          <a:p>
            <a:pPr lvl="4"/>
            <a:r>
              <a:rPr lang="en-GB" altLang="en-US" noProof="0"/>
              <a:t>Fifth level</a:t>
            </a:r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7FFE9782-B39A-456D-B559-606D159CA9A1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941018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1pPr>
    <a:lvl2pPr marL="457200" lvl="1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2pPr>
    <a:lvl3pPr marL="914400" lvl="2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3pPr>
    <a:lvl4pPr marL="1371600" lvl="3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4pPr>
    <a:lvl5pPr marL="1828800" lvl="4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685800" y="1122361"/>
            <a:ext cx="77724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1143000" y="3602041"/>
            <a:ext cx="6858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3F6E71-F28E-4A4D-8F6E-08086644DBA4}" type="datetime1">
              <a:rPr lang="en-US"/>
              <a:pPr>
                <a:defRPr/>
              </a:pPr>
              <a:t>2/17/2025</a:t>
            </a:fld>
            <a:endParaRPr dirty="0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dirty="0"/>
              <a:t>© Focus Education UK Ltd. </a:t>
            </a:r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377DA-A267-4647-81C6-C466F7142076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62358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559800" y="6445250"/>
            <a:ext cx="584200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ooter Placeholder 1"/>
          <p:cNvSpPr txBox="1">
            <a:spLocks/>
          </p:cNvSpPr>
          <p:nvPr userDrawn="1"/>
        </p:nvSpPr>
        <p:spPr>
          <a:xfrm>
            <a:off x="3044825" y="6491288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="ctr" anchorCtr="1"/>
          <a:lstStyle>
            <a:defPPr>
              <a:defRPr lang="en-GB"/>
            </a:defPPr>
            <a:lvl1pPr marL="0" marR="0" lvl="0" indent="0" algn="ct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 dirty="0">
                <a:solidFill>
                  <a:srgbClr val="898989"/>
                </a:solidFill>
                <a:uFillTx/>
                <a:latin typeface="Calibri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dirty="0"/>
              <a:t>© Focus Education UK Ltd. </a:t>
            </a:r>
          </a:p>
        </p:txBody>
      </p:sp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3"/>
          <p:cNvSpPr txBox="1"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F7800-02E1-4CC2-842C-5DD9EF076BD8}" type="datetime1">
              <a:rPr lang="en-US"/>
              <a:pPr>
                <a:defRPr/>
              </a:pPr>
              <a:t>2/17/2025</a:t>
            </a:fld>
            <a:endParaRPr dirty="0"/>
          </a:p>
        </p:txBody>
      </p:sp>
      <p:sp>
        <p:nvSpPr>
          <p:cNvPr id="7" name="Slide Number Placeholder 5"/>
          <p:cNvSpPr txBox="1"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EA453-0036-4CA1-AAD5-3FEF21499C57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98357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B5D77DB5-6A83-421E-87BA-90BC53525E43}" type="datetime1">
              <a:rPr lang="en-US"/>
              <a:pPr>
                <a:defRPr/>
              </a:pPr>
              <a:t>2/17/2025</a:t>
            </a:fld>
            <a:endParaRPr dirty="0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r>
              <a:rPr dirty="0"/>
              <a:t>© Focus Education UK Ltd. </a:t>
            </a:r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16442C7D-46E7-460A-A6DD-F655CDEAA14A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19" r:id="rId1"/>
    <p:sldLayoutId id="2147484220" r:id="rId2"/>
  </p:sldLayoutIdLst>
  <p:transition spd="slow"/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lang="en-US" sz="4400" kern="1200">
          <a:solidFill>
            <a:srgbClr val="000000"/>
          </a:solidFill>
          <a:latin typeface="Calibri Light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800" kern="1200">
          <a:solidFill>
            <a:srgbClr val="000000"/>
          </a:solidFill>
          <a:latin typeface="Calibri"/>
        </a:defRPr>
      </a:lvl1pPr>
      <a:lvl2pPr marL="685800" lvl="1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400" kern="1200">
          <a:solidFill>
            <a:srgbClr val="000000"/>
          </a:solidFill>
          <a:latin typeface="Calibri"/>
        </a:defRPr>
      </a:lvl2pPr>
      <a:lvl3pPr marL="1143000" lvl="2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000" kern="1200">
          <a:solidFill>
            <a:srgbClr val="000000"/>
          </a:solidFill>
          <a:latin typeface="Calibri"/>
        </a:defRPr>
      </a:lvl3pPr>
      <a:lvl4pPr marL="1600200" lvl="3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kern="1200">
          <a:solidFill>
            <a:srgbClr val="000000"/>
          </a:solidFill>
          <a:latin typeface="Calibri"/>
        </a:defRPr>
      </a:lvl4pPr>
      <a:lvl5pPr marL="2057400" lvl="4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kern="1200">
          <a:solidFill>
            <a:srgbClr val="000000"/>
          </a:solidFill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 txBox="1">
            <a:spLocks noGrp="1" noChangeArrowheads="1"/>
          </p:cNvSpPr>
          <p:nvPr>
            <p:ph type="title"/>
          </p:nvPr>
        </p:nvSpPr>
        <p:spPr>
          <a:xfrm>
            <a:off x="133350" y="-39789"/>
            <a:ext cx="8867775" cy="924684"/>
          </a:xfrm>
        </p:spPr>
        <p:txBody>
          <a:bodyPr anchorCtr="1"/>
          <a:lstStyle/>
          <a:p>
            <a:pPr algn="ctr" eaLnBrk="1" hangingPunct="1"/>
            <a:r>
              <a:rPr lang="en-GB" altLang="en-US" sz="2600" b="1" dirty="0">
                <a:solidFill>
                  <a:srgbClr val="7FC184"/>
                </a:solidFill>
                <a:latin typeface="Century Gothic" panose="020B0502020202020204" pitchFamily="34" charset="0"/>
              </a:rPr>
              <a:t>Florence Nightingale</a:t>
            </a:r>
          </a:p>
        </p:txBody>
      </p:sp>
      <p:graphicFrame>
        <p:nvGraphicFramePr>
          <p:cNvPr id="3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1100223"/>
              </p:ext>
            </p:extLst>
          </p:nvPr>
        </p:nvGraphicFramePr>
        <p:xfrm>
          <a:off x="19048" y="569079"/>
          <a:ext cx="9124952" cy="62464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12120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39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442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346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90086">
                <a:tc gridSpan="2">
                  <a:txBody>
                    <a:bodyPr/>
                    <a:lstStyle/>
                    <a:p>
                      <a:pPr marL="0" lvl="0" indent="0" algn="ctr">
                        <a:buFont typeface="Arial" panose="020B0604020202020204" pitchFamily="34" charset="0"/>
                        <a:buNone/>
                      </a:pPr>
                      <a:r>
                        <a:rPr lang="en-GB" sz="1200" u="sng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What do I already know?</a:t>
                      </a:r>
                    </a:p>
                    <a:p>
                      <a:pPr marL="285750" lvl="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How nurses help us</a:t>
                      </a:r>
                    </a:p>
                    <a:p>
                      <a:pPr marL="285750" lvl="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Life was different in the past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C18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u="sng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This will help me in the future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b="1" u="none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Understand how hospitals changed because of past events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1" u="none" dirty="0">
                        <a:solidFill>
                          <a:schemeClr val="bg1"/>
                        </a:solidFill>
                        <a:latin typeface="Century Gothic" pitchFamily="34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u="sng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Key Themes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Significant Individuals and Social Change</a:t>
                      </a:r>
                    </a:p>
                  </a:txBody>
                  <a:tcPr marT="45739" marB="457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438">
                <a:tc rowSpan="2" gridSpan="2">
                  <a:txBody>
                    <a:bodyPr/>
                    <a:lstStyle/>
                    <a:p>
                      <a:pPr algn="ctr"/>
                      <a:r>
                        <a:rPr lang="en-GB" sz="1400" b="1" u="sng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Key Vocabulary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lvl="0"/>
                      <a:endParaRPr lang="en-GB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rowSpan="11">
                  <a:txBody>
                    <a:bodyPr/>
                    <a:lstStyle/>
                    <a:p>
                      <a:pPr marL="0" lvl="0" indent="0" algn="ctr">
                        <a:buFont typeface="Arial" panose="020B0604020202020204" pitchFamily="34" charset="0"/>
                        <a:buNone/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KEY CHANGES FLORENCE MADE:</a:t>
                      </a:r>
                    </a:p>
                    <a:p>
                      <a:pPr marL="171450" lvl="0" indent="-171450" algn="ctr">
                        <a:buFont typeface="Arial" panose="020B0604020202020204" pitchFamily="34" charset="0"/>
                        <a:buChar char="•"/>
                      </a:pPr>
                      <a:endParaRPr lang="en-GB" sz="1100" b="1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  <a:p>
                      <a:pPr marL="342900" lvl="0" indent="-34290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100" b="1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She cleaned the hospitals from top to bottom.</a:t>
                      </a:r>
                    </a:p>
                    <a:p>
                      <a:pPr marL="285750" lvl="0" indent="-285750" algn="l">
                        <a:buFont typeface="Arial" panose="020B0604020202020204" pitchFamily="34" charset="0"/>
                        <a:buChar char="•"/>
                      </a:pPr>
                      <a:endParaRPr lang="en-GB" sz="1100" b="1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  <a:p>
                      <a:pPr marL="342900" lvl="0" indent="-34290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100" b="1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The patients were served better food.</a:t>
                      </a:r>
                    </a:p>
                    <a:p>
                      <a:pPr marL="285750" lvl="0" indent="-285750" algn="l">
                        <a:buFont typeface="Arial" panose="020B0604020202020204" pitchFamily="34" charset="0"/>
                        <a:buChar char="•"/>
                      </a:pPr>
                      <a:endParaRPr lang="en-GB" sz="1100" b="1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  <a:p>
                      <a:pPr marL="342900" lvl="0" indent="-34290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100" b="1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The patients were given proper beds to sleep in.</a:t>
                      </a:r>
                    </a:p>
                    <a:p>
                      <a:pPr marL="285750" lvl="0" indent="-285750" algn="l">
                        <a:buFont typeface="Arial" panose="020B0604020202020204" pitchFamily="34" charset="0"/>
                        <a:buChar char="•"/>
                      </a:pPr>
                      <a:endParaRPr lang="en-GB" sz="1100" b="1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  <a:p>
                      <a:pPr marL="342900" lvl="0" indent="-34290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100" b="1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The nurses were made to wash their hands.</a:t>
                      </a:r>
                    </a:p>
                    <a:p>
                      <a:pPr marL="342900" lvl="0" indent="-342900" algn="l">
                        <a:buFont typeface="Arial" panose="020B0604020202020204" pitchFamily="34" charset="0"/>
                        <a:buChar char="•"/>
                      </a:pPr>
                      <a:endParaRPr lang="en-GB" sz="1100" b="1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  <a:p>
                      <a:pPr marL="342900" lvl="0" indent="-34290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100" b="1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When she returned home Florence set up a training school for nurses so they were better prepared.</a:t>
                      </a:r>
                    </a:p>
                    <a:p>
                      <a:pPr marL="285750" lvl="0" indent="-285750" algn="l">
                        <a:buFont typeface="Arial" panose="020B0604020202020204" pitchFamily="34" charset="0"/>
                        <a:buChar char="•"/>
                      </a:pPr>
                      <a:endParaRPr lang="en-GB" sz="1400" b="1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  <a:p>
                      <a:pPr marL="285750" lvl="0" indent="-285750" algn="l">
                        <a:buFont typeface="Arial" panose="020B0604020202020204" pitchFamily="34" charset="0"/>
                        <a:buChar char="•"/>
                      </a:pPr>
                      <a:endParaRPr lang="en-GB" sz="1400" b="1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  <a:p>
                      <a:pPr marL="285750" lvl="0" indent="-285750" algn="l">
                        <a:buFont typeface="Arial" panose="020B0604020202020204" pitchFamily="34" charset="0"/>
                        <a:buChar char="•"/>
                      </a:pPr>
                      <a:endParaRPr lang="en-GB" sz="1400" b="1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  <a:p>
                      <a:pPr marL="285750" lvl="0" indent="-285750" algn="l">
                        <a:buFont typeface="Arial" panose="020B0604020202020204" pitchFamily="34" charset="0"/>
                        <a:buChar char="•"/>
                      </a:pPr>
                      <a:endParaRPr lang="en-GB" sz="1400" b="1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  <a:p>
                      <a:pPr marL="285750" lvl="0" indent="-285750" algn="l">
                        <a:buFont typeface="Arial" panose="020B0604020202020204" pitchFamily="34" charset="0"/>
                        <a:buChar char="•"/>
                      </a:pPr>
                      <a:endParaRPr lang="en-GB" sz="1400" b="1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  <a:p>
                      <a:pPr marL="285750" lvl="0" indent="-285750" algn="l">
                        <a:buFont typeface="Arial" panose="020B0604020202020204" pitchFamily="34" charset="0"/>
                        <a:buChar char="•"/>
                      </a:pPr>
                      <a:endParaRPr lang="en-GB" sz="1400" b="1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  <a:p>
                      <a:pPr marL="285750" lvl="0" indent="-285750" algn="l">
                        <a:buFont typeface="Arial" panose="020B0604020202020204" pitchFamily="34" charset="0"/>
                        <a:buChar char="•"/>
                      </a:pPr>
                      <a:endParaRPr lang="en-GB" sz="1400" b="1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  <a:p>
                      <a:pPr marL="285750" lvl="0" indent="-285750" algn="l">
                        <a:buFont typeface="Arial" panose="020B0604020202020204" pitchFamily="34" charset="0"/>
                        <a:buChar char="•"/>
                      </a:pPr>
                      <a:endParaRPr lang="en-GB" sz="1400" b="1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vMerge="1">
                  <a:txBody>
                    <a:bodyPr/>
                    <a:lstStyle/>
                    <a:p>
                      <a:pPr lvl="0" algn="ctr"/>
                      <a:endParaRPr lang="en-GB" sz="14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entury Gothic" pitchFamily="34"/>
                      </a:endParaRPr>
                    </a:p>
                  </a:txBody>
                  <a:tcPr marT="45730" marB="4573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5210">
                <a:tc gridSpan="2" vMerge="1">
                  <a:txBody>
                    <a:bodyPr/>
                    <a:lstStyle/>
                    <a:p>
                      <a:endParaRPr lang="en-GB" sz="1200" b="1" dirty="0">
                        <a:solidFill>
                          <a:srgbClr val="7FC184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lvl="0"/>
                      <a:endParaRPr lang="en-GB" sz="12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1400" b="1" u="sng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Key Knowledge </a:t>
                      </a:r>
                    </a:p>
                  </a:txBody>
                  <a:tcPr marT="45739" marB="457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576391"/>
                  </a:ext>
                </a:extLst>
              </a:tr>
              <a:tr h="77455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Infection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latin typeface="Century Gothic" panose="020B0502020202020204" pitchFamily="34" charset="0"/>
                      </a:endParaRPr>
                    </a:p>
                    <a:p>
                      <a:endParaRPr lang="en-GB" sz="1000" b="1" dirty="0">
                        <a:solidFill>
                          <a:srgbClr val="7FC184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/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An illness caused by spreading germs.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Keeping healthy includes looking after our mental health. Doing things that we enjoy releases chemicals in our brains which make us happy.</a:t>
                      </a:r>
                    </a:p>
                  </a:txBody>
                  <a:tcPr marT="45739" marB="457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9282">
                <a:tc vMerge="1">
                  <a:txBody>
                    <a:bodyPr/>
                    <a:lstStyle/>
                    <a:p>
                      <a:endParaRPr lang="en-GB" sz="1200" b="1" dirty="0">
                        <a:solidFill>
                          <a:srgbClr val="7FC184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vl="0"/>
                      <a:endParaRPr lang="en-GB" sz="12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71450" lvl="0" indent="-171450" algn="l">
                        <a:buFont typeface="Wingdings" panose="05000000000000000000" pitchFamily="2" charset="2"/>
                        <a:buChar char="q"/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Florence Nightingale became a nurse because she felt that God wanted her to help people.</a:t>
                      </a:r>
                    </a:p>
                  </a:txBody>
                  <a:tcPr marT="45739" marB="457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448583"/>
                  </a:ext>
                </a:extLst>
              </a:tr>
              <a:tr h="226745">
                <a:tc rowSpan="2"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Crimean War</a:t>
                      </a:r>
                      <a:endParaRPr lang="en-GB" dirty="0"/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The war that Florence Nightingale and Mary Seacole served in.</a:t>
                      </a:r>
                      <a:endParaRPr lang="en-GB" dirty="0"/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171450" lvl="0" indent="-171450" algn="l">
                        <a:buFont typeface="Wingdings" panose="05000000000000000000" pitchFamily="2" charset="2"/>
                        <a:buChar char="q"/>
                      </a:pPr>
                      <a:endParaRPr lang="en-GB" sz="1000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</a:txBody>
                  <a:tcPr marT="45739" marB="457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6614985"/>
                  </a:ext>
                </a:extLst>
              </a:tr>
              <a:tr h="299992">
                <a:tc vMerge="1">
                  <a:txBody>
                    <a:bodyPr/>
                    <a:lstStyle/>
                    <a:p>
                      <a:endParaRPr lang="en-GB" sz="1200" b="1" dirty="0">
                        <a:solidFill>
                          <a:srgbClr val="7FC184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vl="0"/>
                      <a:endParaRPr lang="en-GB" sz="12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n-GB" sz="10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 war started in Crimea and Florence went to go and look after the soldiers who had been hurt.</a:t>
                      </a:r>
                    </a:p>
                    <a:p>
                      <a:pPr marL="171450" lvl="0" indent="-171450" algn="l">
                        <a:buFont typeface="Wingdings" panose="05000000000000000000" pitchFamily="2" charset="2"/>
                        <a:buChar char="q"/>
                      </a:pPr>
                      <a:endParaRPr lang="en-GB" sz="1000" dirty="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endParaRPr>
                    </a:p>
                  </a:txBody>
                  <a:tcPr marT="45739" marB="457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890427"/>
                  </a:ext>
                </a:extLst>
              </a:tr>
              <a:tr h="592509">
                <a:tc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Patient</a:t>
                      </a:r>
                      <a:endParaRPr lang="en-GB" dirty="0"/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 person that is ill in hospital</a:t>
                      </a:r>
                      <a:endParaRPr lang="en-GB" dirty="0"/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171450" lvl="0" indent="-171450" algn="l">
                        <a:buFont typeface="Wingdings" panose="05000000000000000000" pitchFamily="2" charset="2"/>
                        <a:buChar char="q"/>
                      </a:pPr>
                      <a:endParaRPr lang="en-GB" sz="1000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</a:txBody>
                  <a:tcPr marT="45739" marB="457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2653972"/>
                  </a:ext>
                </a:extLst>
              </a:tr>
              <a:tr h="1053437">
                <a:tc>
                  <a:txBody>
                    <a:bodyPr/>
                    <a:lstStyle/>
                    <a:p>
                      <a:r>
                        <a:rPr lang="en-GB" sz="1000" b="1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Order of Merit</a:t>
                      </a:r>
                      <a:endParaRPr lang="en-GB" sz="1000" dirty="0"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The award that Florence received for her amazing work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GB" sz="10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The hospitals where Florence worked were not very clean, the food was poor and they did not have many bed meaning infections spread.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endParaRPr lang="en-GB" sz="1000" dirty="0"/>
                    </a:p>
                  </a:txBody>
                  <a:tcPr marT="45739" marB="45739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6748470"/>
                  </a:ext>
                </a:extLst>
              </a:tr>
              <a:tr h="3804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Nurse</a:t>
                      </a:r>
                      <a:endParaRPr lang="en-GB" sz="1000" dirty="0"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latin typeface="Century Gothic" panose="020B0502020202020204" pitchFamily="34" charset="0"/>
                        </a:rPr>
                        <a:t>Somebody who helps and treat patients 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endParaRPr lang="en-GB" sz="1100" b="1" dirty="0">
                        <a:solidFill>
                          <a:schemeClr val="bg1"/>
                        </a:solidFill>
                        <a:latin typeface="Century Gothic" pitchFamily="34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C184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The soldiers that Florence treated called her ‘The lady with the lamp’ because she walked around the wards at night with a lantern</a:t>
                      </a:r>
                    </a:p>
                  </a:txBody>
                  <a:tcPr marT="45739" marB="457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2069">
                <a:tc rowSpan="2"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u="sng" dirty="0">
                          <a:latin typeface="Century Gothic" panose="020B0502020202020204" pitchFamily="34" charset="0"/>
                        </a:rPr>
                        <a:t>Greater Depth Challenge: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u="none" dirty="0"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u="none" dirty="0">
                          <a:latin typeface="Century Gothic" panose="020B0502020202020204" pitchFamily="34" charset="0"/>
                        </a:rPr>
                        <a:t>Who was Mary Seacole? How was she similar and different to Florence Nightingale?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171450" indent="-171450" algn="l">
                        <a:buFont typeface="Wingdings" panose="05000000000000000000" pitchFamily="2" charset="2"/>
                        <a:buChar char="q"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</a:rPr>
                        <a:t>Our grandparents went into shops to buy things, home delivery and internet shopping had not been invented. Some people used greengrocers, bakeries and butchers rather than supermarkets.</a:t>
                      </a:r>
                    </a:p>
                  </a:txBody>
                  <a:tcPr marT="45739" marB="457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599408"/>
                  </a:ext>
                </a:extLst>
              </a:tr>
              <a:tr h="1467004">
                <a:tc gridSpan="2"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GB" sz="1200" dirty="0"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Florence was awarded the Order of Merit by Queen Victoria for her hard work.</a:t>
                      </a:r>
                    </a:p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endParaRPr lang="en-GB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2" name="Picture 1">
            <a:extLst>
              <a:ext uri="{FF2B5EF4-FFF2-40B4-BE49-F238E27FC236}">
                <a16:creationId xmlns:a16="http://schemas.microsoft.com/office/drawing/2014/main" id="{2D1E4437-BF75-447E-8483-6CDD7B69EE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081" y="5590843"/>
            <a:ext cx="837660" cy="114412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A7E3308-4822-49D4-83E0-8BB8E88558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24300" y="4624470"/>
            <a:ext cx="1662463" cy="208626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9263208-A1D1-411A-89B0-8A3328D56FF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69152" y="5836520"/>
            <a:ext cx="685896" cy="666843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now Mats" id="{44C609E7-D963-4258-AC0C-6D24BC1BAC45}" vid="{70B9A501-B5B1-4368-BA62-45740617565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CAF30BE0BF5EF4EBE05F1E3520FA74E" ma:contentTypeVersion="13" ma:contentTypeDescription="Create a new document." ma:contentTypeScope="" ma:versionID="cc21844617f6225574745b4390d03054">
  <xsd:schema xmlns:xsd="http://www.w3.org/2001/XMLSchema" xmlns:xs="http://www.w3.org/2001/XMLSchema" xmlns:p="http://schemas.microsoft.com/office/2006/metadata/properties" xmlns:ns2="2d0e3a5b-a963-4fc3-b179-45934d5f49c3" xmlns:ns3="3fffe2ab-1b1f-4c54-9c32-7c0c8aa60f3d" targetNamespace="http://schemas.microsoft.com/office/2006/metadata/properties" ma:root="true" ma:fieldsID="c6fca9b5555afd446ca4bfbfa5d3bebd" ns2:_="" ns3:_="">
    <xsd:import namespace="2d0e3a5b-a963-4fc3-b179-45934d5f49c3"/>
    <xsd:import namespace="3fffe2ab-1b1f-4c54-9c32-7c0c8aa60f3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0e3a5b-a963-4fc3-b179-45934d5f49c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6" nillable="true" ma:displayName="Location" ma:indexed="true" ma:internalName="MediaServiceLocation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1c29303b-1952-4e44-9c71-ce741b4f3fa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ffe2ab-1b1f-4c54-9c32-7c0c8aa60f3d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08a03855-3a5d-4154-94a6-870730cd9470}" ma:internalName="TaxCatchAll" ma:showField="CatchAllData" ma:web="3fffe2ab-1b1f-4c54-9c32-7c0c8aa60f3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d0e3a5b-a963-4fc3-b179-45934d5f49c3">
      <Terms xmlns="http://schemas.microsoft.com/office/infopath/2007/PartnerControls"/>
    </lcf76f155ced4ddcb4097134ff3c332f>
    <TaxCatchAll xmlns="3fffe2ab-1b1f-4c54-9c32-7c0c8aa60f3d" xsi:nil="true"/>
  </documentManagement>
</p:properties>
</file>

<file path=customXml/itemProps1.xml><?xml version="1.0" encoding="utf-8"?>
<ds:datastoreItem xmlns:ds="http://schemas.openxmlformats.org/officeDocument/2006/customXml" ds:itemID="{A90244AC-236E-4594-8A5E-C9F4CFFF99DE}"/>
</file>

<file path=customXml/itemProps2.xml><?xml version="1.0" encoding="utf-8"?>
<ds:datastoreItem xmlns:ds="http://schemas.openxmlformats.org/officeDocument/2006/customXml" ds:itemID="{AFCD09BA-C891-4D05-BD71-97F3573B5B9A}"/>
</file>

<file path=customXml/itemProps3.xml><?xml version="1.0" encoding="utf-8"?>
<ds:datastoreItem xmlns:ds="http://schemas.openxmlformats.org/officeDocument/2006/customXml" ds:itemID="{B2BC66D7-146F-41E8-811E-D1D21C0E456D}"/>
</file>

<file path=docProps/app.xml><?xml version="1.0" encoding="utf-8"?>
<Properties xmlns="http://schemas.openxmlformats.org/officeDocument/2006/extended-properties" xmlns:vt="http://schemas.openxmlformats.org/officeDocument/2006/docPropsVTypes">
  <Template>Know Mats v 3</Template>
  <TotalTime>4918</TotalTime>
  <Words>271</Words>
  <Application>Microsoft Office PowerPoint</Application>
  <PresentationFormat>On-screen Show (4:3)</PresentationFormat>
  <Paragraphs>45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Century Schoolbook</vt:lpstr>
      <vt:lpstr>Wingdings</vt:lpstr>
      <vt:lpstr>Office Theme</vt:lpstr>
      <vt:lpstr>Florence Nightingale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Stone Age Knowledge Mat</dc:title>
  <dc:creator>Clive Davies OBE, Director</dc:creator>
  <cp:lastModifiedBy>Sally Spring (Bibury)</cp:lastModifiedBy>
  <cp:revision>323</cp:revision>
  <dcterms:created xsi:type="dcterms:W3CDTF">2018-11-22T20:08:20Z</dcterms:created>
  <dcterms:modified xsi:type="dcterms:W3CDTF">2025-02-17T11:40:23Z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0x010100FCAF30BE0BF5EF4EBE05F1E3520FA74E</vt:lpwstr>
  </property>
</Properties>
</file>