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Physical Development : Fine Motor Skills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2030284381"/>
              </p:ext>
            </p:extLst>
          </p:nvPr>
        </p:nvGraphicFramePr>
        <p:xfrm>
          <a:off x="212435" y="603771"/>
          <a:ext cx="8760115" cy="6010908"/>
        </p:xfrm>
        <a:graphic>
          <a:graphicData uri="http://schemas.openxmlformats.org/drawingml/2006/table">
            <a:tbl>
              <a:tblPr firstRow="1" bandRow="1">
                <a:effectLst/>
                <a:tableStyleId>{5C22544A-7EE6-4342-B048-85BDC9FD1C3A}</a:tableStyleId>
              </a:tblPr>
              <a:tblGrid>
                <a:gridCol w="2280839">
                  <a:extLst>
                    <a:ext uri="{9D8B030D-6E8A-4147-A177-3AD203B41FA5}">
                      <a16:colId xmlns:a16="http://schemas.microsoft.com/office/drawing/2014/main" val="4186730976"/>
                    </a:ext>
                  </a:extLst>
                </a:gridCol>
                <a:gridCol w="2762431">
                  <a:extLst>
                    <a:ext uri="{9D8B030D-6E8A-4147-A177-3AD203B41FA5}">
                      <a16:colId xmlns:a16="http://schemas.microsoft.com/office/drawing/2014/main" val="2628771195"/>
                    </a:ext>
                  </a:extLst>
                </a:gridCol>
                <a:gridCol w="1880997">
                  <a:extLst>
                    <a:ext uri="{9D8B030D-6E8A-4147-A177-3AD203B41FA5}">
                      <a16:colId xmlns:a16="http://schemas.microsoft.com/office/drawing/2014/main" val="308867682"/>
                    </a:ext>
                  </a:extLst>
                </a:gridCol>
                <a:gridCol w="1835848">
                  <a:extLst>
                    <a:ext uri="{9D8B030D-6E8A-4147-A177-3AD203B41FA5}">
                      <a16:colId xmlns:a16="http://schemas.microsoft.com/office/drawing/2014/main" val="3368322103"/>
                    </a:ext>
                  </a:extLst>
                </a:gridCol>
              </a:tblGrid>
              <a:tr h="755406">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800" dirty="0">
                          <a:solidFill>
                            <a:schemeClr val="bg1"/>
                          </a:solidFill>
                          <a:latin typeface="Century Gothic" pitchFamily="34"/>
                        </a:rPr>
                        <a:t>Useful ideas to try at home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1379708">
                <a:tc>
                  <a:txBody>
                    <a:bodyPr/>
                    <a:lstStyle/>
                    <a:p>
                      <a:r>
                        <a:rPr lang="en-GB" sz="1100" dirty="0"/>
                        <a:t>Use one-handed tools and equipment, for example, making snips in paper with scissors. </a:t>
                      </a:r>
                    </a:p>
                    <a:p>
                      <a:endParaRPr lang="en-GB" sz="1100" dirty="0"/>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You can begin by showing children how to use onehanded tools (scissors and hammers, for example) and then guide them with hand-over-hand help. Gradually reduce the help you are giving and allow the child to use the tool independently.</a:t>
                      </a:r>
                      <a:endParaRPr lang="en-GB" sz="1100" b="0" i="0" u="none" strike="noStrike" kern="1200" baseline="0" dirty="0">
                        <a:solidFill>
                          <a:srgbClr val="000000"/>
                        </a:solidFill>
                        <a:latin typeface="+mn-lt"/>
                        <a:ea typeface="+mn-ea"/>
                        <a:cs typeface="+mn-cs"/>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Children can use some one handed tools with some support as needed</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Children can hold a pencil more comfortably</a:t>
                      </a:r>
                    </a:p>
                    <a:p>
                      <a:pPr marL="0" lvl="0" indent="0">
                        <a:buFont typeface="Wingdings" panose="05000000000000000000" pitchFamily="2" charset="2"/>
                        <a:buNone/>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Children can get dressed and undressed with minimal help</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924342">
                <a:tc rowSpan="2">
                  <a:txBody>
                    <a:bodyPr/>
                    <a:lstStyle/>
                    <a:p>
                      <a:r>
                        <a:rPr lang="en-GB" sz="1100" dirty="0"/>
                        <a:t>Use a comfortable grip with good control when holding pens and pencils. </a:t>
                      </a:r>
                    </a:p>
                    <a:p>
                      <a:endParaRPr lang="en-GB" sz="1100" dirty="0"/>
                    </a:p>
                    <a:p>
                      <a:r>
                        <a:rPr lang="en-GB" sz="1100" dirty="0"/>
                        <a:t>Show a preference for a dominant hand.</a:t>
                      </a:r>
                      <a:endParaRPr lang="en-GB" sz="1100" b="1" dirty="0">
                        <a:solidFill>
                          <a:srgbClr val="A14824"/>
                        </a:solidFill>
                        <a:latin typeface="+mn-lt"/>
                      </a:endParaRPr>
                    </a:p>
                    <a:p>
                      <a:endParaRPr lang="en-GB" sz="1100" dirty="0"/>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100" dirty="0"/>
                        <a:t>The tripod grip is a comfortable way to hold a pencil or pen. It gives the child good control. The pen is pinched between the ball of the thumb and the forefinger, supported by the middle finger with the other fingers tucked into the hand. You can help children to develop this grip with specially designed pens and pencils, or grippers. Encourage children to pick up small objects like individual gravel stones or tiny bits of chalk to draw with. </a:t>
                      </a:r>
                      <a:endParaRPr lang="en-GB" sz="1100" b="0"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r h="314743">
                <a:tc vMerge="1">
                  <a:txBody>
                    <a:bodyPr/>
                    <a:lstStyle/>
                    <a:p>
                      <a:endParaRPr lang="en-GB"/>
                    </a:p>
                  </a:txBody>
                  <a:tcPr/>
                </a:tc>
                <a:tc vMerge="1">
                  <a:txBody>
                    <a:bodyPr/>
                    <a:lstStyle/>
                    <a:p>
                      <a:endParaRPr lang="en-GB"/>
                    </a:p>
                  </a:txBody>
                  <a:tcPr/>
                </a:tc>
                <a:tc rowSpan="2" gridSpan="2">
                  <a:txBody>
                    <a:bodyPr/>
                    <a:lstStyle/>
                    <a:p>
                      <a:endParaRPr lang="en-GB" dirty="0"/>
                    </a:p>
                  </a:txBody>
                  <a:tcPr marT="45732" marB="45732">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hMerge="1">
                  <a:txBody>
                    <a:bodyPr/>
                    <a:lstStyle/>
                    <a:p>
                      <a:pPr marL="0" lvl="0" indent="0">
                        <a:buFont typeface="Arial" panose="020B0604020202020204" pitchFamily="34" charset="0"/>
                        <a:buNone/>
                      </a:pPr>
                      <a:endParaRPr lang="en-GB"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4576477"/>
                  </a:ext>
                </a:extLst>
              </a:tr>
              <a:tr h="1918432">
                <a:tc>
                  <a:txBody>
                    <a:bodyPr/>
                    <a:lstStyle/>
                    <a:p>
                      <a:r>
                        <a:rPr lang="en-GB" sz="1100" dirty="0"/>
                        <a:t>Be increasingly independent as they get dressed and undressed, for example, putting coats on and doing up zips.</a:t>
                      </a:r>
                      <a:endParaRPr lang="en-GB" sz="1100" b="1"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Encourage children by helping them, but leaving them to do the last steps, such as pulling up their zip after you have started it off. Gradually reduce your help until the child can do each step on their own.</a:t>
                      </a:r>
                      <a:endParaRPr lang="en-GB" sz="1100" b="0"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48615508"/>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sp>
        <p:nvSpPr>
          <p:cNvPr id="4" name="TextBox 3">
            <a:extLst>
              <a:ext uri="{FF2B5EF4-FFF2-40B4-BE49-F238E27FC236}">
                <a16:creationId xmlns:a16="http://schemas.microsoft.com/office/drawing/2014/main" id="{25632E5B-6947-40D6-87D3-B8A8F9770710}"/>
              </a:ext>
            </a:extLst>
          </p:cNvPr>
          <p:cNvSpPr txBox="1"/>
          <p:nvPr/>
        </p:nvSpPr>
        <p:spPr>
          <a:xfrm>
            <a:off x="3768436" y="6530109"/>
            <a:ext cx="1717964" cy="369332"/>
          </a:xfrm>
          <a:prstGeom prst="rect">
            <a:avLst/>
          </a:prstGeom>
          <a:solidFill>
            <a:schemeClr val="bg1"/>
          </a:solidFill>
        </p:spPr>
        <p:txBody>
          <a:bodyPr wrap="square" rtlCol="0">
            <a:spAutoFit/>
          </a:bodyPr>
          <a:lstStyle/>
          <a:p>
            <a:endParaRPr lang="en-GB" dirty="0"/>
          </a:p>
        </p:txBody>
      </p:sp>
      <p:pic>
        <p:nvPicPr>
          <p:cNvPr id="6" name="Picture 5">
            <a:extLst>
              <a:ext uri="{FF2B5EF4-FFF2-40B4-BE49-F238E27FC236}">
                <a16:creationId xmlns:a16="http://schemas.microsoft.com/office/drawing/2014/main" id="{7E3C7E38-3118-877D-1035-7C455E8B8EED}"/>
              </a:ext>
            </a:extLst>
          </p:cNvPr>
          <p:cNvPicPr>
            <a:picLocks noChangeAspect="1"/>
          </p:cNvPicPr>
          <p:nvPr/>
        </p:nvPicPr>
        <p:blipFill>
          <a:blip r:embed="rId2"/>
          <a:stretch>
            <a:fillRect/>
          </a:stretch>
        </p:blipFill>
        <p:spPr>
          <a:xfrm>
            <a:off x="7337824" y="1516706"/>
            <a:ext cx="1371243" cy="1972186"/>
          </a:xfrm>
          <a:prstGeom prst="rect">
            <a:avLst/>
          </a:prstGeom>
        </p:spPr>
      </p:pic>
      <p:pic>
        <p:nvPicPr>
          <p:cNvPr id="10" name="Picture 9">
            <a:extLst>
              <a:ext uri="{FF2B5EF4-FFF2-40B4-BE49-F238E27FC236}">
                <a16:creationId xmlns:a16="http://schemas.microsoft.com/office/drawing/2014/main" id="{FBC6E9BA-0D9F-6F9A-BC23-E5289405DCD8}"/>
              </a:ext>
            </a:extLst>
          </p:cNvPr>
          <p:cNvPicPr>
            <a:picLocks noChangeAspect="1"/>
          </p:cNvPicPr>
          <p:nvPr/>
        </p:nvPicPr>
        <p:blipFill>
          <a:blip r:embed="rId3"/>
          <a:stretch>
            <a:fillRect/>
          </a:stretch>
        </p:blipFill>
        <p:spPr>
          <a:xfrm>
            <a:off x="5582733" y="3949897"/>
            <a:ext cx="2873807" cy="2684474"/>
          </a:xfrm>
          <a:prstGeom prst="rect">
            <a:avLst/>
          </a:prstGeom>
        </p:spPr>
      </p:pic>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2743</TotalTime>
  <Words>287</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Physical Development : Fine Motor Skills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134</cp:revision>
  <dcterms:created xsi:type="dcterms:W3CDTF">2019-01-14T16:39:51Z</dcterms:created>
  <dcterms:modified xsi:type="dcterms:W3CDTF">2024-03-25T12:48:10Z</dcterms:modified>
</cp:coreProperties>
</file>