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764" r:id="rId2"/>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DFED"/>
    <a:srgbClr val="EDC2B1"/>
    <a:srgbClr val="A14824"/>
    <a:srgbClr val="7C5D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1478"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1B15CD-B3BF-4CE7-8A9B-4B38EB2BF46E}"/>
              </a:ext>
            </a:extLst>
          </p:cNvPr>
          <p:cNvSpPr txBox="1">
            <a:spLocks noGrp="1"/>
          </p:cNvSpPr>
          <p:nvPr>
            <p:ph type="hdr" sz="quarter"/>
          </p:nvPr>
        </p:nvSpPr>
        <p:spPr>
          <a:xfrm>
            <a:off x="0" y="0"/>
            <a:ext cx="2971800" cy="458788"/>
          </a:xfrm>
          <a:prstGeom prst="rect">
            <a:avLst/>
          </a:prstGeom>
          <a:noFill/>
          <a:ln>
            <a:noFill/>
          </a:ln>
        </p:spPr>
        <p:txBody>
          <a:bodyPr vert="horz" wrap="square" lIns="91440" tIns="45720" rIns="91440" bIns="45720" anchor="t"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3" name="Date Placeholder 2">
            <a:extLst>
              <a:ext uri="{FF2B5EF4-FFF2-40B4-BE49-F238E27FC236}">
                <a16:creationId xmlns:a16="http://schemas.microsoft.com/office/drawing/2014/main" id="{9BD04B55-0A96-4223-BD45-7A38A8A9AB9F}"/>
              </a:ext>
            </a:extLst>
          </p:cNvPr>
          <p:cNvSpPr txBox="1">
            <a:spLocks noGrp="1"/>
          </p:cNvSpPr>
          <p:nvPr>
            <p:ph type="dt" idx="1"/>
          </p:nvPr>
        </p:nvSpPr>
        <p:spPr>
          <a:xfrm>
            <a:off x="3884613" y="0"/>
            <a:ext cx="2971800" cy="458788"/>
          </a:xfrm>
          <a:prstGeom prst="rect">
            <a:avLst/>
          </a:prstGeom>
          <a:noFill/>
          <a:ln>
            <a:noFill/>
          </a:ln>
        </p:spPr>
        <p:txBody>
          <a:bodyPr vert="horz" wrap="square" lIns="91440" tIns="45720" rIns="91440" bIns="45720" anchor="t"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8BDFB27B-4213-485C-A148-AEFB0527EE71}" type="datetime1">
              <a:rPr lang="en-US"/>
              <a:pPr>
                <a:defRPr/>
              </a:pPr>
              <a:t>3/25/2024</a:t>
            </a:fld>
            <a:endParaRPr dirty="0"/>
          </a:p>
        </p:txBody>
      </p:sp>
      <p:sp>
        <p:nvSpPr>
          <p:cNvPr id="4100" name="Slide Image Placeholder 3"/>
          <p:cNvSpPr>
            <a:spLocks noGrp="1" noRot="1" noChangeAspect="1"/>
          </p:cNvSpPr>
          <p:nvPr>
            <p:ph type="sldImg" idx="2"/>
          </p:nvPr>
        </p:nvSpPr>
        <p:spPr bwMode="auto">
          <a:xfrm>
            <a:off x="1371600" y="1143000"/>
            <a:ext cx="4114800" cy="3086100"/>
          </a:xfrm>
          <a:prstGeom prst="rect">
            <a:avLst/>
          </a:prstGeom>
          <a:noFill/>
          <a:ln w="12701">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a:extLst>
              <a:ext uri="{FF2B5EF4-FFF2-40B4-BE49-F238E27FC236}">
                <a16:creationId xmlns:a16="http://schemas.microsoft.com/office/drawing/2014/main" id="{BAF6D2E0-12B7-42CA-B61F-3AEB0281001D}"/>
              </a:ext>
            </a:extLst>
          </p:cNvPr>
          <p:cNvSpPr txBox="1">
            <a:spLocks noGrp="1"/>
          </p:cNvSpPr>
          <p:nvPr>
            <p:ph type="body" sz="quarter" idx="3"/>
          </p:nvPr>
        </p:nvSpPr>
        <p:spPr>
          <a:xfrm>
            <a:off x="685800" y="4400550"/>
            <a:ext cx="5486400" cy="3600450"/>
          </a:xfrm>
          <a:prstGeom prst="rect">
            <a:avLst/>
          </a:prstGeom>
          <a:noFill/>
          <a:ln>
            <a:noFill/>
          </a:ln>
        </p:spPr>
        <p:txBody>
          <a:bodyPr vert="horz" wrap="square" lIns="91440" tIns="45720" rIns="91440" bIns="45720" numCol="1" anchor="t" anchorCtr="0" compatLnSpc="1">
            <a:prstTxWarp prst="textNoShape">
              <a:avLst/>
            </a:prstTxWarp>
            <a:noAutofit/>
          </a:bodyPr>
          <a:lstStyle/>
          <a:p>
            <a:pPr lvl="0"/>
            <a:r>
              <a:rPr lang="en-GB" altLang="en-US" noProof="0"/>
              <a:t>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a:extLst>
              <a:ext uri="{FF2B5EF4-FFF2-40B4-BE49-F238E27FC236}">
                <a16:creationId xmlns:a16="http://schemas.microsoft.com/office/drawing/2014/main" id="{FAF482BE-BA66-446C-87E4-18B7D3E78F51}"/>
              </a:ext>
            </a:extLst>
          </p:cNvPr>
          <p:cNvSpPr txBox="1">
            <a:spLocks noGrp="1"/>
          </p:cNvSpPr>
          <p:nvPr>
            <p:ph type="ftr" sz="quarter" idx="4"/>
          </p:nvPr>
        </p:nvSpPr>
        <p:spPr>
          <a:xfrm>
            <a:off x="0"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7" name="Slide Number Placeholder 6">
            <a:extLst>
              <a:ext uri="{FF2B5EF4-FFF2-40B4-BE49-F238E27FC236}">
                <a16:creationId xmlns:a16="http://schemas.microsoft.com/office/drawing/2014/main" id="{2EF726F7-9AC2-4A75-AC9F-1C7045F1E5BB}"/>
              </a:ext>
            </a:extLst>
          </p:cNvPr>
          <p:cNvSpPr txBox="1">
            <a:spLocks noGrp="1"/>
          </p:cNvSpPr>
          <p:nvPr>
            <p:ph type="sldNum" sz="quarter" idx="5"/>
          </p:nvPr>
        </p:nvSpPr>
        <p:spPr>
          <a:xfrm>
            <a:off x="3884613"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C12ABC26-458D-4F00-BF87-667FCF8FBC01}" type="slidenum">
              <a:rPr/>
              <a:pPr>
                <a:defRPr/>
              </a:pPr>
              <a:t>‹#›</a:t>
            </a:fld>
            <a:endParaRPr dirty="0"/>
          </a:p>
        </p:txBody>
      </p:sp>
    </p:spTree>
    <p:extLst>
      <p:ext uri="{BB962C8B-B14F-4D97-AF65-F5344CB8AC3E}">
        <p14:creationId xmlns:p14="http://schemas.microsoft.com/office/powerpoint/2010/main" val="4078809908"/>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lang="en-US" sz="1200" kern="1200">
        <a:solidFill>
          <a:srgbClr val="000000"/>
        </a:solidFill>
        <a:latin typeface="Calibri"/>
      </a:defRPr>
    </a:lvl1pPr>
    <a:lvl2pPr marL="457200" lvl="1" algn="l" rtl="0" eaLnBrk="0" fontAlgn="base" hangingPunct="0">
      <a:spcBef>
        <a:spcPct val="0"/>
      </a:spcBef>
      <a:spcAft>
        <a:spcPct val="0"/>
      </a:spcAft>
      <a:defRPr lang="en-US" sz="1200" kern="1200">
        <a:solidFill>
          <a:srgbClr val="000000"/>
        </a:solidFill>
        <a:latin typeface="Calibri"/>
      </a:defRPr>
    </a:lvl2pPr>
    <a:lvl3pPr marL="914400" lvl="2" algn="l" rtl="0" eaLnBrk="0" fontAlgn="base" hangingPunct="0">
      <a:spcBef>
        <a:spcPct val="0"/>
      </a:spcBef>
      <a:spcAft>
        <a:spcPct val="0"/>
      </a:spcAft>
      <a:defRPr lang="en-US" sz="1200" kern="1200">
        <a:solidFill>
          <a:srgbClr val="000000"/>
        </a:solidFill>
        <a:latin typeface="Calibri"/>
      </a:defRPr>
    </a:lvl3pPr>
    <a:lvl4pPr marL="1371600" lvl="3" algn="l" rtl="0" eaLnBrk="0" fontAlgn="base" hangingPunct="0">
      <a:spcBef>
        <a:spcPct val="0"/>
      </a:spcBef>
      <a:spcAft>
        <a:spcPct val="0"/>
      </a:spcAft>
      <a:defRPr lang="en-US" sz="1200" kern="1200">
        <a:solidFill>
          <a:srgbClr val="000000"/>
        </a:solidFill>
        <a:latin typeface="Calibri"/>
      </a:defRPr>
    </a:lvl4pPr>
    <a:lvl5pPr marL="1828800" lvl="4" algn="l" rtl="0" eaLnBrk="0" fontAlgn="base" hangingPunct="0">
      <a:spcBef>
        <a:spcPct val="0"/>
      </a:spcBef>
      <a:spcAft>
        <a:spcPct val="0"/>
      </a:spcAft>
      <a:defRPr lang="en-US" sz="1200" kern="1200">
        <a:solidFill>
          <a:srgbClr val="000000"/>
        </a:solidFill>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FC7A4-A4E2-4E98-911E-4339AD83E1F8}"/>
              </a:ext>
            </a:extLst>
          </p:cNvPr>
          <p:cNvSpPr txBox="1">
            <a:spLocks noGrp="1"/>
          </p:cNvSpPr>
          <p:nvPr>
            <p:ph type="ctrTitle"/>
          </p:nvPr>
        </p:nvSpPr>
        <p:spPr>
          <a:xfrm>
            <a:off x="685800" y="1122361"/>
            <a:ext cx="77724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E2BA21B1-9C95-4B75-9DCE-802AD16C3A76}"/>
              </a:ext>
            </a:extLst>
          </p:cNvPr>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1ECD70C-FE68-47DB-AFD0-19198E48FA2B}"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A31F4A5-1344-403B-9581-D9D2BFE0046F}" type="slidenum">
              <a:rPr/>
              <a:pPr>
                <a:defRPr/>
              </a:pPr>
              <a:t>‹#›</a:t>
            </a:fld>
            <a:endParaRPr dirty="0"/>
          </a:p>
        </p:txBody>
      </p:sp>
    </p:spTree>
    <p:extLst>
      <p:ext uri="{BB962C8B-B14F-4D97-AF65-F5344CB8AC3E}">
        <p14:creationId xmlns:p14="http://schemas.microsoft.com/office/powerpoint/2010/main" val="87196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36000-3108-4B1B-8CEE-1B65CA7F7925}"/>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A8AE2F34-0A7C-41E7-B3D5-2006109A367F}"/>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112A455-2832-4F05-8EF4-C32EC4AA6D0E}"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B98D4C0D-A835-40A8-96CC-4A126A1CDC6F}" type="slidenum">
              <a:rPr/>
              <a:pPr>
                <a:defRPr/>
              </a:pPr>
              <a:t>‹#›</a:t>
            </a:fld>
            <a:endParaRPr dirty="0"/>
          </a:p>
        </p:txBody>
      </p:sp>
    </p:spTree>
    <p:extLst>
      <p:ext uri="{BB962C8B-B14F-4D97-AF65-F5344CB8AC3E}">
        <p14:creationId xmlns:p14="http://schemas.microsoft.com/office/powerpoint/2010/main" val="2123084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6CFB6D-D295-4979-BC72-99D32BDBB9D4}"/>
              </a:ext>
            </a:extLst>
          </p:cNvPr>
          <p:cNvSpPr txBox="1">
            <a:spLocks noGrp="1"/>
          </p:cNvSpPr>
          <p:nvPr>
            <p:ph type="title" orient="vert"/>
          </p:nvPr>
        </p:nvSpPr>
        <p:spPr>
          <a:xfrm>
            <a:off x="6543675" y="365129"/>
            <a:ext cx="1971674"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271EBC13-9AB6-42B2-A47F-D2B7CC136E6F}"/>
              </a:ext>
            </a:extLst>
          </p:cNvPr>
          <p:cNvSpPr txBox="1">
            <a:spLocks noGrp="1"/>
          </p:cNvSpPr>
          <p:nvPr>
            <p:ph type="body" orient="vert" idx="1"/>
          </p:nvPr>
        </p:nvSpPr>
        <p:spPr>
          <a:xfrm>
            <a:off x="628650" y="365129"/>
            <a:ext cx="5800725" cy="5811834"/>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D17AF9D7-699F-41F1-8989-1FE7C6945569}"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C8D1DC11-8A6D-4756-904A-5F7A5F58BBC2}" type="slidenum">
              <a:rPr/>
              <a:pPr>
                <a:defRPr/>
              </a:pPr>
              <a:t>‹#›</a:t>
            </a:fld>
            <a:endParaRPr dirty="0"/>
          </a:p>
        </p:txBody>
      </p:sp>
    </p:spTree>
    <p:extLst>
      <p:ext uri="{BB962C8B-B14F-4D97-AF65-F5344CB8AC3E}">
        <p14:creationId xmlns:p14="http://schemas.microsoft.com/office/powerpoint/2010/main" val="4159122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bg>
      <p:bgPr>
        <a:solidFill>
          <a:srgbClr val="7FC184"/>
        </a:solidFill>
        <a:effectLst/>
      </p:bgPr>
    </p:bg>
    <p:spTree>
      <p:nvGrpSpPr>
        <p:cNvPr id="1" name=""/>
        <p:cNvGrpSpPr/>
        <p:nvPr/>
      </p:nvGrpSpPr>
      <p:grpSpPr>
        <a:xfrm>
          <a:off x="0" y="0"/>
          <a:ext cx="0" cy="0"/>
          <a:chOff x="0" y="0"/>
          <a:chExt cx="0" cy="0"/>
        </a:xfrm>
      </p:grpSpPr>
      <p:pic>
        <p:nvPicPr>
          <p:cNvPr id="2" name="Picture 1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259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4">
            <a:extLst>
              <a:ext uri="{FF2B5EF4-FFF2-40B4-BE49-F238E27FC236}">
                <a16:creationId xmlns:a16="http://schemas.microsoft.com/office/drawing/2014/main" id="{159F8D7E-4EAB-4EA4-8CD2-39E759D9D98A}"/>
              </a:ext>
            </a:extLst>
          </p:cNvPr>
          <p:cNvSpPr txBox="1">
            <a:spLocks noGrp="1"/>
          </p:cNvSpPr>
          <p:nvPr>
            <p:ph type="ftr" sz="quarter" idx="10"/>
          </p:nvPr>
        </p:nvSpPr>
        <p:spPr/>
        <p:txBody>
          <a:bodyPr/>
          <a:lstStyle>
            <a:lvl1pPr>
              <a:defRPr dirty="0"/>
            </a:lvl1pPr>
          </a:lstStyle>
          <a:p>
            <a:pPr>
              <a:defRPr/>
            </a:pPr>
            <a:endParaRPr dirty="0"/>
          </a:p>
        </p:txBody>
      </p:sp>
      <p:sp>
        <p:nvSpPr>
          <p:cNvPr id="4" name="Slide Number Placeholder 5">
            <a:extLst>
              <a:ext uri="{FF2B5EF4-FFF2-40B4-BE49-F238E27FC236}">
                <a16:creationId xmlns:a16="http://schemas.microsoft.com/office/drawing/2014/main" id="{6A6C658B-A3BB-419D-8C73-010AD3AE97D1}"/>
              </a:ext>
            </a:extLst>
          </p:cNvPr>
          <p:cNvSpPr txBox="1">
            <a:spLocks noGrp="1"/>
          </p:cNvSpPr>
          <p:nvPr>
            <p:ph type="sldNum" sz="quarter" idx="11"/>
          </p:nvPr>
        </p:nvSpPr>
        <p:spPr/>
        <p:txBody>
          <a:bodyPr/>
          <a:lstStyle>
            <a:lvl1pPr>
              <a:defRPr/>
            </a:lvl1pPr>
          </a:lstStyle>
          <a:p>
            <a:pPr>
              <a:defRPr/>
            </a:pPr>
            <a:fld id="{8212AC60-3C3E-4EDA-AC15-3D5C9992291F}" type="slidenum">
              <a:rPr/>
              <a:pPr>
                <a:defRPr/>
              </a:pPr>
              <a:t>‹#›</a:t>
            </a:fld>
            <a:endParaRPr dirty="0"/>
          </a:p>
        </p:txBody>
      </p:sp>
    </p:spTree>
    <p:extLst>
      <p:ext uri="{BB962C8B-B14F-4D97-AF65-F5344CB8AC3E}">
        <p14:creationId xmlns:p14="http://schemas.microsoft.com/office/powerpoint/2010/main" val="2632435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pic>
        <p:nvPicPr>
          <p:cNvPr id="2" name="Picture 8"/>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896225" y="5349875"/>
            <a:ext cx="1238250"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5">
            <a:extLst>
              <a:ext uri="{FF2B5EF4-FFF2-40B4-BE49-F238E27FC236}">
                <a16:creationId xmlns:a16="http://schemas.microsoft.com/office/drawing/2014/main" id="{E6587015-4307-434D-8B4D-BB7FE2DED83A}"/>
              </a:ext>
            </a:extLst>
          </p:cNvPr>
          <p:cNvSpPr txBox="1">
            <a:spLocks noGrp="1"/>
          </p:cNvSpPr>
          <p:nvPr>
            <p:ph type="ftr" sz="quarter" idx="10"/>
          </p:nvPr>
        </p:nvSpPr>
        <p:spPr/>
        <p:txBody>
          <a:bodyPr/>
          <a:lstStyle>
            <a:lvl1pPr>
              <a:defRPr dirty="0">
                <a:latin typeface="Century Gothic" pitchFamily="34"/>
              </a:defRPr>
            </a:lvl1pPr>
          </a:lstStyle>
          <a:p>
            <a:pPr>
              <a:defRPr/>
            </a:pPr>
            <a:r>
              <a:rPr dirty="0"/>
              <a:t>© Focus Education UK Ltd. </a:t>
            </a:r>
          </a:p>
        </p:txBody>
      </p:sp>
      <p:sp>
        <p:nvSpPr>
          <p:cNvPr id="4" name="Slide Number Placeholder 6">
            <a:extLst>
              <a:ext uri="{FF2B5EF4-FFF2-40B4-BE49-F238E27FC236}">
                <a16:creationId xmlns:a16="http://schemas.microsoft.com/office/drawing/2014/main" id="{24BECD27-CFA7-4081-9BC2-775C3251B713}"/>
              </a:ext>
            </a:extLst>
          </p:cNvPr>
          <p:cNvSpPr txBox="1">
            <a:spLocks noGrp="1"/>
          </p:cNvSpPr>
          <p:nvPr>
            <p:ph type="sldNum" sz="quarter" idx="11"/>
          </p:nvPr>
        </p:nvSpPr>
        <p:spPr/>
        <p:txBody>
          <a:bodyPr/>
          <a:lstStyle>
            <a:lvl1pPr>
              <a:defRPr>
                <a:latin typeface="Century Gothic" pitchFamily="34"/>
              </a:defRPr>
            </a:lvl1pPr>
          </a:lstStyle>
          <a:p>
            <a:pPr>
              <a:defRPr/>
            </a:pPr>
            <a:fld id="{6A00AAFA-506C-499C-A243-6F693D322119}" type="slidenum">
              <a:rPr/>
              <a:pPr>
                <a:defRPr/>
              </a:pPr>
              <a:t>‹#›</a:t>
            </a:fld>
            <a:endParaRPr dirty="0"/>
          </a:p>
        </p:txBody>
      </p:sp>
    </p:spTree>
    <p:extLst>
      <p:ext uri="{BB962C8B-B14F-4D97-AF65-F5344CB8AC3E}">
        <p14:creationId xmlns:p14="http://schemas.microsoft.com/office/powerpoint/2010/main" val="1734924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F004D-0C83-48CC-87C8-84934B27A9DB}"/>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84E1134F-63BE-45B2-95FF-ADCB25089432}"/>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851A4E0-37EE-4E8C-BE45-D971818BDDF9}" type="datetime1">
              <a:rPr lang="en-US"/>
              <a:pPr>
                <a:defRPr/>
              </a:pPr>
              <a:t>3/25/2024</a:t>
            </a:fld>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98E55C1B-E7BC-4E10-B96E-0E53F53B1B53}" type="slidenum">
              <a:rPr/>
              <a:pPr>
                <a:defRPr/>
              </a:pPr>
              <a:t>‹#›</a:t>
            </a:fld>
            <a:endParaRPr dirty="0"/>
          </a:p>
        </p:txBody>
      </p:sp>
      <p:sp>
        <p:nvSpPr>
          <p:cNvPr id="8" name="Footer Placeholder 1"/>
          <p:cNvSpPr txBox="1">
            <a:spLocks/>
          </p:cNvSpPr>
          <p:nvPr userDrawn="1"/>
        </p:nvSpPr>
        <p:spPr>
          <a:xfrm>
            <a:off x="3045426" y="6491993"/>
            <a:ext cx="3086100" cy="365125"/>
          </a:xfrm>
          <a:prstGeom prst="rect">
            <a:avLst/>
          </a:prstGeom>
          <a:noFill/>
          <a:ln>
            <a:noFill/>
          </a:ln>
        </p:spPr>
        <p:txBody>
          <a:bodyPr vert="horz" wrap="square" lIns="91440" tIns="45720" rIns="91440" bIns="45720" anchor="ctr" anchorCtr="1" compatLnSpc="1">
            <a:noAutofit/>
          </a:bodyPr>
          <a:lstStyle>
            <a:defPPr>
              <a:defRPr lang="en-GB"/>
            </a:defPPr>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GB" dirty="0"/>
              <a:t>© Focus Education UK Ltd. </a:t>
            </a:r>
          </a:p>
        </p:txBody>
      </p:sp>
      <p:pic>
        <p:nvPicPr>
          <p:cNvPr id="9" name="Picture 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559114" y="6444512"/>
            <a:ext cx="584886" cy="413488"/>
          </a:xfrm>
          <a:prstGeom prst="rect">
            <a:avLst/>
          </a:prstGeom>
        </p:spPr>
      </p:pic>
    </p:spTree>
    <p:extLst>
      <p:ext uri="{BB962C8B-B14F-4D97-AF65-F5344CB8AC3E}">
        <p14:creationId xmlns:p14="http://schemas.microsoft.com/office/powerpoint/2010/main" val="101134067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E500-D3DA-4A9E-8372-B747EA40246C}"/>
              </a:ext>
            </a:extLst>
          </p:cNvPr>
          <p:cNvSpPr txBox="1">
            <a:spLocks noGrp="1"/>
          </p:cNvSpPr>
          <p:nvPr>
            <p:ph type="title"/>
          </p:nvPr>
        </p:nvSpPr>
        <p:spPr>
          <a:xfrm>
            <a:off x="623885" y="1709735"/>
            <a:ext cx="78867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D2116F8E-CCFE-4365-B10F-E324522CB0F0}"/>
              </a:ext>
            </a:extLst>
          </p:cNvPr>
          <p:cNvSpPr txBox="1">
            <a:spLocks noGrp="1"/>
          </p:cNvSpPr>
          <p:nvPr>
            <p:ph type="body" idx="1"/>
          </p:nvPr>
        </p:nvSpPr>
        <p:spPr>
          <a:xfrm>
            <a:off x="623885" y="4589465"/>
            <a:ext cx="7886700" cy="1500182"/>
          </a:xfrm>
        </p:spPr>
        <p:txBody>
          <a:bodyPr/>
          <a:lstStyle>
            <a:lvl1pPr marL="0" indent="0">
              <a:buNone/>
              <a:defRPr sz="2400"/>
            </a:lvl1pPr>
          </a:lstStyle>
          <a:p>
            <a:pPr lvl="0"/>
            <a:r>
              <a:rPr lang="en-US"/>
              <a:t>Edit Master text styles</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0AD74FDF-DF6A-4FF0-A0D3-CC6C59604C43}"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E1AE2E3-1837-40A5-94FE-181728FC2F17}" type="slidenum">
              <a:rPr/>
              <a:pPr>
                <a:defRPr/>
              </a:pPr>
              <a:t>‹#›</a:t>
            </a:fld>
            <a:endParaRPr dirty="0"/>
          </a:p>
        </p:txBody>
      </p:sp>
    </p:spTree>
    <p:extLst>
      <p:ext uri="{BB962C8B-B14F-4D97-AF65-F5344CB8AC3E}">
        <p14:creationId xmlns:p14="http://schemas.microsoft.com/office/powerpoint/2010/main" val="95280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4020F-07CD-4A49-BB82-645DC263564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9EB8441-F455-4E85-87FD-6B6C170DDA62}"/>
              </a:ext>
            </a:extLst>
          </p:cNvPr>
          <p:cNvSpPr txBox="1">
            <a:spLocks noGrp="1"/>
          </p:cNvSpPr>
          <p:nvPr>
            <p:ph idx="1"/>
          </p:nvPr>
        </p:nvSpPr>
        <p:spPr>
          <a:xfrm>
            <a:off x="628650"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1C12C0-58CE-446A-8FA4-9813EF9CEF5A}"/>
              </a:ext>
            </a:extLst>
          </p:cNvPr>
          <p:cNvSpPr txBox="1">
            <a:spLocks noGrp="1"/>
          </p:cNvSpPr>
          <p:nvPr>
            <p:ph idx="2"/>
          </p:nvPr>
        </p:nvSpPr>
        <p:spPr>
          <a:xfrm>
            <a:off x="4629149"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EC488D3C-C2CE-4564-BCD5-D87F8C1DF728}"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75DD771-3C36-4AD8-8CC9-1FF3FAD68291}" type="slidenum">
              <a:rPr/>
              <a:pPr>
                <a:defRPr/>
              </a:pPr>
              <a:t>‹#›</a:t>
            </a:fld>
            <a:endParaRPr dirty="0"/>
          </a:p>
        </p:txBody>
      </p:sp>
    </p:spTree>
    <p:extLst>
      <p:ext uri="{BB962C8B-B14F-4D97-AF65-F5344CB8AC3E}">
        <p14:creationId xmlns:p14="http://schemas.microsoft.com/office/powerpoint/2010/main" val="1846057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497E1-CAD0-4F22-BAB0-4C1CC43FFF70}"/>
              </a:ext>
            </a:extLst>
          </p:cNvPr>
          <p:cNvSpPr txBox="1">
            <a:spLocks noGrp="1"/>
          </p:cNvSpPr>
          <p:nvPr>
            <p:ph type="title"/>
          </p:nvPr>
        </p:nvSpPr>
        <p:spPr>
          <a:xfrm>
            <a:off x="629838" y="365129"/>
            <a:ext cx="78867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796FCCD4-FA65-4D2A-B3EE-21A26E91258A}"/>
              </a:ext>
            </a:extLst>
          </p:cNvPr>
          <p:cNvSpPr txBox="1">
            <a:spLocks noGrp="1"/>
          </p:cNvSpPr>
          <p:nvPr>
            <p:ph type="body" idx="1"/>
          </p:nvPr>
        </p:nvSpPr>
        <p:spPr>
          <a:xfrm>
            <a:off x="629838" y="1681160"/>
            <a:ext cx="3868341" cy="823910"/>
          </a:xfrm>
        </p:spPr>
        <p:txBody>
          <a:bodyPr anchor="b"/>
          <a:lstStyle>
            <a:lvl1pPr marL="0" indent="0">
              <a:buNone/>
              <a:defRPr sz="2400" b="1"/>
            </a:lvl1pPr>
          </a:lstStyle>
          <a:p>
            <a:pPr lvl="0"/>
            <a:r>
              <a:rPr lang="en-US"/>
              <a:t>Edit Master text styles</a:t>
            </a:r>
          </a:p>
        </p:txBody>
      </p:sp>
      <p:sp>
        <p:nvSpPr>
          <p:cNvPr id="4" name="Content Placeholder 3">
            <a:extLst>
              <a:ext uri="{FF2B5EF4-FFF2-40B4-BE49-F238E27FC236}">
                <a16:creationId xmlns:a16="http://schemas.microsoft.com/office/drawing/2014/main" id="{71813E39-4EA4-4182-A0DD-231D8D7AA926}"/>
              </a:ext>
            </a:extLst>
          </p:cNvPr>
          <p:cNvSpPr txBox="1">
            <a:spLocks noGrp="1"/>
          </p:cNvSpPr>
          <p:nvPr>
            <p:ph idx="2"/>
          </p:nvPr>
        </p:nvSpPr>
        <p:spPr>
          <a:xfrm>
            <a:off x="629838" y="2505071"/>
            <a:ext cx="3868341"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C57F19-012C-4F06-A53D-2149B193F8D5}"/>
              </a:ext>
            </a:extLst>
          </p:cNvPr>
          <p:cNvSpPr txBox="1">
            <a:spLocks noGrp="1"/>
          </p:cNvSpPr>
          <p:nvPr>
            <p:ph type="body" idx="3"/>
          </p:nvPr>
        </p:nvSpPr>
        <p:spPr>
          <a:xfrm>
            <a:off x="4629149" y="1681160"/>
            <a:ext cx="3887388" cy="823910"/>
          </a:xfrm>
        </p:spPr>
        <p:txBody>
          <a:bodyPr anchor="b"/>
          <a:lstStyle>
            <a:lvl1pPr marL="0" indent="0">
              <a:buNone/>
              <a:defRPr sz="2400" b="1"/>
            </a:lvl1pPr>
          </a:lstStyle>
          <a:p>
            <a:pPr lvl="0"/>
            <a:r>
              <a:rPr lang="en-US"/>
              <a:t>Edit Master text styles</a:t>
            </a:r>
          </a:p>
        </p:txBody>
      </p:sp>
      <p:sp>
        <p:nvSpPr>
          <p:cNvPr id="6" name="Content Placeholder 5">
            <a:extLst>
              <a:ext uri="{FF2B5EF4-FFF2-40B4-BE49-F238E27FC236}">
                <a16:creationId xmlns:a16="http://schemas.microsoft.com/office/drawing/2014/main" id="{6E6F2492-1F5D-4BE5-9BF9-E2FA434E4983}"/>
              </a:ext>
            </a:extLst>
          </p:cNvPr>
          <p:cNvSpPr txBox="1">
            <a:spLocks noGrp="1"/>
          </p:cNvSpPr>
          <p:nvPr>
            <p:ph idx="4"/>
          </p:nvPr>
        </p:nvSpPr>
        <p:spPr>
          <a:xfrm>
            <a:off x="4629149" y="2505071"/>
            <a:ext cx="3887388"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7B94C-197D-42A1-9093-AF6009BA318B}" type="datetime1">
              <a:rPr lang="en-US"/>
              <a:pPr>
                <a:defRPr/>
              </a:pPr>
              <a:t>3/25/2024</a:t>
            </a:fld>
            <a:endParaRPr dirty="0"/>
          </a:p>
        </p:txBody>
      </p:sp>
      <p:sp>
        <p:nvSpPr>
          <p:cNvPr id="8"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9"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397BE5DC-BB5F-4576-A280-C22EF26535A1}" type="slidenum">
              <a:rPr/>
              <a:pPr>
                <a:defRPr/>
              </a:pPr>
              <a:t>‹#›</a:t>
            </a:fld>
            <a:endParaRPr dirty="0"/>
          </a:p>
        </p:txBody>
      </p:sp>
    </p:spTree>
    <p:extLst>
      <p:ext uri="{BB962C8B-B14F-4D97-AF65-F5344CB8AC3E}">
        <p14:creationId xmlns:p14="http://schemas.microsoft.com/office/powerpoint/2010/main" val="2708739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1F830-5E9A-4BF8-A331-FCDEBD0B0485}"/>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FE480D84-0A77-4850-BFC0-A2AD54AA0C06}" type="datetime1">
              <a:rPr lang="en-US"/>
              <a:pPr>
                <a:defRPr/>
              </a:pPr>
              <a:t>3/25/2024</a:t>
            </a:fld>
            <a:endParaRPr dirty="0"/>
          </a:p>
        </p:txBody>
      </p:sp>
      <p:sp>
        <p:nvSpPr>
          <p:cNvPr id="4"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5"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60894750-1E72-483B-B85E-7EF864735AE2}" type="slidenum">
              <a:rPr/>
              <a:pPr>
                <a:defRPr/>
              </a:pPr>
              <a:t>‹#›</a:t>
            </a:fld>
            <a:endParaRPr dirty="0"/>
          </a:p>
        </p:txBody>
      </p:sp>
    </p:spTree>
    <p:extLst>
      <p:ext uri="{BB962C8B-B14F-4D97-AF65-F5344CB8AC3E}">
        <p14:creationId xmlns:p14="http://schemas.microsoft.com/office/powerpoint/2010/main" val="317690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924109BE-13D4-4C86-9D2E-4D88197D7375}" type="datetime1">
              <a:rPr lang="en-US"/>
              <a:pPr>
                <a:defRPr/>
              </a:pPr>
              <a:t>3/25/2024</a:t>
            </a:fld>
            <a:endParaRPr dirty="0"/>
          </a:p>
        </p:txBody>
      </p:sp>
      <p:sp>
        <p:nvSpPr>
          <p:cNvPr id="3"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4"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322EED5-EAEE-4043-904F-BB8502EF99A8}" type="slidenum">
              <a:rPr/>
              <a:pPr>
                <a:defRPr/>
              </a:pPr>
              <a:t>‹#›</a:t>
            </a:fld>
            <a:endParaRPr dirty="0"/>
          </a:p>
        </p:txBody>
      </p:sp>
    </p:spTree>
    <p:extLst>
      <p:ext uri="{BB962C8B-B14F-4D97-AF65-F5344CB8AC3E}">
        <p14:creationId xmlns:p14="http://schemas.microsoft.com/office/powerpoint/2010/main" val="1607440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2E804-DB8E-49DF-A4B0-A4F5135184A5}"/>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7264A997-2F63-475F-8249-A4CEEB5A54D6}"/>
              </a:ext>
            </a:extLst>
          </p:cNvPr>
          <p:cNvSpPr txBox="1">
            <a:spLocks noGrp="1"/>
          </p:cNvSpPr>
          <p:nvPr>
            <p:ph idx="1"/>
          </p:nvPr>
        </p:nvSpPr>
        <p:spPr>
          <a:xfrm>
            <a:off x="3887388" y="987423"/>
            <a:ext cx="4629149" cy="4873623"/>
          </a:xfrm>
        </p:spPr>
        <p:txBody>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F98B6E-B092-4254-A438-889FAC9CFE11}"/>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87ADF6CF-0AF1-413F-9609-49D0099D3AD5}"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07D80D2C-AC70-457B-AA19-30EF97D5FDB8}" type="slidenum">
              <a:rPr/>
              <a:pPr>
                <a:defRPr/>
              </a:pPr>
              <a:t>‹#›</a:t>
            </a:fld>
            <a:endParaRPr dirty="0"/>
          </a:p>
        </p:txBody>
      </p:sp>
    </p:spTree>
    <p:extLst>
      <p:ext uri="{BB962C8B-B14F-4D97-AF65-F5344CB8AC3E}">
        <p14:creationId xmlns:p14="http://schemas.microsoft.com/office/powerpoint/2010/main" val="2558196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A19A7-5196-4ECC-B23A-08CF5474FEC1}"/>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3214ADBE-5C65-497B-AF1D-9CE0E59F4757}"/>
              </a:ext>
            </a:extLst>
          </p:cNvPr>
          <p:cNvSpPr txBox="1">
            <a:spLocks noGrp="1"/>
          </p:cNvSpPr>
          <p:nvPr>
            <p:ph type="pic" idx="1"/>
          </p:nvPr>
        </p:nvSpPr>
        <p:spPr>
          <a:xfrm>
            <a:off x="3887388" y="987423"/>
            <a:ext cx="4629149" cy="4873623"/>
          </a:xfrm>
        </p:spPr>
        <p:txBody>
          <a:bodyPr>
            <a:normAutofit/>
          </a:bodyPr>
          <a:lstStyle>
            <a:lvl1pPr marL="0" indent="0">
              <a:buNone/>
              <a:defRPr sz="3200"/>
            </a:lvl1pPr>
          </a:lstStyle>
          <a:p>
            <a:pPr lvl="0"/>
            <a:r>
              <a:rPr lang="en-US" noProof="0" dirty="0"/>
              <a:t>Click icon to add picture</a:t>
            </a:r>
          </a:p>
        </p:txBody>
      </p:sp>
      <p:sp>
        <p:nvSpPr>
          <p:cNvPr id="4" name="Text Placeholder 3">
            <a:extLst>
              <a:ext uri="{FF2B5EF4-FFF2-40B4-BE49-F238E27FC236}">
                <a16:creationId xmlns:a16="http://schemas.microsoft.com/office/drawing/2014/main" id="{C5FE2982-8307-4ED6-BACA-AD4891D515CB}"/>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654C4-1861-426B-B44D-B9EE61F20820}"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F8A94EE3-D8F1-45B6-988E-FC734E1E0670}" type="slidenum">
              <a:rPr/>
              <a:pPr>
                <a:defRPr/>
              </a:pPr>
              <a:t>‹#›</a:t>
            </a:fld>
            <a:endParaRPr dirty="0"/>
          </a:p>
        </p:txBody>
      </p:sp>
    </p:spTree>
    <p:extLst>
      <p:ext uri="{BB962C8B-B14F-4D97-AF65-F5344CB8AC3E}">
        <p14:creationId xmlns:p14="http://schemas.microsoft.com/office/powerpoint/2010/main" val="2635021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txBox="1">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2"/>
          </p:nvPr>
        </p:nvSpPr>
        <p:spPr>
          <a:xfrm>
            <a:off x="6286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DBF6B4FE-C7F2-4994-BB12-BB4D517A2EB5}"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3"/>
          </p:nvPr>
        </p:nvSpPr>
        <p:spPr>
          <a:xfrm>
            <a:off x="3028950" y="6356350"/>
            <a:ext cx="3086100" cy="365125"/>
          </a:xfrm>
          <a:prstGeom prst="rect">
            <a:avLst/>
          </a:prstGeom>
          <a:noFill/>
          <a:ln>
            <a:noFill/>
          </a:ln>
        </p:spPr>
        <p:txBody>
          <a:bodyPr vert="horz" wrap="square" lIns="91440" tIns="45720" rIns="91440" bIns="45720" anchor="ctr" anchorCtr="1" compatLnSpc="1">
            <a:noAutofit/>
          </a:bodyPr>
          <a:lstStyle>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4"/>
          </p:nvPr>
        </p:nvSpPr>
        <p:spPr>
          <a:xfrm>
            <a:off x="64579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B7C61D16-7583-49FC-AC4F-CB1111FE15BC}"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039" r:id="rId1"/>
    <p:sldLayoutId id="2147484040"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 id="2147484050" r:id="rId12"/>
    <p:sldLayoutId id="2147484051" r:id="rId13"/>
  </p:sldLayoutIdLst>
  <p:transition spd="slow"/>
  <p:txStyles>
    <p:titleStyle>
      <a:lvl1pPr algn="l" rtl="0" eaLnBrk="0" fontAlgn="base" hangingPunct="0">
        <a:lnSpc>
          <a:spcPct val="90000"/>
        </a:lnSpc>
        <a:spcBef>
          <a:spcPct val="0"/>
        </a:spcBef>
        <a:spcAft>
          <a:spcPct val="0"/>
        </a:spcAft>
        <a:defRPr lang="en-US"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txBox="1">
            <a:spLocks noGrp="1" noChangeArrowheads="1"/>
          </p:cNvSpPr>
          <p:nvPr>
            <p:ph type="title"/>
          </p:nvPr>
        </p:nvSpPr>
        <p:spPr>
          <a:xfrm>
            <a:off x="76200" y="57150"/>
            <a:ext cx="8896350" cy="492125"/>
          </a:xfrm>
        </p:spPr>
        <p:txBody>
          <a:bodyPr anchorCtr="1"/>
          <a:lstStyle/>
          <a:p>
            <a:pPr algn="ctr" eaLnBrk="1" hangingPunct="1"/>
            <a:r>
              <a:rPr lang="en-GB" altLang="en-US" sz="2000" b="1" dirty="0">
                <a:solidFill>
                  <a:schemeClr val="tx1"/>
                </a:solidFill>
                <a:latin typeface="Century Gothic" panose="020B0502020202020204" pitchFamily="34" charset="0"/>
              </a:rPr>
              <a:t>Physical Development : Fine Motor Skills </a:t>
            </a:r>
          </a:p>
        </p:txBody>
      </p:sp>
      <p:graphicFrame>
        <p:nvGraphicFramePr>
          <p:cNvPr id="3" name="Content Placeholder 3">
            <a:extLst>
              <a:ext uri="{FF2B5EF4-FFF2-40B4-BE49-F238E27FC236}">
                <a16:creationId xmlns:a16="http://schemas.microsoft.com/office/drawing/2014/main" id="{19CD4200-EED8-46A5-81B6-5DBD0DD2F7B8}"/>
              </a:ext>
            </a:extLst>
          </p:cNvPr>
          <p:cNvGraphicFramePr>
            <a:graphicFrameLocks noGrp="1"/>
          </p:cNvGraphicFramePr>
          <p:nvPr>
            <p:ph idx="1"/>
            <p:extLst>
              <p:ext uri="{D42A27DB-BD31-4B8C-83A1-F6EECF244321}">
                <p14:modId xmlns:p14="http://schemas.microsoft.com/office/powerpoint/2010/main" val="2030284381"/>
              </p:ext>
            </p:extLst>
          </p:nvPr>
        </p:nvGraphicFramePr>
        <p:xfrm>
          <a:off x="212435" y="603771"/>
          <a:ext cx="8760115" cy="6010908"/>
        </p:xfrm>
        <a:graphic>
          <a:graphicData uri="http://schemas.openxmlformats.org/drawingml/2006/table">
            <a:tbl>
              <a:tblPr firstRow="1" bandRow="1">
                <a:effectLst/>
                <a:tableStyleId>{5C22544A-7EE6-4342-B048-85BDC9FD1C3A}</a:tableStyleId>
              </a:tblPr>
              <a:tblGrid>
                <a:gridCol w="2280839">
                  <a:extLst>
                    <a:ext uri="{9D8B030D-6E8A-4147-A177-3AD203B41FA5}">
                      <a16:colId xmlns:a16="http://schemas.microsoft.com/office/drawing/2014/main" val="4186730976"/>
                    </a:ext>
                  </a:extLst>
                </a:gridCol>
                <a:gridCol w="2762431">
                  <a:extLst>
                    <a:ext uri="{9D8B030D-6E8A-4147-A177-3AD203B41FA5}">
                      <a16:colId xmlns:a16="http://schemas.microsoft.com/office/drawing/2014/main" val="2628771195"/>
                    </a:ext>
                  </a:extLst>
                </a:gridCol>
                <a:gridCol w="1880997">
                  <a:extLst>
                    <a:ext uri="{9D8B030D-6E8A-4147-A177-3AD203B41FA5}">
                      <a16:colId xmlns:a16="http://schemas.microsoft.com/office/drawing/2014/main" val="308867682"/>
                    </a:ext>
                  </a:extLst>
                </a:gridCol>
                <a:gridCol w="1835848">
                  <a:extLst>
                    <a:ext uri="{9D8B030D-6E8A-4147-A177-3AD203B41FA5}">
                      <a16:colId xmlns:a16="http://schemas.microsoft.com/office/drawing/2014/main" val="3368322103"/>
                    </a:ext>
                  </a:extLst>
                </a:gridCol>
              </a:tblGrid>
              <a:tr h="755406">
                <a:tc gridSpan="2">
                  <a:txBody>
                    <a:bodyPr/>
                    <a:lstStyle/>
                    <a:p>
                      <a:pPr lvl="0" algn="ctr"/>
                      <a:r>
                        <a:rPr lang="en-GB" sz="1800" dirty="0">
                          <a:solidFill>
                            <a:schemeClr val="bg1"/>
                          </a:solidFill>
                          <a:latin typeface="Century Gothic" pitchFamily="34"/>
                        </a:rPr>
                        <a:t>Selection of pre-school objectives and ideas for supporting child development</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tc>
                <a:tc>
                  <a:txBody>
                    <a:bodyPr/>
                    <a:lstStyle/>
                    <a:p>
                      <a:pPr lvl="0" algn="ctr"/>
                      <a:r>
                        <a:rPr lang="en-GB" sz="1500" b="1" dirty="0">
                          <a:solidFill>
                            <a:schemeClr val="bg1"/>
                          </a:solidFill>
                          <a:latin typeface="Century Gothic" pitchFamily="34"/>
                        </a:rPr>
                        <a:t>End of pre-school observation checkpoint </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lvl="0" algn="ctr"/>
                      <a:r>
                        <a:rPr lang="en-GB" sz="1800" dirty="0">
                          <a:solidFill>
                            <a:schemeClr val="bg1"/>
                          </a:solidFill>
                          <a:latin typeface="Century Gothic" pitchFamily="34"/>
                        </a:rPr>
                        <a:t>Useful ideas to try at home</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4195188173"/>
                  </a:ext>
                </a:extLst>
              </a:tr>
              <a:tr h="1379708">
                <a:tc>
                  <a:txBody>
                    <a:bodyPr/>
                    <a:lstStyle/>
                    <a:p>
                      <a:r>
                        <a:rPr lang="en-GB" sz="1100" dirty="0"/>
                        <a:t>Use one-handed tools and equipment, for example, making snips in paper with scissors. </a:t>
                      </a:r>
                    </a:p>
                    <a:p>
                      <a:endParaRPr lang="en-GB" sz="1100" dirty="0"/>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GB" sz="1100" dirty="0"/>
                        <a:t>You can begin by showing children how to use onehanded tools (scissors and hammers, for example) and then guide them with hand-over-hand help. Gradually reduce the help you are giving and allow the child to use the tool independently.</a:t>
                      </a:r>
                      <a:endParaRPr lang="en-GB" sz="1100" b="0" i="0" u="none" strike="noStrike" kern="1200" baseline="0" dirty="0">
                        <a:solidFill>
                          <a:srgbClr val="000000"/>
                        </a:solidFill>
                        <a:latin typeface="+mn-lt"/>
                        <a:ea typeface="+mn-ea"/>
                        <a:cs typeface="+mn-cs"/>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Children can use some one handed tools with some support as needed</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Children can hold a pencil more comfortably</a:t>
                      </a:r>
                    </a:p>
                    <a:p>
                      <a:pPr marL="0" lvl="0" indent="0">
                        <a:buFont typeface="Wingdings" panose="05000000000000000000" pitchFamily="2" charset="2"/>
                        <a:buNone/>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Children can get dressed and undressed with minimal help</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1418414"/>
                  </a:ext>
                </a:extLst>
              </a:tr>
              <a:tr h="924342">
                <a:tc rowSpan="2">
                  <a:txBody>
                    <a:bodyPr/>
                    <a:lstStyle/>
                    <a:p>
                      <a:r>
                        <a:rPr lang="en-GB" sz="1100" dirty="0"/>
                        <a:t>Use a comfortable grip with good control when holding pens and pencils. </a:t>
                      </a:r>
                    </a:p>
                    <a:p>
                      <a:endParaRPr lang="en-GB" sz="1100" dirty="0"/>
                    </a:p>
                    <a:p>
                      <a:r>
                        <a:rPr lang="en-GB" sz="1100" dirty="0"/>
                        <a:t>Show a preference for a dominant hand.</a:t>
                      </a:r>
                      <a:endParaRPr lang="en-GB" sz="1100" b="1" dirty="0">
                        <a:solidFill>
                          <a:srgbClr val="A14824"/>
                        </a:solidFill>
                        <a:latin typeface="+mn-lt"/>
                      </a:endParaRPr>
                    </a:p>
                    <a:p>
                      <a:endParaRPr lang="en-GB" sz="1100" dirty="0"/>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r>
                        <a:rPr lang="en-GB" sz="1100" dirty="0"/>
                        <a:t>The tripod grip is a comfortable way to hold a pencil or pen. It gives the child good control. The pen is pinched between the ball of the thumb and the forefinger, supported by the middle finger with the other fingers tucked into the hand. You can help children to develop this grip with specially designed pens and pencils, or grippers. Encourage children to pick up small objects like individual gravel stones or tiny bits of chalk to draw with. </a:t>
                      </a:r>
                      <a:endParaRPr lang="en-GB" sz="1100" b="0" dirty="0">
                        <a:solidFill>
                          <a:schemeClr val="tx1"/>
                        </a:solidFill>
                        <a:latin typeface="+mn-lt"/>
                      </a:endParaRPr>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285750" lvl="0" indent="-285750">
                        <a:buFont typeface="Wingdings" panose="05000000000000000000" pitchFamily="2" charset="2"/>
                        <a:buChar char="q"/>
                      </a:pPr>
                      <a:endParaRPr lang="en-GB" sz="1100" b="0" dirty="0">
                        <a:solidFill>
                          <a:schemeClr val="tx1"/>
                        </a:solidFill>
                        <a:latin typeface="Century Gothic" panose="020B0502020202020204" pitchFamily="34" charset="0"/>
                      </a:endParaRPr>
                    </a:p>
                  </a:txBody>
                  <a:tcPr marT="45732" marB="45732">
                    <a:lnT w="635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2149980100"/>
                  </a:ext>
                </a:extLst>
              </a:tr>
              <a:tr h="314743">
                <a:tc vMerge="1">
                  <a:txBody>
                    <a:bodyPr/>
                    <a:lstStyle/>
                    <a:p>
                      <a:endParaRPr lang="en-GB"/>
                    </a:p>
                  </a:txBody>
                  <a:tcPr/>
                </a:tc>
                <a:tc vMerge="1">
                  <a:txBody>
                    <a:bodyPr/>
                    <a:lstStyle/>
                    <a:p>
                      <a:endParaRPr lang="en-GB"/>
                    </a:p>
                  </a:txBody>
                  <a:tcPr/>
                </a:tc>
                <a:tc rowSpan="2" gridSpan="2">
                  <a:txBody>
                    <a:bodyPr/>
                    <a:lstStyle/>
                    <a:p>
                      <a:endParaRPr lang="en-GB" dirty="0"/>
                    </a:p>
                  </a:txBody>
                  <a:tcPr marT="45732" marB="45732">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2" hMerge="1">
                  <a:txBody>
                    <a:bodyPr/>
                    <a:lstStyle/>
                    <a:p>
                      <a:pPr marL="0" lvl="0" indent="0">
                        <a:buFont typeface="Arial" panose="020B0604020202020204" pitchFamily="34" charset="0"/>
                        <a:buNone/>
                      </a:pPr>
                      <a:endParaRPr lang="en-GB" dirty="0"/>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4576477"/>
                  </a:ext>
                </a:extLst>
              </a:tr>
              <a:tr h="1918432">
                <a:tc>
                  <a:txBody>
                    <a:bodyPr/>
                    <a:lstStyle/>
                    <a:p>
                      <a:r>
                        <a:rPr lang="en-GB" sz="1100" dirty="0"/>
                        <a:t>Be increasingly independent as they get dressed and undressed, for example, putting coats on and doing up zips.</a:t>
                      </a:r>
                      <a:endParaRPr lang="en-GB" sz="1100" b="1" dirty="0">
                        <a:solidFill>
                          <a:schemeClr val="tx1"/>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bg1">
                        <a:lumMod val="95000"/>
                      </a:schemeClr>
                    </a:solidFill>
                  </a:tcPr>
                </a:tc>
                <a:tc>
                  <a:txBody>
                    <a:bodyPr/>
                    <a:lstStyle/>
                    <a:p>
                      <a:r>
                        <a:rPr lang="en-GB" sz="1100" dirty="0"/>
                        <a:t>Encourage children by helping them, but leaving them to do the last steps, such as pulling up their zip after you have started it off. Gradually reduce your help until the child can do each step on their own.</a:t>
                      </a:r>
                      <a:endParaRPr lang="en-GB" sz="1100" b="0" dirty="0">
                        <a:solidFill>
                          <a:schemeClr val="tx1"/>
                        </a:solidFill>
                        <a:latin typeface="+mn-lt"/>
                      </a:endParaRPr>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vMerge="1">
                  <a:txBody>
                    <a:bodyPr/>
                    <a:lstStyle/>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txBody>
                  <a:tcPr marT="45732" marB="45732">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vMerge="1">
                  <a:txBody>
                    <a:bodyPr/>
                    <a:lstStyle/>
                    <a:p>
                      <a:endParaRPr lang="en-GB"/>
                    </a:p>
                  </a:txBody>
                  <a:tcPr>
                    <a:lnT w="63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448615508"/>
                  </a:ext>
                </a:extLst>
              </a:tr>
            </a:tbl>
          </a:graphicData>
        </a:graphic>
      </p:graphicFrame>
      <p:sp>
        <p:nvSpPr>
          <p:cNvPr id="2" name="TextBox 1">
            <a:extLst>
              <a:ext uri="{FF2B5EF4-FFF2-40B4-BE49-F238E27FC236}">
                <a16:creationId xmlns:a16="http://schemas.microsoft.com/office/drawing/2014/main" id="{5B50B3F1-CFEA-43AC-BBDC-39691CF3D0F3}"/>
              </a:ext>
            </a:extLst>
          </p:cNvPr>
          <p:cNvSpPr txBox="1"/>
          <p:nvPr/>
        </p:nvSpPr>
        <p:spPr>
          <a:xfrm>
            <a:off x="8552873" y="6428509"/>
            <a:ext cx="563707" cy="372341"/>
          </a:xfrm>
          <a:prstGeom prst="rect">
            <a:avLst/>
          </a:prstGeom>
          <a:solidFill>
            <a:schemeClr val="bg1"/>
          </a:solidFill>
        </p:spPr>
        <p:txBody>
          <a:bodyPr wrap="square" rtlCol="0">
            <a:spAutoFit/>
          </a:bodyPr>
          <a:lstStyle/>
          <a:p>
            <a:endParaRPr lang="en-GB" dirty="0"/>
          </a:p>
        </p:txBody>
      </p:sp>
      <p:sp>
        <p:nvSpPr>
          <p:cNvPr id="4" name="TextBox 3">
            <a:extLst>
              <a:ext uri="{FF2B5EF4-FFF2-40B4-BE49-F238E27FC236}">
                <a16:creationId xmlns:a16="http://schemas.microsoft.com/office/drawing/2014/main" id="{25632E5B-6947-40D6-87D3-B8A8F9770710}"/>
              </a:ext>
            </a:extLst>
          </p:cNvPr>
          <p:cNvSpPr txBox="1"/>
          <p:nvPr/>
        </p:nvSpPr>
        <p:spPr>
          <a:xfrm>
            <a:off x="3768436" y="6530109"/>
            <a:ext cx="1717964" cy="369332"/>
          </a:xfrm>
          <a:prstGeom prst="rect">
            <a:avLst/>
          </a:prstGeom>
          <a:solidFill>
            <a:schemeClr val="bg1"/>
          </a:solidFill>
        </p:spPr>
        <p:txBody>
          <a:bodyPr wrap="square" rtlCol="0">
            <a:spAutoFit/>
          </a:bodyPr>
          <a:lstStyle/>
          <a:p>
            <a:endParaRPr lang="en-GB" dirty="0"/>
          </a:p>
        </p:txBody>
      </p:sp>
      <p:pic>
        <p:nvPicPr>
          <p:cNvPr id="6" name="Picture 5">
            <a:extLst>
              <a:ext uri="{FF2B5EF4-FFF2-40B4-BE49-F238E27FC236}">
                <a16:creationId xmlns:a16="http://schemas.microsoft.com/office/drawing/2014/main" id="{7E3C7E38-3118-877D-1035-7C455E8B8EED}"/>
              </a:ext>
            </a:extLst>
          </p:cNvPr>
          <p:cNvPicPr>
            <a:picLocks noChangeAspect="1"/>
          </p:cNvPicPr>
          <p:nvPr/>
        </p:nvPicPr>
        <p:blipFill>
          <a:blip r:embed="rId2"/>
          <a:stretch>
            <a:fillRect/>
          </a:stretch>
        </p:blipFill>
        <p:spPr>
          <a:xfrm>
            <a:off x="7337824" y="1516706"/>
            <a:ext cx="1371243" cy="1972186"/>
          </a:xfrm>
          <a:prstGeom prst="rect">
            <a:avLst/>
          </a:prstGeom>
        </p:spPr>
      </p:pic>
      <p:pic>
        <p:nvPicPr>
          <p:cNvPr id="10" name="Picture 9">
            <a:extLst>
              <a:ext uri="{FF2B5EF4-FFF2-40B4-BE49-F238E27FC236}">
                <a16:creationId xmlns:a16="http://schemas.microsoft.com/office/drawing/2014/main" id="{FBC6E9BA-0D9F-6F9A-BC23-E5289405DCD8}"/>
              </a:ext>
            </a:extLst>
          </p:cNvPr>
          <p:cNvPicPr>
            <a:picLocks noChangeAspect="1"/>
          </p:cNvPicPr>
          <p:nvPr/>
        </p:nvPicPr>
        <p:blipFill>
          <a:blip r:embed="rId3"/>
          <a:stretch>
            <a:fillRect/>
          </a:stretch>
        </p:blipFill>
        <p:spPr>
          <a:xfrm>
            <a:off x="5582733" y="3949897"/>
            <a:ext cx="2873807" cy="2684474"/>
          </a:xfrm>
          <a:prstGeom prst="rect">
            <a:avLst/>
          </a:prstGeom>
        </p:spPr>
      </p:pic>
    </p:spTree>
    <p:extLst>
      <p:ext uri="{BB962C8B-B14F-4D97-AF65-F5344CB8AC3E}">
        <p14:creationId xmlns:p14="http://schemas.microsoft.com/office/powerpoint/2010/main" val="363409992"/>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ow Mats" id="{44C609E7-D963-4258-AC0C-6D24BC1BAC45}" vid="{70B9A501-B5B1-4368-BA62-4574061756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2743</TotalTime>
  <Words>287</Words>
  <Application>Microsoft Office PowerPoint</Application>
  <PresentationFormat>On-screen Show (4:3)</PresentationFormat>
  <Paragraphs>25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Physical Development : Fine Motor Skills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Stone Age KS2 Knowledge Mat</dc:title>
  <dc:creator>Marketing Dept</dc:creator>
  <cp:lastModifiedBy>Sally Spring</cp:lastModifiedBy>
  <cp:revision>134</cp:revision>
  <dcterms:created xsi:type="dcterms:W3CDTF">2019-01-14T16:39:51Z</dcterms:created>
  <dcterms:modified xsi:type="dcterms:W3CDTF">2024-03-25T12:48:10Z</dcterms:modified>
</cp:coreProperties>
</file>