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764" r:id="rId2"/>
  </p:sldIdLst>
  <p:sldSz cx="9144000" cy="6858000" type="screen4x3"/>
  <p:notesSz cx="6797675" cy="987266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FED"/>
    <a:srgbClr val="EDC2B1"/>
    <a:srgbClr val="A14824"/>
    <a:srgbClr val="7C5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7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61B15CD-B3BF-4CE7-8A9B-4B38EB2BF46E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D04B55-0A96-4223-BD45-7A38A8A9AB9F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8BDFB27B-4213-485C-A148-AEFB0527EE71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4100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77925" y="1233488"/>
            <a:ext cx="4441825" cy="3332162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AF6D2E0-12B7-42CA-B61F-3AEB0281001D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GB" altLang="en-US" noProof="0"/>
              <a:t>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F482BE-BA66-446C-87E4-18B7D3E78F51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726F7-9AC2-4A75-AC9F-1C7045F1E5B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C12ABC26-458D-4F00-BF87-667FCF8FBC0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78809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FC7A4-A4E2-4E98-911E-4339AD83E1F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BA21B1-9C95-4B75-9DCE-802AD16C3A7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CD70C-FE68-47DB-AFD0-19198E48FA2B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1F4A5-1344-403B-9581-D9D2BFE004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7196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36000-3108-4B1B-8CEE-1B65CA7F792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AE2F34-0A7C-41E7-B3D5-2006109A367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2A455-2832-4F05-8EF4-C32EC4AA6D0E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D4C0D-A835-40A8-96CC-4A126A1CDC6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23084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6CFB6D-D295-4979-BC72-99D32BDBB9D4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543675" y="365129"/>
            <a:ext cx="1971674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1EBC13-9AB6-42B2-A47F-D2B7CC136E6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28650" y="365129"/>
            <a:ext cx="5800725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AF9D7-699F-41F1-8989-1FE7C6945569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1DC11-8A6D-4756-904A-5F7A5F58BBC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9122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bg>
      <p:bgPr>
        <a:solidFill>
          <a:srgbClr val="7FC1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59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59F8D7E-4EAB-4EA4-8CD2-39E759D9D98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A6C658B-A3BB-419D-8C73-010AD3AE97D1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2AC60-3C3E-4EDA-AC15-3D5C9992291F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2435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96225" y="5349875"/>
            <a:ext cx="1238250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E6587015-4307-434D-8B4D-BB7FE2DED83A}"/>
              </a:ext>
            </a:extLst>
          </p:cNvPr>
          <p:cNvSpPr txBox="1"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>
                <a:latin typeface="Century Gothic" pitchFamily="34"/>
              </a:defRPr>
            </a:lvl1pPr>
          </a:lstStyle>
          <a:p>
            <a:pPr>
              <a:defRPr/>
            </a:pPr>
            <a:r>
              <a:rPr dirty="0"/>
              <a:t>© Focus Education UK Ltd. </a:t>
            </a:r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24BECD27-CFA7-4081-9BC2-775C3251B713}"/>
              </a:ext>
            </a:extLst>
          </p:cNvPr>
          <p:cNvSpPr txBox="1"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Century Gothic" pitchFamily="34"/>
              </a:defRPr>
            </a:lvl1pPr>
          </a:lstStyle>
          <a:p>
            <a:pPr>
              <a:defRPr/>
            </a:pPr>
            <a:fld id="{6A00AAFA-506C-499C-A243-6F693D322119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492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F004D-0C83-48CC-87C8-84934B27A9D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1134F-63BE-45B2-95FF-ADCB25089432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1A4E0-37EE-4E8C-BE45-D971818BDDF9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55C1B-E7BC-4E10-B96E-0E53F53B1B53}" type="slidenum">
              <a:rPr/>
              <a:pPr>
                <a:defRPr/>
              </a:pPr>
              <a:t>‹#›</a:t>
            </a:fld>
            <a:endParaRPr dirty="0"/>
          </a:p>
        </p:txBody>
      </p:sp>
      <p:sp>
        <p:nvSpPr>
          <p:cNvPr id="8" name="Footer Placeholder 1"/>
          <p:cNvSpPr txBox="1">
            <a:spLocks/>
          </p:cNvSpPr>
          <p:nvPr userDrawn="1"/>
        </p:nvSpPr>
        <p:spPr>
          <a:xfrm>
            <a:off x="3045426" y="6491993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defPPr>
              <a:defRPr lang="en-GB"/>
            </a:defPPr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dirty="0"/>
              <a:t>© Focus Education UK Ltd. 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59114" y="6444512"/>
            <a:ext cx="584886" cy="413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4067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0E500-D3DA-4A9E-8372-B747EA40246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116F8E-CCFE-4365-B10F-E324522CB0F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74FDF-DF6A-4FF0-A0D3-CC6C59604C43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AE2E3-1837-40A5-94FE-181728FC2F17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5280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4020F-07CD-4A49-BB82-645DC263564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B8441-F455-4E85-87FD-6B6C170DDA6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28650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1C12C0-58CE-446A-8FA4-9813EF9CEF5A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29149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88D3C-C2CE-4564-BCD5-D87F8C1DF728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DD771-3C36-4AD8-8CC9-1FF3FAD6829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605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497E1-CAD0-4F22-BAB0-4C1CC43FFF7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6FCCD4-FA65-4D2A-B3EE-21A26E91258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9838" y="1681160"/>
            <a:ext cx="3868341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813E39-4EA4-4182-A0DD-231D8D7AA92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29838" y="2505071"/>
            <a:ext cx="386834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C57F19-012C-4F06-A53D-2149B193F8D5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388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6F2492-1F5D-4BE5-9BF9-E2FA434E4983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388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7B94C-197D-42A1-9093-AF6009BA318B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BE5DC-BB5F-4576-A280-C22EF26535A1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08739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1F830-5E9A-4BF8-A331-FCDEBD0B048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80D84-0A77-4850-BFC0-A2AD54AA0C06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94750-1E72-483B-B85E-7EF864735AE2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690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109BE-13D4-4C86-9D2E-4D88197D737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2EED5-EAEE-4043-904F-BB8502EF99A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0744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2E804-DB8E-49DF-A4B0-A4F5135184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4A997-2F63-475F-8249-A4CEEB5A54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F98B6E-B092-4254-A438-889FAC9CFE1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DF6CF-0AF1-413F-9609-49D0099D3AD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80D2C-AC70-457B-AA19-30EF97D5FDB8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58196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A19A7-5196-4ECC-B23A-08CF5474FE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14ADBE-5C65-497B-AF1D-9CE0E59F4757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388" y="987423"/>
            <a:ext cx="4629149" cy="4873623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FE2982-8307-4ED6-BACA-AD4891D515C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654C4-1861-426B-B44D-B9EE61F20820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94EE3-D8F1-45B6-988E-FC734E1E0670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502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DEC330-27E2-46B1-9827-CD9F9C651B1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DBF6B4FE-C7F2-4994-BB12-BB4D517A2EB5}" type="datetime1">
              <a:rPr lang="en-US"/>
              <a:pPr>
                <a:defRPr/>
              </a:pPr>
              <a:t>9/16/2021</a:t>
            </a:fld>
            <a:endParaRPr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9DEFD-2C00-4CCB-AFB8-ED346B35197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 dirty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25B06-3062-48BD-964D-5FDD62D45AA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>
              <a:defRPr/>
            </a:pPr>
            <a:fld id="{B7C61D16-7583-49FC-AC4F-CB1111FE15BC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  <p:sldLayoutId id="2147484050" r:id="rId12"/>
    <p:sldLayoutId id="2147484051" r:id="rId13"/>
  </p:sldLayoutIdLst>
  <p:transition spd="slow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rgbClr val="000000"/>
          </a:solidFill>
          <a:latin typeface="Calibri Light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800" kern="1200">
          <a:solidFill>
            <a:srgbClr val="000000"/>
          </a:solidFill>
          <a:latin typeface="Calibri"/>
        </a:defRPr>
      </a:lvl1pPr>
      <a:lvl2pPr marL="685800" lvl="1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400" kern="1200">
          <a:solidFill>
            <a:srgbClr val="000000"/>
          </a:solidFill>
          <a:latin typeface="Calibri"/>
        </a:defRPr>
      </a:lvl2pPr>
      <a:lvl3pPr marL="1143000" lvl="2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sz="2000" kern="1200">
          <a:solidFill>
            <a:srgbClr val="000000"/>
          </a:solidFill>
          <a:latin typeface="Calibri"/>
        </a:defRPr>
      </a:lvl3pPr>
      <a:lvl4pPr marL="1600200" lvl="3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4pPr>
      <a:lvl5pPr marL="2057400" lvl="4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SzPct val="100000"/>
        <a:buFont typeface="Arial" panose="020B0604020202020204" pitchFamily="34" charset="0"/>
        <a:buChar char="•"/>
        <a:defRPr lang="en-US" kern="1200">
          <a:solidFill>
            <a:srgbClr val="000000"/>
          </a:solidFill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 txBox="1">
            <a:spLocks noGrp="1" noChangeArrowheads="1"/>
          </p:cNvSpPr>
          <p:nvPr>
            <p:ph type="title"/>
          </p:nvPr>
        </p:nvSpPr>
        <p:spPr>
          <a:xfrm>
            <a:off x="76200" y="57150"/>
            <a:ext cx="8896350" cy="492125"/>
          </a:xfrm>
        </p:spPr>
        <p:txBody>
          <a:bodyPr anchorCtr="1"/>
          <a:lstStyle/>
          <a:p>
            <a:pPr algn="ctr" eaLnBrk="1" hangingPunct="1"/>
            <a:r>
              <a:rPr lang="en-GB" altLang="en-US" sz="3200" b="1" dirty="0">
                <a:solidFill>
                  <a:srgbClr val="A14824"/>
                </a:solidFill>
                <a:latin typeface="Century Gothic" panose="020B0502020202020204" pitchFamily="34" charset="0"/>
              </a:rPr>
              <a:t>Literacy : Reading</a:t>
            </a:r>
          </a:p>
        </p:txBody>
      </p:sp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19CD4200-EED8-46A5-81B6-5DBD0DD2F7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3484460"/>
              </p:ext>
            </p:extLst>
          </p:nvPr>
        </p:nvGraphicFramePr>
        <p:xfrm>
          <a:off x="457200" y="549275"/>
          <a:ext cx="8374379" cy="6050946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4186730976"/>
                    </a:ext>
                  </a:extLst>
                </a:gridCol>
                <a:gridCol w="2331720">
                  <a:extLst>
                    <a:ext uri="{9D8B030D-6E8A-4147-A177-3AD203B41FA5}">
                      <a16:colId xmlns:a16="http://schemas.microsoft.com/office/drawing/2014/main" val="2628771195"/>
                    </a:ext>
                  </a:extLst>
                </a:gridCol>
                <a:gridCol w="1661160">
                  <a:extLst>
                    <a:ext uri="{9D8B030D-6E8A-4147-A177-3AD203B41FA5}">
                      <a16:colId xmlns:a16="http://schemas.microsoft.com/office/drawing/2014/main" val="308867682"/>
                    </a:ext>
                  </a:extLst>
                </a:gridCol>
                <a:gridCol w="1333499">
                  <a:extLst>
                    <a:ext uri="{9D8B030D-6E8A-4147-A177-3AD203B41FA5}">
                      <a16:colId xmlns:a16="http://schemas.microsoft.com/office/drawing/2014/main" val="3368322103"/>
                    </a:ext>
                  </a:extLst>
                </a:gridCol>
              </a:tblGrid>
              <a:tr h="603011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Selection of linked objectives and ideas for supporting child development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482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500" b="1" dirty="0">
                          <a:solidFill>
                            <a:srgbClr val="A14824"/>
                          </a:solidFill>
                          <a:latin typeface="Century Gothic" pitchFamily="34"/>
                        </a:rPr>
                        <a:t>Early Learning Goals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800" dirty="0">
                          <a:solidFill>
                            <a:schemeClr val="bg1"/>
                          </a:solidFill>
                          <a:latin typeface="Century Gothic" pitchFamily="34"/>
                        </a:rPr>
                        <a:t>Useful Books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48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188173"/>
                  </a:ext>
                </a:extLst>
              </a:tr>
              <a:tr h="2750161"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Knows that print carries meaning and, in English, is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read from left to right and top to bottom</a:t>
                      </a:r>
                    </a:p>
                    <a:p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Begins to develop phonological and phonemic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awareness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- Shows awareness of rhyme and alliteration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- Recognises rhythm in spoken words, songs,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poems and rhymes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- Claps or taps the syllables in words during sound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play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Hears and says the initial sound in words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Begins to segment the sounds in simple words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and blend them together and knows which letters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represent some of them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- Starts to link sounds to letters, naming and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sounding the letters of the alphabet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- Begins to link sounds to some frequently used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digraphs, e.g. </a:t>
                      </a:r>
                      <a:r>
                        <a:rPr lang="en-GB" sz="900" b="0" i="1" u="none" strike="noStrike" kern="1200" baseline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sh</a:t>
                      </a:r>
                      <a:r>
                        <a:rPr lang="en-GB" sz="900" b="0" i="1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900" b="0" i="1" u="none" strike="noStrike" kern="1200" baseline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GB" sz="900" b="0" i="1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900" b="0" i="1" u="none" strike="noStrike" kern="1200" baseline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ee</a:t>
                      </a:r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endParaRPr lang="en-GB" sz="900" b="1" dirty="0">
                        <a:solidFill>
                          <a:srgbClr val="A14824"/>
                        </a:solidFill>
                        <a:latin typeface="+mj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Ensure children can see written text, e.g. use big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books, and model the language of print, such as</a:t>
                      </a:r>
                    </a:p>
                    <a:p>
                      <a:r>
                        <a:rPr lang="en-GB" sz="900" b="0" i="1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letter, word, page, beginning, end, first, last, middle.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• Provide a range of resources in play areas, such as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empty cereal packets, labels and signs that children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become familiar with and include in their play.</a:t>
                      </a:r>
                    </a:p>
                    <a:p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Play games to help children make links between letters (graphemes)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and speech sounds (phonemes), such as letter bingo and linking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actions with sounds.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Say a sound for each letter in the alphabet and at least 10 digraphs</a:t>
                      </a: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</a:txBody>
                  <a:tcPr marT="45726" marB="45726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418414"/>
                  </a:ext>
                </a:extLst>
              </a:tr>
              <a:tr h="990646"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Joins in with repeated refrains and anticipates key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events and phrases in rhymes and stories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• Begins to be aware of the way stories are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structured, and to tell own stories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• Talks about events and principal characters in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stories and suggests how the story might end</a:t>
                      </a:r>
                      <a:endParaRPr lang="en-GB" sz="900" dirty="0">
                        <a:latin typeface="+mj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Discuss with children the characters and events in books being read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to them.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• Encourage children to predict outcomes, to think of alternative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endings and to compare story plots and the feelings of characters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with their own experiences.</a:t>
                      </a:r>
                      <a:endParaRPr lang="en-GB" sz="900" dirty="0">
                        <a:latin typeface="+mj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Read words consistent with their phonic knowledge by sound-blending;</a:t>
                      </a:r>
                    </a:p>
                  </a:txBody>
                  <a:tcPr marT="45732" marB="45732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521224"/>
                  </a:ext>
                </a:extLst>
              </a:tr>
              <a:tr h="122490">
                <a:tc rowSpan="2"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Looks at and enjoys print and digital books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j-lt"/>
                          <a:ea typeface="+mn-ea"/>
                          <a:cs typeface="+mn-cs"/>
                        </a:rPr>
                        <a:t>independently</a:t>
                      </a:r>
                      <a:endParaRPr lang="en-GB" sz="900" dirty="0">
                        <a:latin typeface="+mj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Provide fact and fiction books and possibly </a:t>
                      </a:r>
                      <a:r>
                        <a:rPr lang="en-GB" sz="900" b="0" i="0" u="none" strike="noStrike" kern="1200" baseline="0" dirty="0" err="1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ebooks</a:t>
                      </a:r>
                      <a:endParaRPr lang="en-GB" sz="900" b="0" i="0" u="none" strike="noStrike" kern="1200" baseline="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that children can access independently in all areas,</a:t>
                      </a:r>
                    </a:p>
                    <a:p>
                      <a:r>
                        <a:rPr lang="en-GB" sz="900" b="0" i="0" u="none" strike="noStrike" kern="1200" baseline="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e.g. construction area as well as the book area.</a:t>
                      </a:r>
                      <a:endParaRPr lang="en-GB" sz="900" dirty="0">
                        <a:latin typeface="+mj-lt"/>
                      </a:endParaRPr>
                    </a:p>
                  </a:txBody>
                  <a:tcPr marT="45732" marB="45732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endParaRPr lang="en-GB" sz="1100" dirty="0"/>
                    </a:p>
                  </a:txBody>
                  <a:tcPr marT="45732" marB="45732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818349"/>
                  </a:ext>
                </a:extLst>
              </a:tr>
              <a:tr h="119164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171450" lvl="0" indent="-171450">
                        <a:buFont typeface="Wingdings" panose="05000000000000000000" pitchFamily="2" charset="2"/>
                        <a:buChar char="q"/>
                      </a:pPr>
                      <a:r>
                        <a:rPr lang="en-GB" sz="1100" dirty="0"/>
                        <a:t>Read aloud simple sentences and books that are consistent with their phonic knowledge, including some common exception words</a:t>
                      </a:r>
                    </a:p>
                  </a:txBody>
                  <a:tcPr marT="45732" marB="45732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077013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BB532BC5-4D09-4B31-A857-25D32AA9F51F}"/>
              </a:ext>
            </a:extLst>
          </p:cNvPr>
          <p:cNvSpPr txBox="1"/>
          <p:nvPr/>
        </p:nvSpPr>
        <p:spPr>
          <a:xfrm>
            <a:off x="3713018" y="6600221"/>
            <a:ext cx="177338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E649B6-06E8-4D55-B88A-D04B71B7EADF}"/>
              </a:ext>
            </a:extLst>
          </p:cNvPr>
          <p:cNvSpPr txBox="1"/>
          <p:nvPr/>
        </p:nvSpPr>
        <p:spPr>
          <a:xfrm>
            <a:off x="8663709" y="6382327"/>
            <a:ext cx="480291" cy="41852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40999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now Mats" id="{44C609E7-D963-4258-AC0C-6D24BC1BAC45}" vid="{70B9A501-B5B1-4368-BA62-45740617565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2913</TotalTime>
  <Words>408</Words>
  <Application>Microsoft Office PowerPoint</Application>
  <PresentationFormat>On-screen Show (4:3)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Wingdings</vt:lpstr>
      <vt:lpstr>Office Theme</vt:lpstr>
      <vt:lpstr>Literacy : Reading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Stone Age KS2 Knowledge Mat</dc:title>
  <dc:creator>Marketing Dept</dc:creator>
  <cp:lastModifiedBy>Sally Spring</cp:lastModifiedBy>
  <cp:revision>132</cp:revision>
  <cp:lastPrinted>2021-08-09T16:12:22Z</cp:lastPrinted>
  <dcterms:created xsi:type="dcterms:W3CDTF">2019-01-14T16:39:51Z</dcterms:created>
  <dcterms:modified xsi:type="dcterms:W3CDTF">2021-09-16T20:17:58Z</dcterms:modified>
</cp:coreProperties>
</file>