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5"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C184"/>
    <a:srgbClr val="7C5DA3"/>
    <a:srgbClr val="E8F4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34" d="100"/>
          <a:sy n="134" d="100"/>
        </p:scale>
        <p:origin x="-5" y="-14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ly Spring (Bibury)" userId="787e9d74-ed44-4022-8d39-230902d5d909" providerId="ADAL" clId="{A89DA4A8-9DC8-4BAA-8BC6-99097E18965B}"/>
    <pc:docChg chg="modSld">
      <pc:chgData name="Sally Spring (Bibury)" userId="787e9d74-ed44-4022-8d39-230902d5d909" providerId="ADAL" clId="{A89DA4A8-9DC8-4BAA-8BC6-99097E18965B}" dt="2025-08-26T15:30:06.852" v="131" actId="14734"/>
      <pc:docMkLst>
        <pc:docMk/>
      </pc:docMkLst>
      <pc:sldChg chg="modSp mod">
        <pc:chgData name="Sally Spring (Bibury)" userId="787e9d74-ed44-4022-8d39-230902d5d909" providerId="ADAL" clId="{A89DA4A8-9DC8-4BAA-8BC6-99097E18965B}" dt="2025-08-26T15:30:06.852" v="131" actId="14734"/>
        <pc:sldMkLst>
          <pc:docMk/>
          <pc:sldMk cId="0" sldId="1765"/>
        </pc:sldMkLst>
        <pc:graphicFrameChg chg="modGraphic">
          <ac:chgData name="Sally Spring (Bibury)" userId="787e9d74-ed44-4022-8d39-230902d5d909" providerId="ADAL" clId="{A89DA4A8-9DC8-4BAA-8BC6-99097E18965B}" dt="2025-08-26T15:30:06.852" v="131" actId="14734"/>
          <ac:graphicFrameMkLst>
            <pc:docMk/>
            <pc:sldMk cId="0" sldId="1765"/>
            <ac:graphicFrameMk id="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dirty="0"/>
          </a:p>
        </p:txBody>
      </p:sp>
      <p:sp>
        <p:nvSpPr>
          <p:cNvPr id="3" name="Date Placeholder 2"/>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260E3AB-A214-46AC-B714-38E1077F4210}" type="datetime1">
              <a:rPr lang="en-US"/>
              <a:pPr>
                <a:defRPr/>
              </a:pPr>
              <a:t>8/26/2025</a:t>
            </a:fld>
            <a:endParaRPr dirty="0"/>
          </a:p>
        </p:txBody>
      </p:sp>
      <p:sp>
        <p:nvSpPr>
          <p:cNvPr id="3076"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endParaRPr dirty="0"/>
          </a:p>
        </p:txBody>
      </p:sp>
      <p:sp>
        <p:nvSpPr>
          <p:cNvPr id="7" name="Slide Number Placeholder 6"/>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7FFE9782-B39A-456D-B559-606D159CA9A1}" type="slidenum">
              <a:rPr/>
              <a:pPr>
                <a:defRPr/>
              </a:pPr>
              <a:t>‹#›</a:t>
            </a:fld>
            <a:endParaRPr dirty="0"/>
          </a:p>
        </p:txBody>
      </p:sp>
    </p:spTree>
    <p:extLst>
      <p:ext uri="{BB962C8B-B14F-4D97-AF65-F5344CB8AC3E}">
        <p14:creationId xmlns:p14="http://schemas.microsoft.com/office/powerpoint/2010/main" val="1594101842"/>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p:cNvSpPr txBox="1">
            <a:spLocks noGrp="1"/>
          </p:cNvSpPr>
          <p:nvPr>
            <p:ph type="dt" sz="half" idx="10"/>
          </p:nvPr>
        </p:nvSpPr>
        <p:spPr>
          <a:ln/>
        </p:spPr>
        <p:txBody>
          <a:bodyPr/>
          <a:lstStyle>
            <a:lvl1pPr>
              <a:defRPr/>
            </a:lvl1pPr>
          </a:lstStyle>
          <a:p>
            <a:pPr>
              <a:defRPr/>
            </a:pPr>
            <a:fld id="{3E3F6E71-F28E-4A4D-8F6E-08086644DBA4}" type="datetime1">
              <a:rPr lang="en-US"/>
              <a:pPr>
                <a:defRPr/>
              </a:pPr>
              <a:t>8/26/2025</a:t>
            </a:fld>
            <a:endParaRPr dirty="0"/>
          </a:p>
        </p:txBody>
      </p:sp>
      <p:sp>
        <p:nvSpPr>
          <p:cNvPr id="5" name="Footer Placeholder 4"/>
          <p:cNvSpPr txBox="1">
            <a:spLocks noGrp="1"/>
          </p:cNvSpPr>
          <p:nvPr>
            <p:ph type="ftr" sz="quarter" idx="11"/>
          </p:nvPr>
        </p:nvSpPr>
        <p:spPr>
          <a:ln/>
        </p:spPr>
        <p:txBody>
          <a:bodyPr/>
          <a:lstStyle>
            <a:lvl1pPr>
              <a:defRPr/>
            </a:lvl1pPr>
          </a:lstStyle>
          <a:p>
            <a:pPr>
              <a:defRPr/>
            </a:pPr>
            <a:r>
              <a:rPr dirty="0"/>
              <a:t>© Focus Education UK Ltd. </a:t>
            </a:r>
          </a:p>
        </p:txBody>
      </p:sp>
      <p:sp>
        <p:nvSpPr>
          <p:cNvPr id="6" name="Slide Number Placeholder 5"/>
          <p:cNvSpPr txBox="1">
            <a:spLocks noGrp="1"/>
          </p:cNvSpPr>
          <p:nvPr>
            <p:ph type="sldNum" sz="quarter" idx="12"/>
          </p:nvPr>
        </p:nvSpPr>
        <p:spPr>
          <a:ln/>
        </p:spPr>
        <p:txBody>
          <a:bodyPr/>
          <a:lstStyle>
            <a:lvl1pPr>
              <a:defRPr/>
            </a:lvl1pPr>
          </a:lstStyle>
          <a:p>
            <a:pPr>
              <a:defRPr/>
            </a:pPr>
            <a:fld id="{F70377DA-A267-4647-81C6-C466F7142076}" type="slidenum">
              <a:rPr/>
              <a:pPr>
                <a:defRPr/>
              </a:pPr>
              <a:t>‹#›</a:t>
            </a:fld>
            <a:endParaRPr dirty="0"/>
          </a:p>
        </p:txBody>
      </p:sp>
    </p:spTree>
    <p:extLst>
      <p:ext uri="{BB962C8B-B14F-4D97-AF65-F5344CB8AC3E}">
        <p14:creationId xmlns:p14="http://schemas.microsoft.com/office/powerpoint/2010/main" val="136235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8559800" y="6445250"/>
            <a:ext cx="5842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1"/>
          <p:cNvSpPr txBox="1">
            <a:spLocks/>
          </p:cNvSpPr>
          <p:nvPr userDrawn="1"/>
        </p:nvSpPr>
        <p:spPr>
          <a:xfrm>
            <a:off x="3044825" y="6491288"/>
            <a:ext cx="3086100" cy="365125"/>
          </a:xfrm>
          <a:prstGeom prst="rect">
            <a:avLst/>
          </a:prstGeom>
          <a:noFill/>
          <a:ln>
            <a:noFill/>
          </a:ln>
        </p:spPr>
        <p:txBody>
          <a:bodyPr anchor="ctr" anchorCtr="1"/>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dirty="0"/>
              <a:t>© Focus Education UK Ltd. </a:t>
            </a:r>
          </a:p>
        </p:txBody>
      </p:sp>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txBox="1">
            <a:spLocks noGrp="1"/>
          </p:cNvSpPr>
          <p:nvPr>
            <p:ph type="dt" sz="half" idx="10"/>
          </p:nvPr>
        </p:nvSpPr>
        <p:spPr/>
        <p:txBody>
          <a:bodyPr/>
          <a:lstStyle>
            <a:lvl1pPr>
              <a:defRPr/>
            </a:lvl1pPr>
          </a:lstStyle>
          <a:p>
            <a:pPr>
              <a:defRPr/>
            </a:pPr>
            <a:fld id="{E0CF7800-02E1-4CC2-842C-5DD9EF076BD8}" type="datetime1">
              <a:rPr lang="en-US"/>
              <a:pPr>
                <a:defRPr/>
              </a:pPr>
              <a:t>8/26/2025</a:t>
            </a:fld>
            <a:endParaRPr dirty="0"/>
          </a:p>
        </p:txBody>
      </p:sp>
      <p:sp>
        <p:nvSpPr>
          <p:cNvPr id="7" name="Slide Number Placeholder 5"/>
          <p:cNvSpPr txBox="1">
            <a:spLocks noGrp="1"/>
          </p:cNvSpPr>
          <p:nvPr>
            <p:ph type="sldNum" sz="quarter" idx="11"/>
          </p:nvPr>
        </p:nvSpPr>
        <p:spPr/>
        <p:txBody>
          <a:bodyPr/>
          <a:lstStyle>
            <a:lvl1pPr>
              <a:defRPr/>
            </a:lvl1pPr>
          </a:lstStyle>
          <a:p>
            <a:pPr>
              <a:defRPr/>
            </a:pPr>
            <a:fld id="{56BEA453-0036-4CA1-AAD5-3FEF21499C57}" type="slidenum">
              <a:rPr/>
              <a:pPr>
                <a:defRPr/>
              </a:pPr>
              <a:t>‹#›</a:t>
            </a:fld>
            <a:endParaRPr dirty="0"/>
          </a:p>
        </p:txBody>
      </p:sp>
    </p:spTree>
    <p:extLst>
      <p:ext uri="{BB962C8B-B14F-4D97-AF65-F5344CB8AC3E}">
        <p14:creationId xmlns:p14="http://schemas.microsoft.com/office/powerpoint/2010/main" val="35983577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5D77DB5-6A83-421E-87BA-90BC53525E43}" type="datetime1">
              <a:rPr lang="en-US"/>
              <a:pPr>
                <a:defRPr/>
              </a:pPr>
              <a:t>8/26/2025</a:t>
            </a:fld>
            <a:endParaRPr dirty="0"/>
          </a:p>
        </p:txBody>
      </p:sp>
      <p:sp>
        <p:nvSpPr>
          <p:cNvPr id="5" name="Footer Placeholder 4"/>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r>
              <a:rPr dirty="0"/>
              <a:t>© Focus Education UK Ltd. </a:t>
            </a:r>
          </a:p>
        </p:txBody>
      </p:sp>
      <p:sp>
        <p:nvSpPr>
          <p:cNvPr id="6" name="Slide Number Placeholder 5"/>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16442C7D-46E7-460A-A6DD-F655CDEAA14A}"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219" r:id="rId1"/>
    <p:sldLayoutId id="2147484220" r:id="rId2"/>
  </p:sldLayoutIdLst>
  <p:transition spd="slow"/>
  <p:hf sldNum="0" hdr="0" ftr="0" dt="0"/>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txBox="1">
            <a:spLocks noGrp="1" noChangeArrowheads="1"/>
          </p:cNvSpPr>
          <p:nvPr>
            <p:ph type="title"/>
          </p:nvPr>
        </p:nvSpPr>
        <p:spPr>
          <a:xfrm>
            <a:off x="142875" y="122238"/>
            <a:ext cx="8867775" cy="492125"/>
          </a:xfrm>
        </p:spPr>
        <p:txBody>
          <a:bodyPr anchorCtr="1"/>
          <a:lstStyle/>
          <a:p>
            <a:pPr algn="ctr" eaLnBrk="1" hangingPunct="1"/>
            <a:r>
              <a:rPr lang="en-GB" altLang="en-US" sz="2800" b="1" dirty="0">
                <a:solidFill>
                  <a:srgbClr val="7FC184"/>
                </a:solidFill>
                <a:latin typeface="Century Gothic" panose="020B0502020202020204" pitchFamily="34" charset="0"/>
              </a:rPr>
              <a:t>My Body and Senses Knowledge Mat</a:t>
            </a:r>
          </a:p>
        </p:txBody>
      </p:sp>
      <p:graphicFrame>
        <p:nvGraphicFramePr>
          <p:cNvPr id="3" name="Content Placeholder 3"/>
          <p:cNvGraphicFramePr>
            <a:graphicFrameLocks noGrp="1"/>
          </p:cNvGraphicFramePr>
          <p:nvPr>
            <p:ph idx="1"/>
            <p:extLst>
              <p:ext uri="{D42A27DB-BD31-4B8C-83A1-F6EECF244321}">
                <p14:modId xmlns:p14="http://schemas.microsoft.com/office/powerpoint/2010/main" val="1828769871"/>
              </p:ext>
            </p:extLst>
          </p:nvPr>
        </p:nvGraphicFramePr>
        <p:xfrm>
          <a:off x="142875" y="676275"/>
          <a:ext cx="8867774" cy="6237434"/>
        </p:xfrm>
        <a:graphic>
          <a:graphicData uri="http://schemas.openxmlformats.org/drawingml/2006/table">
            <a:tbl>
              <a:tblPr firstRow="1" bandRow="1">
                <a:effectLst/>
                <a:tableStyleId>{5C22544A-7EE6-4342-B048-85BDC9FD1C3A}</a:tableStyleId>
              </a:tblPr>
              <a:tblGrid>
                <a:gridCol w="1026898">
                  <a:extLst>
                    <a:ext uri="{9D8B030D-6E8A-4147-A177-3AD203B41FA5}">
                      <a16:colId xmlns:a16="http://schemas.microsoft.com/office/drawing/2014/main" val="20000"/>
                    </a:ext>
                  </a:extLst>
                </a:gridCol>
                <a:gridCol w="2644346">
                  <a:extLst>
                    <a:ext uri="{9D8B030D-6E8A-4147-A177-3AD203B41FA5}">
                      <a16:colId xmlns:a16="http://schemas.microsoft.com/office/drawing/2014/main" val="20001"/>
                    </a:ext>
                  </a:extLst>
                </a:gridCol>
                <a:gridCol w="2636108">
                  <a:extLst>
                    <a:ext uri="{9D8B030D-6E8A-4147-A177-3AD203B41FA5}">
                      <a16:colId xmlns:a16="http://schemas.microsoft.com/office/drawing/2014/main" val="20002"/>
                    </a:ext>
                  </a:extLst>
                </a:gridCol>
                <a:gridCol w="2560422">
                  <a:extLst>
                    <a:ext uri="{9D8B030D-6E8A-4147-A177-3AD203B41FA5}">
                      <a16:colId xmlns:a16="http://schemas.microsoft.com/office/drawing/2014/main" val="20003"/>
                    </a:ext>
                  </a:extLst>
                </a:gridCol>
              </a:tblGrid>
              <a:tr h="360319">
                <a:tc gridSpan="2">
                  <a:txBody>
                    <a:bodyPr/>
                    <a:lstStyle/>
                    <a:p>
                      <a:pPr lvl="0" algn="ctr"/>
                      <a:r>
                        <a:rPr lang="en-GB" sz="1800" dirty="0">
                          <a:solidFill>
                            <a:schemeClr val="bg1"/>
                          </a:solidFill>
                          <a:latin typeface="Century Gothic" pitchFamily="34"/>
                        </a:rPr>
                        <a:t>Subject Specific Vocabulary</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hMerge="1">
                  <a:txBody>
                    <a:bodyPr/>
                    <a:lstStyle/>
                    <a:p>
                      <a:endParaRPr lang="en-GB"/>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b="1" dirty="0">
                          <a:solidFill>
                            <a:schemeClr val="bg1"/>
                          </a:solidFill>
                          <a:latin typeface="Century Gothic" pitchFamily="34"/>
                        </a:rPr>
                        <a:t>Interesting Books</a:t>
                      </a: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rowSpan="2">
                  <a:txBody>
                    <a:bodyPr/>
                    <a:lstStyle/>
                    <a:p>
                      <a:pPr lvl="0" algn="ctr"/>
                      <a:r>
                        <a:rPr lang="en-GB" sz="1600" dirty="0">
                          <a:solidFill>
                            <a:srgbClr val="7FC184"/>
                          </a:solidFill>
                          <a:latin typeface="Century Gothic" pitchFamily="34"/>
                        </a:rPr>
                        <a:t>Sticky Knowledge about our bodies</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0"/>
                  </a:ext>
                </a:extLst>
              </a:tr>
              <a:tr h="630530">
                <a:tc>
                  <a:txBody>
                    <a:bodyPr/>
                    <a:lstStyle/>
                    <a:p>
                      <a:r>
                        <a:rPr lang="en-GB" sz="1200" b="1" dirty="0">
                          <a:solidFill>
                            <a:srgbClr val="7FC184"/>
                          </a:solidFill>
                          <a:latin typeface="Century Gothic" panose="020B0502020202020204" pitchFamily="34" charset="0"/>
                        </a:rPr>
                        <a:t>skeleton</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pPr lvl="0"/>
                      <a:r>
                        <a:rPr lang="en-GB" sz="900" b="0" i="0" u="none" strike="noStrike" kern="1200" dirty="0">
                          <a:solidFill>
                            <a:schemeClr val="tx1"/>
                          </a:solidFill>
                          <a:effectLst/>
                          <a:latin typeface="Century Gothic" panose="020B0502020202020204" pitchFamily="34" charset="0"/>
                          <a:ea typeface="+mn-ea"/>
                          <a:cs typeface="+mn-cs"/>
                        </a:rPr>
                        <a:t>The human skeleton is made of bone and grows as we grow. Our skull protects our brain and our ribs protect our heart and lungs.</a:t>
                      </a:r>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noFill/>
                  </a:tcPr>
                </a:tc>
                <a:tc rowSpan="4">
                  <a:txBody>
                    <a:bodyPr/>
                    <a:lstStyle/>
                    <a:p>
                      <a:pPr lvl="0" algn="ctr"/>
                      <a:endParaRPr lang="en-GB" sz="120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lvl="0" algn="ctr"/>
                      <a:endParaRPr lang="en-GB" sz="1400" b="1" dirty="0">
                        <a:solidFill>
                          <a:schemeClr val="accent6">
                            <a:lumMod val="75000"/>
                          </a:schemeClr>
                        </a:solidFill>
                        <a:latin typeface="Century Gothic" pitchFamily="34"/>
                      </a:endParaRPr>
                    </a:p>
                  </a:txBody>
                  <a:tcPr marT="45730" marB="45730">
                    <a:solidFill>
                      <a:schemeClr val="accent6">
                        <a:lumMod val="40000"/>
                        <a:lumOff val="60000"/>
                      </a:schemeClr>
                    </a:solidFill>
                  </a:tcPr>
                </a:tc>
                <a:extLst>
                  <a:ext uri="{0D108BD9-81ED-4DB2-BD59-A6C34878D82A}">
                    <a16:rowId xmlns:a16="http://schemas.microsoft.com/office/drawing/2014/main" val="10001"/>
                  </a:ext>
                </a:extLst>
              </a:tr>
              <a:tr h="427607">
                <a:tc>
                  <a:txBody>
                    <a:bodyPr/>
                    <a:lstStyle/>
                    <a:p>
                      <a:r>
                        <a:rPr lang="en-GB" sz="1200" b="1" dirty="0">
                          <a:solidFill>
                            <a:srgbClr val="7FC184"/>
                          </a:solidFill>
                          <a:latin typeface="Century Gothic" panose="020B0502020202020204" pitchFamily="34" charset="0"/>
                        </a:rPr>
                        <a:t>muscles</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lvl="0"/>
                      <a:r>
                        <a:rPr lang="en-GB" sz="900" b="0" i="0" u="none" strike="noStrike" kern="1200" dirty="0">
                          <a:solidFill>
                            <a:schemeClr val="tx1"/>
                          </a:solidFill>
                          <a:effectLst/>
                          <a:latin typeface="Century Gothic" panose="020B0502020202020204" pitchFamily="34" charset="0"/>
                          <a:ea typeface="+mn-ea"/>
                          <a:cs typeface="+mn-cs"/>
                        </a:rPr>
                        <a:t>Muscles are attached to bones by tendons and they help us to move our bodies.</a:t>
                      </a:r>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noFill/>
                  </a:tcPr>
                </a:tc>
                <a:tc vMerge="1">
                  <a:txBody>
                    <a:bodyPr/>
                    <a:lstStyle/>
                    <a:p>
                      <a:endParaRPr lang="en-GB"/>
                    </a:p>
                  </a:txBody>
                  <a:tcPr/>
                </a:tc>
                <a:tc rowSpan="2">
                  <a:txBody>
                    <a:bodyPr/>
                    <a:lstStyle/>
                    <a:p>
                      <a:pPr marL="171450" indent="-171450">
                        <a:buFont typeface="Wingdings" panose="05000000000000000000" pitchFamily="2" charset="2"/>
                        <a:buChar char="q"/>
                      </a:pPr>
                      <a:r>
                        <a:rPr lang="en-GB" sz="1000" b="0" dirty="0">
                          <a:solidFill>
                            <a:schemeClr val="tx1"/>
                          </a:solidFill>
                          <a:latin typeface="Century Gothic" panose="020B0502020202020204" pitchFamily="34" charset="0"/>
                        </a:rPr>
                        <a:t>Our body has a skeleton which supports our body and allows it to move.</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2"/>
                  </a:ext>
                </a:extLst>
              </a:tr>
              <a:tr h="196544">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rgbClr val="7FC184"/>
                          </a:solidFill>
                          <a:latin typeface="Century Gothic" panose="020B0502020202020204" pitchFamily="34" charset="0"/>
                        </a:rPr>
                        <a:t>spine</a:t>
                      </a:r>
                      <a:endParaRPr lang="en-GB" sz="1200" dirty="0"/>
                    </a:p>
                    <a:p>
                      <a:endParaRPr lang="en-GB" sz="1200" b="1" dirty="0">
                        <a:solidFill>
                          <a:srgbClr val="7FC184"/>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u="none" strike="noStrike" kern="1200" dirty="0">
                          <a:solidFill>
                            <a:schemeClr val="tx1"/>
                          </a:solidFill>
                          <a:effectLst/>
                          <a:latin typeface="Century Gothic" panose="020B0502020202020204" pitchFamily="34" charset="0"/>
                          <a:ea typeface="+mn-ea"/>
                          <a:cs typeface="+mn-cs"/>
                        </a:rPr>
                        <a:t>Also known as your backbone, your spine is a strong, flexible column of ring-like bones that runs from your skull to your pelvis.</a:t>
                      </a:r>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749438590"/>
                  </a:ext>
                </a:extLst>
              </a:tr>
              <a:tr h="624151">
                <a:tc vMerge="1">
                  <a:txBody>
                    <a:bodyPr/>
                    <a:lstStyle/>
                    <a:p>
                      <a:endParaRPr lang="en-GB"/>
                    </a:p>
                  </a:txBody>
                  <a:tcPr>
                    <a:lnT w="6350" cap="flat" cmpd="sng" algn="ctr">
                      <a:solidFill>
                        <a:schemeClr val="tx1"/>
                      </a:solidFill>
                      <a:prstDash val="solid"/>
                      <a:round/>
                      <a:headEnd type="none" w="med" len="med"/>
                      <a:tailEnd type="none" w="med" len="med"/>
                    </a:lnT>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i="0" u="none" strike="noStrike" kern="1200" dirty="0">
                          <a:solidFill>
                            <a:schemeClr val="tx1"/>
                          </a:solidFill>
                          <a:effectLst/>
                          <a:latin typeface="Century Gothic" panose="020B0502020202020204" pitchFamily="34" charset="0"/>
                          <a:ea typeface="+mn-ea"/>
                          <a:cs typeface="+mn-cs"/>
                        </a:rPr>
                        <a:t>Also known as your backbone, your spine is a strong, flexible column of ring-like bones that runs from your skull to your pelvis.</a:t>
                      </a:r>
                      <a:endParaRPr lang="en-GB" sz="900" b="0" dirty="0">
                        <a:solidFill>
                          <a:schemeClr val="tx1"/>
                        </a:solidFill>
                        <a:latin typeface="Century Gothic" panose="020B0502020202020204" pitchFamily="34" charset="0"/>
                      </a:endParaRPr>
                    </a:p>
                    <a:p>
                      <a:pPr lvl="0"/>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lnT w="6350" cap="flat" cmpd="sng" algn="ctr">
                      <a:solidFill>
                        <a:schemeClr val="tx1"/>
                      </a:solidFill>
                      <a:prstDash val="solid"/>
                      <a:round/>
                      <a:headEnd type="none" w="med" len="med"/>
                      <a:tailEnd type="none" w="med" len="med"/>
                    </a:lnT>
                  </a:tcPr>
                </a:tc>
                <a:tc>
                  <a:txBody>
                    <a:bodyPr/>
                    <a:lstStyle/>
                    <a:p>
                      <a:pPr marL="171450" indent="-171450">
                        <a:buFont typeface="Wingdings" panose="05000000000000000000" pitchFamily="2" charset="2"/>
                        <a:buChar char="q"/>
                      </a:pPr>
                      <a:r>
                        <a:rPr lang="en-GB" sz="1000" b="0" dirty="0">
                          <a:solidFill>
                            <a:schemeClr val="tx1"/>
                          </a:solidFill>
                          <a:latin typeface="Century Gothic" panose="020B0502020202020204" pitchFamily="34" charset="0"/>
                        </a:rPr>
                        <a:t>Our body has organs that help us think, breathe, pump blood and process food.</a:t>
                      </a: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3"/>
                  </a:ext>
                </a:extLst>
              </a:tr>
              <a:tr h="49542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rgbClr val="7FC184"/>
                          </a:solidFill>
                          <a:latin typeface="Century Gothic" panose="020B0502020202020204" pitchFamily="34" charset="0"/>
                        </a:rPr>
                        <a:t>senses</a:t>
                      </a:r>
                      <a:endParaRPr lang="en-GB" sz="1200" dirty="0"/>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a:solidFill>
                            <a:schemeClr val="tx1"/>
                          </a:solidFill>
                          <a:latin typeface="Century Gothic" panose="020B0502020202020204" pitchFamily="34" charset="0"/>
                        </a:rPr>
                        <a:t>We have 5 senses that help us explore and find out about our world : sight, hearing, smell, taste and touch</a:t>
                      </a:r>
                      <a:endParaRPr lang="en-GB" sz="900" dirty="0"/>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lvl="0" indent="0" algn="l">
                        <a:buFont typeface="Arial" panose="020B0604020202020204" pitchFamily="34" charset="0"/>
                        <a:buNone/>
                      </a:pPr>
                      <a:r>
                        <a:rPr lang="en-GB" sz="1100" b="1" dirty="0">
                          <a:solidFill>
                            <a:schemeClr val="bg1"/>
                          </a:solidFill>
                          <a:latin typeface="Century Gothic" pitchFamily="34"/>
                        </a:rPr>
                        <a:t>Important facts to know by the end of the My Body and Senses:</a:t>
                      </a: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7FC184"/>
                    </a:solidFill>
                  </a:tcPr>
                </a:tc>
                <a:tc rowSpan="2">
                  <a:txBody>
                    <a:bodyPr/>
                    <a:lstStyle/>
                    <a:p>
                      <a:pPr marL="171450" indent="-171450">
                        <a:buFont typeface="Wingdings" panose="05000000000000000000" pitchFamily="2" charset="2"/>
                        <a:buChar char="q"/>
                      </a:pPr>
                      <a:r>
                        <a:rPr lang="en-GB" sz="1200" b="0" dirty="0">
                          <a:solidFill>
                            <a:schemeClr val="tx1"/>
                          </a:solidFill>
                        </a:rPr>
                        <a:t>We need to look after our organs and skeleton to help us lead healthy and long lives.</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5"/>
                  </a:ext>
                </a:extLst>
              </a:tr>
              <a:tr h="361309">
                <a:tc rowSpan="2">
                  <a:txBody>
                    <a:bodyPr/>
                    <a:lstStyle/>
                    <a:p>
                      <a:r>
                        <a:rPr lang="en-GB" sz="1200" b="1" dirty="0">
                          <a:solidFill>
                            <a:srgbClr val="7FC184"/>
                          </a:solidFill>
                          <a:latin typeface="Century Gothic" panose="020B0502020202020204" pitchFamily="34" charset="0"/>
                        </a:rPr>
                        <a:t>tongue</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lvl="0"/>
                      <a:r>
                        <a:rPr lang="en-GB" sz="900" b="0" dirty="0">
                          <a:solidFill>
                            <a:schemeClr val="tx1"/>
                          </a:solidFill>
                          <a:latin typeface="Century Gothic" panose="020B0502020202020204" pitchFamily="34" charset="0"/>
                        </a:rPr>
                        <a:t>Our tongue has taste buds which help us taste food. Different parts of the tongue detect different tastes : sweet, sour, salty. </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11">
                  <a:txBody>
                    <a:bodyPr/>
                    <a:lstStyle/>
                    <a:p>
                      <a:pPr marL="171450" lvl="0" indent="-171450" algn="l">
                        <a:buFont typeface="Arial" panose="020B0604020202020204" pitchFamily="34" charset="0"/>
                        <a:buChar char="•"/>
                      </a:pPr>
                      <a:r>
                        <a:rPr lang="en-GB" sz="1100" b="1" dirty="0">
                          <a:solidFill>
                            <a:schemeClr val="tx1"/>
                          </a:solidFill>
                          <a:latin typeface="Century Gothic" pitchFamily="34"/>
                        </a:rPr>
                        <a:t>That humans have skeletons and muscles for support, protection and movement.</a:t>
                      </a:r>
                    </a:p>
                    <a:p>
                      <a:pPr marL="171450" lvl="0" indent="-171450" algn="l">
                        <a:buFont typeface="Arial" panose="020B0604020202020204" pitchFamily="34" charset="0"/>
                        <a:buChar char="•"/>
                      </a:pPr>
                      <a:r>
                        <a:rPr lang="en-GB" sz="1100" b="1" dirty="0">
                          <a:solidFill>
                            <a:schemeClr val="tx1"/>
                          </a:solidFill>
                          <a:latin typeface="Century Gothic" pitchFamily="34"/>
                        </a:rPr>
                        <a:t>Know the purpose of the heart, lungs, stomach and brain</a:t>
                      </a:r>
                    </a:p>
                    <a:p>
                      <a:pPr marL="171450" lvl="0" indent="-171450" algn="l">
                        <a:buFont typeface="Arial" panose="020B0604020202020204" pitchFamily="34" charset="0"/>
                        <a:buChar char="•"/>
                      </a:pPr>
                      <a:r>
                        <a:rPr lang="en-GB" sz="1100" b="1" dirty="0">
                          <a:solidFill>
                            <a:schemeClr val="tx1"/>
                          </a:solidFill>
                          <a:latin typeface="Century Gothic" pitchFamily="34"/>
                        </a:rPr>
                        <a:t>Know the names of simple body parts – spine, skull, lungs, heart, brain, stomach, knee, ankle, wrist, hip, elbow, jaw,</a:t>
                      </a:r>
                    </a:p>
                    <a:p>
                      <a:pPr marL="171450" lvl="0" indent="-171450" algn="l">
                        <a:buFont typeface="Arial" panose="020B0604020202020204" pitchFamily="34" charset="0"/>
                        <a:buChar char="•"/>
                      </a:pPr>
                      <a:r>
                        <a:rPr lang="en-GB" sz="1100" b="1" dirty="0">
                          <a:solidFill>
                            <a:schemeClr val="tx1"/>
                          </a:solidFill>
                          <a:latin typeface="Century Gothic" pitchFamily="34"/>
                        </a:rPr>
                        <a:t>Know that we have 5 senses – sight, hearing, smell, taste, touch</a:t>
                      </a:r>
                    </a:p>
                    <a:p>
                      <a:pPr marL="171450" lvl="0" indent="-171450" algn="l">
                        <a:buFont typeface="Arial" panose="020B0604020202020204" pitchFamily="34" charset="0"/>
                        <a:buChar char="•"/>
                      </a:pPr>
                      <a:r>
                        <a:rPr lang="en-GB" sz="1100" b="1" dirty="0">
                          <a:solidFill>
                            <a:schemeClr val="tx1"/>
                          </a:solidFill>
                          <a:latin typeface="Century Gothic" pitchFamily="34"/>
                        </a:rPr>
                        <a:t>That some people need help to sense their surroundings</a:t>
                      </a:r>
                    </a:p>
                    <a:p>
                      <a:pPr marL="171450" lvl="0" indent="-171450" algn="l">
                        <a:buFont typeface="Arial" panose="020B0604020202020204" pitchFamily="34" charset="0"/>
                        <a:buChar char="•"/>
                      </a:pPr>
                      <a:endParaRPr lang="en-GB" sz="1100" b="1" dirty="0">
                        <a:solidFill>
                          <a:schemeClr val="tx1"/>
                        </a:solidFill>
                        <a:latin typeface="Century Gothic" pitchFamily="34"/>
                      </a:endParaRPr>
                    </a:p>
                    <a:p>
                      <a:pPr marL="0" lvl="0" indent="0" algn="l">
                        <a:buFont typeface="Arial" panose="020B0604020202020204" pitchFamily="34" charset="0"/>
                        <a:buNone/>
                      </a:pPr>
                      <a:endParaRPr lang="en-GB" sz="1100" b="1" dirty="0">
                        <a:solidFill>
                          <a:schemeClr val="tx1"/>
                        </a:solidFill>
                        <a:latin typeface="Century Gothic" pitchFamily="34"/>
                      </a:endParaRPr>
                    </a:p>
                  </a:txBody>
                  <a:tcPr marT="45739" marB="45739">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0006"/>
                  </a:ext>
                </a:extLst>
              </a:tr>
              <a:tr h="141649">
                <a:tc vMerge="1">
                  <a:txBody>
                    <a:bodyPr/>
                    <a:lstStyle/>
                    <a:p>
                      <a:endParaRPr lang="en-GB" sz="1200" b="1" dirty="0">
                        <a:solidFill>
                          <a:srgbClr val="7FC184"/>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vMerge="1">
                  <a:txBody>
                    <a:bodyPr/>
                    <a:lstStyle/>
                    <a:p>
                      <a:pPr lvl="0"/>
                      <a:endParaRPr lang="en-GB" sz="900" b="0" dirty="0">
                        <a:solidFill>
                          <a:schemeClr val="tx1"/>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rowSpan="2">
                  <a:txBody>
                    <a:bodyPr/>
                    <a:lstStyle/>
                    <a:p>
                      <a:pPr marL="171450" indent="-171450">
                        <a:buFont typeface="Wingdings" panose="05000000000000000000" pitchFamily="2" charset="2"/>
                        <a:buChar char="q"/>
                      </a:pPr>
                      <a:r>
                        <a:rPr lang="en-GB" sz="1000" b="0" dirty="0">
                          <a:solidFill>
                            <a:schemeClr val="tx1"/>
                          </a:solidFill>
                          <a:latin typeface="Century Gothic" panose="020B0502020202020204" pitchFamily="34" charset="0"/>
                        </a:rPr>
                        <a:t>Our eyes have a pupil, iris and a lens to help us see.</a:t>
                      </a:r>
                      <a:endParaRPr lang="en-GB" sz="1200" b="0" dirty="0">
                        <a:solidFill>
                          <a:schemeClr val="tx1"/>
                        </a:solidFill>
                      </a:endParaRP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264769582"/>
                  </a:ext>
                </a:extLst>
              </a:tr>
              <a:tr h="438943">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rgbClr val="7FC184"/>
                          </a:solidFill>
                          <a:latin typeface="Century Gothic" panose="020B0502020202020204" pitchFamily="34" charset="0"/>
                        </a:rPr>
                        <a:t>nose</a:t>
                      </a:r>
                    </a:p>
                    <a:p>
                      <a:endParaRPr lang="en-GB" sz="1200" dirty="0"/>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r>
                        <a:rPr lang="en-GB" sz="900" b="0" dirty="0">
                          <a:solidFill>
                            <a:schemeClr val="tx1"/>
                          </a:solidFill>
                          <a:latin typeface="Century Gothic" panose="020B0502020202020204" pitchFamily="34" charset="0"/>
                        </a:rPr>
                        <a:t>Out nose has smell detectors within it to help us work out what we can smell. When we  have a cold we sometimes get a blocked nose which stops us being able to smell our food for a while</a:t>
                      </a:r>
                      <a:endParaRPr lang="en-GB" sz="900" dirty="0"/>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lnT w="6350" cap="flat" cmpd="sng" algn="ctr">
                      <a:solidFill>
                        <a:schemeClr val="tx1"/>
                      </a:solidFill>
                      <a:prstDash val="solid"/>
                      <a:round/>
                      <a:headEnd type="none" w="med" len="med"/>
                      <a:tailEnd type="none" w="med" len="med"/>
                    </a:lnT>
                  </a:tcPr>
                </a:tc>
                <a:tc vMerge="1">
                  <a:txBody>
                    <a:bodyPr/>
                    <a:lstStyle/>
                    <a:p>
                      <a:pPr marL="171450" indent="-171450">
                        <a:buFont typeface="Wingdings" panose="05000000000000000000" pitchFamily="2" charset="2"/>
                        <a:buChar char="q"/>
                      </a:pPr>
                      <a:r>
                        <a:rPr lang="en-GB" sz="1000" b="0" dirty="0">
                          <a:solidFill>
                            <a:schemeClr val="tx1"/>
                          </a:solidFill>
                          <a:latin typeface="Century Gothic" panose="020B0502020202020204" pitchFamily="34" charset="0"/>
                        </a:rPr>
                        <a:t>Our eyes have a pupil, iris and a lens to help us see.</a:t>
                      </a: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08"/>
                  </a:ext>
                </a:extLst>
              </a:tr>
              <a:tr h="326692">
                <a:tc vMerge="1">
                  <a:txBody>
                    <a:bodyPr/>
                    <a:lstStyle/>
                    <a:p>
                      <a:endParaRPr lang="en-GB"/>
                    </a:p>
                  </a:txBody>
                  <a:tcPr/>
                </a:tc>
                <a:tc vMerge="1">
                  <a:txBody>
                    <a:bodyPr/>
                    <a:lstStyle/>
                    <a:p>
                      <a:endParaRPr lang="en-GB"/>
                    </a:p>
                  </a:txBody>
                  <a:tcPr/>
                </a:tc>
                <a:tc vMerge="1">
                  <a:txBody>
                    <a:bodyPr/>
                    <a:lstStyle/>
                    <a:p>
                      <a:endParaRPr lang="en-GB"/>
                    </a:p>
                  </a:txBody>
                  <a:tcPr/>
                </a:tc>
                <a:tc rowSpan="2">
                  <a:txBody>
                    <a:bodyPr/>
                    <a:lstStyle/>
                    <a:p>
                      <a:pPr marL="171450" indent="-171450">
                        <a:buFont typeface="Wingdings" panose="05000000000000000000" pitchFamily="2" charset="2"/>
                        <a:buChar char="q"/>
                      </a:pPr>
                      <a:r>
                        <a:rPr lang="en-GB" sz="1000" b="0" dirty="0">
                          <a:solidFill>
                            <a:schemeClr val="tx1"/>
                          </a:solidFill>
                          <a:latin typeface="Century Gothic" panose="020B0502020202020204" pitchFamily="34" charset="0"/>
                        </a:rPr>
                        <a:t>Our fingers have nerve endings which help us work out what we can feel</a:t>
                      </a:r>
                    </a:p>
                  </a:txBody>
                  <a:tcPr marT="45739" marB="45739">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3135698156"/>
                  </a:ext>
                </a:extLst>
              </a:tr>
              <a:tr h="220344">
                <a:tc rowSpan="2">
                  <a:txBody>
                    <a:bodyPr/>
                    <a:lstStyle/>
                    <a:p>
                      <a:r>
                        <a:rPr lang="en-GB" sz="1200" b="1" dirty="0">
                          <a:solidFill>
                            <a:srgbClr val="7FC184"/>
                          </a:solidFill>
                          <a:latin typeface="Century Gothic" panose="020B0502020202020204" pitchFamily="34" charset="0"/>
                        </a:rPr>
                        <a:t>eyes</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lvl="0"/>
                      <a:r>
                        <a:rPr lang="en-GB" sz="900" b="0" dirty="0">
                          <a:solidFill>
                            <a:schemeClr val="tx1"/>
                          </a:solidFill>
                          <a:latin typeface="Century Gothic" panose="020B0502020202020204" pitchFamily="34" charset="0"/>
                        </a:rPr>
                        <a:t>We have two eyes which work together to help us see. The eye is made up of a pupil and an iris. The pupil is the black circle, the iris is the coloured section of our eyes. Some people need glasses to help their eyes work better.</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c vMerge="1">
                  <a:txBody>
                    <a:bodyPr/>
                    <a:lstStyle/>
                    <a:p>
                      <a:endParaRPr lang="en-GB"/>
                    </a:p>
                  </a:txBody>
                  <a:tcP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0"/>
                  </a:ext>
                </a:extLst>
              </a:tr>
              <a:tr h="690510">
                <a:tc vMerge="1">
                  <a:txBody>
                    <a:bodyPr/>
                    <a:lstStyle/>
                    <a:p>
                      <a:endParaRPr lang="en-GB"/>
                    </a:p>
                  </a:txBody>
                  <a:tcPr/>
                </a:tc>
                <a:tc vMerge="1">
                  <a:txBody>
                    <a:bodyPr/>
                    <a:lstStyle/>
                    <a:p>
                      <a:endParaRPr lang="en-GB"/>
                    </a:p>
                  </a:txBody>
                  <a:tcPr/>
                </a:tc>
                <a:tc vMerge="1">
                  <a:txBody>
                    <a:bodyPr/>
                    <a:lstStyle/>
                    <a:p>
                      <a:endParaRPr lang="en-GB"/>
                    </a:p>
                  </a:txBody>
                  <a:tcPr/>
                </a:tc>
                <a:tc rowSpan="2">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GB" sz="1000" b="0" dirty="0">
                          <a:solidFill>
                            <a:schemeClr val="tx1"/>
                          </a:solidFill>
                          <a:latin typeface="Century Gothic" panose="020B0502020202020204" pitchFamily="34" charset="0"/>
                        </a:rPr>
                        <a:t>Our ears detect sound waves and our brain interprets these to tell us what we are hearing.</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11"/>
                  </a:ext>
                </a:extLst>
              </a:tr>
              <a:tr h="130531">
                <a:tc rowSpan="2">
                  <a:txBody>
                    <a:bodyPr/>
                    <a:lstStyle/>
                    <a:p>
                      <a:r>
                        <a:rPr lang="en-GB" sz="1200" b="1" dirty="0">
                          <a:solidFill>
                            <a:srgbClr val="7FC184"/>
                          </a:solidFill>
                          <a:latin typeface="Century Gothic" panose="020B0502020202020204" pitchFamily="34" charset="0"/>
                        </a:rPr>
                        <a:t>ears</a:t>
                      </a:r>
                    </a:p>
                    <a:p>
                      <a:endParaRPr lang="en-GB" sz="1200" b="1" dirty="0">
                        <a:solidFill>
                          <a:srgbClr val="7FC184"/>
                        </a:solidFill>
                        <a:latin typeface="Century Gothic" panose="020B0502020202020204" pitchFamily="34" charset="0"/>
                      </a:endParaRP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rowSpan="3">
                  <a:txBody>
                    <a:bodyPr/>
                    <a:lstStyle/>
                    <a:p>
                      <a:r>
                        <a:rPr lang="en-GB" sz="900" b="0" dirty="0">
                          <a:solidFill>
                            <a:schemeClr val="tx1"/>
                          </a:solidFill>
                          <a:latin typeface="Century Gothic" panose="020B0502020202020204" pitchFamily="34" charset="0"/>
                        </a:rPr>
                        <a:t>Ears help us to hear sound. Sound travels in waves into our ears and our brain tells us what we hear. Some people need hearing aids to help them hear clearly.</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0012"/>
                  </a:ext>
                </a:extLst>
              </a:tr>
              <a:tr h="464097">
                <a:tc vMerge="1">
                  <a:txBody>
                    <a:bodyPr/>
                    <a:lstStyle/>
                    <a:p>
                      <a:endParaRPr lang="en-GB"/>
                    </a:p>
                  </a:txBody>
                  <a:tcPr/>
                </a:tc>
                <a:tc vMerge="1">
                  <a:txBody>
                    <a:bodyPr/>
                    <a:lstStyle/>
                    <a:p>
                      <a:endParaRPr lang="en-GB"/>
                    </a:p>
                  </a:txBody>
                  <a:tcPr/>
                </a:tc>
                <a:tc vMerge="1">
                  <a:txBody>
                    <a:bodyPr/>
                    <a:lstStyle/>
                    <a:p>
                      <a:endParaRPr lang="en-GB"/>
                    </a:p>
                  </a:txBody>
                  <a:tcPr/>
                </a:tc>
                <a:tc rowSpan="3">
                  <a:txBody>
                    <a:bodyPr/>
                    <a:lstStyle/>
                    <a:p>
                      <a:pPr marL="171450" indent="-171450">
                        <a:buFont typeface="Wingdings" panose="05000000000000000000" pitchFamily="2" charset="2"/>
                        <a:buChar char="q"/>
                      </a:pPr>
                      <a:r>
                        <a:rPr lang="en-GB" sz="1000" b="0" dirty="0">
                          <a:solidFill>
                            <a:schemeClr val="tx1"/>
                          </a:solidFill>
                          <a:latin typeface="Century Gothic" panose="020B0502020202020204" pitchFamily="34" charset="0"/>
                        </a:rPr>
                        <a:t>Our tongues have taste buds to help us detect what we are eating.</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10013"/>
                  </a:ext>
                </a:extLst>
              </a:tr>
              <a:tr h="0">
                <a:tc rowSpan="3">
                  <a:txBody>
                    <a:bodyPr/>
                    <a:lstStyle/>
                    <a:p>
                      <a:r>
                        <a:rPr lang="en-GB" sz="1200" b="1" dirty="0">
                          <a:solidFill>
                            <a:srgbClr val="7FC184"/>
                          </a:solidFill>
                          <a:latin typeface="Century Gothic" panose="020B0502020202020204" pitchFamily="34" charset="0"/>
                        </a:rPr>
                        <a:t>skin</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614468596"/>
                  </a:ext>
                </a:extLst>
              </a:tr>
              <a:tr h="0">
                <a:tc vMerge="1">
                  <a:txBody>
                    <a:bodyPr/>
                    <a:lstStyle/>
                    <a:p>
                      <a:endParaRPr lang="en-GB"/>
                    </a:p>
                  </a:txBody>
                  <a:tcPr/>
                </a:tc>
                <a:tc rowSpan="2">
                  <a:txBody>
                    <a:bodyPr/>
                    <a:lstStyle/>
                    <a:p>
                      <a:r>
                        <a:rPr lang="en-GB" sz="900" b="0" dirty="0">
                          <a:solidFill>
                            <a:schemeClr val="tx1"/>
                          </a:solidFill>
                          <a:latin typeface="Century Gothic" panose="020B0502020202020204" pitchFamily="34" charset="0"/>
                        </a:rPr>
                        <a:t>We have sensory cells in our skin that help us detect textures and temperature.</a:t>
                      </a:r>
                    </a:p>
                  </a:txBody>
                  <a:tcPr marT="45739" marB="4573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354365951"/>
                  </a:ext>
                </a:extLst>
              </a:tr>
              <a:tr h="540460">
                <a:tc vMerge="1">
                  <a:txBody>
                    <a:bodyPr/>
                    <a:lstStyle/>
                    <a:p>
                      <a:endParaRPr lang="en-GB"/>
                    </a:p>
                  </a:txBody>
                  <a:tcPr/>
                </a:tc>
                <a:tc vMerge="1">
                  <a:txBody>
                    <a:bodyPr/>
                    <a:lstStyle/>
                    <a:p>
                      <a:endParaRPr lang="en-GB"/>
                    </a:p>
                  </a:txBody>
                  <a:tcPr/>
                </a:tc>
                <a:tc vMerge="1">
                  <a:txBody>
                    <a:bodyPr/>
                    <a:lstStyle/>
                    <a:p>
                      <a:endParaRPr lang="en-GB"/>
                    </a:p>
                  </a:txBody>
                  <a:tcPr/>
                </a:tc>
                <a:tc>
                  <a:txBody>
                    <a:bodyPr/>
                    <a:lstStyle/>
                    <a:p>
                      <a:pPr marL="171450" indent="-171450">
                        <a:buFont typeface="Wingdings" panose="05000000000000000000" pitchFamily="2" charset="2"/>
                        <a:buChar char="q"/>
                      </a:pPr>
                      <a:r>
                        <a:rPr lang="en-GB" sz="1000" b="0" dirty="0">
                          <a:solidFill>
                            <a:schemeClr val="tx1"/>
                          </a:solidFill>
                          <a:latin typeface="Century Gothic" panose="020B0502020202020204" pitchFamily="34" charset="0"/>
                        </a:rPr>
                        <a:t>Our nose contains smell receptors which help our brain work out what we can smell</a:t>
                      </a:r>
                    </a:p>
                  </a:txBody>
                  <a:tcPr marT="45739" marB="4573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F4E9"/>
                    </a:solidFill>
                  </a:tcPr>
                </a:tc>
                <a:extLst>
                  <a:ext uri="{0D108BD9-81ED-4DB2-BD59-A6C34878D82A}">
                    <a16:rowId xmlns:a16="http://schemas.microsoft.com/office/drawing/2014/main" val="3995097727"/>
                  </a:ext>
                </a:extLst>
              </a:tr>
            </a:tbl>
          </a:graphicData>
        </a:graphic>
      </p:graphicFrame>
      <p:pic>
        <p:nvPicPr>
          <p:cNvPr id="13373" name="Picture 3"/>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183188" y="1093788"/>
            <a:ext cx="120967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74" name="Picture 65" descr="Image result for funnybone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868738" y="1093788"/>
            <a:ext cx="1314450" cy="163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AF30BE0BF5EF4EBE05F1E3520FA74E" ma:contentTypeVersion="13" ma:contentTypeDescription="Create a new document." ma:contentTypeScope="" ma:versionID="cc21844617f6225574745b4390d03054">
  <xsd:schema xmlns:xsd="http://www.w3.org/2001/XMLSchema" xmlns:xs="http://www.w3.org/2001/XMLSchema" xmlns:p="http://schemas.microsoft.com/office/2006/metadata/properties" xmlns:ns2="2d0e3a5b-a963-4fc3-b179-45934d5f49c3" xmlns:ns3="3fffe2ab-1b1f-4c54-9c32-7c0c8aa60f3d" targetNamespace="http://schemas.microsoft.com/office/2006/metadata/properties" ma:root="true" ma:fieldsID="c6fca9b5555afd446ca4bfbfa5d3bebd" ns2:_="" ns3:_="">
    <xsd:import namespace="2d0e3a5b-a963-4fc3-b179-45934d5f49c3"/>
    <xsd:import namespace="3fffe2ab-1b1f-4c54-9c32-7c0c8aa60f3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0e3a5b-a963-4fc3-b179-45934d5f49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1c29303b-1952-4e44-9c71-ce741b4f3fa2"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fffe2ab-1b1f-4c54-9c32-7c0c8aa60f3d"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08a03855-3a5d-4154-94a6-870730cd9470}" ma:internalName="TaxCatchAll" ma:showField="CatchAllData" ma:web="3fffe2ab-1b1f-4c54-9c32-7c0c8aa60f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d0e3a5b-a963-4fc3-b179-45934d5f49c3">
      <Terms xmlns="http://schemas.microsoft.com/office/infopath/2007/PartnerControls"/>
    </lcf76f155ced4ddcb4097134ff3c332f>
    <TaxCatchAll xmlns="3fffe2ab-1b1f-4c54-9c32-7c0c8aa60f3d" xsi:nil="true"/>
  </documentManagement>
</p:properties>
</file>

<file path=customXml/itemProps1.xml><?xml version="1.0" encoding="utf-8"?>
<ds:datastoreItem xmlns:ds="http://schemas.openxmlformats.org/officeDocument/2006/customXml" ds:itemID="{8F7878DA-C8CA-4C2A-A255-755B094178FA}"/>
</file>

<file path=customXml/itemProps2.xml><?xml version="1.0" encoding="utf-8"?>
<ds:datastoreItem xmlns:ds="http://schemas.openxmlformats.org/officeDocument/2006/customXml" ds:itemID="{EBE161E1-ED9E-43CA-A6F7-F2BFB7197FAC}"/>
</file>

<file path=customXml/itemProps3.xml><?xml version="1.0" encoding="utf-8"?>
<ds:datastoreItem xmlns:ds="http://schemas.openxmlformats.org/officeDocument/2006/customXml" ds:itemID="{4F9C51B3-21D1-49C0-BE1D-8C8CEA2CB2DA}"/>
</file>

<file path=docProps/app.xml><?xml version="1.0" encoding="utf-8"?>
<Properties xmlns="http://schemas.openxmlformats.org/officeDocument/2006/extended-properties" xmlns:vt="http://schemas.openxmlformats.org/officeDocument/2006/docPropsVTypes">
  <Template>Know Mats v 3</Template>
  <TotalTime>4869</TotalTime>
  <Words>507</Words>
  <Application>Microsoft Office PowerPoint</Application>
  <PresentationFormat>On-screen Show (4:3)</PresentationFormat>
  <Paragraphs>36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My Body and Senses Knowledge 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Knowledge Mat</dc:title>
  <dc:creator>Clive Davies OBE, Director</dc:creator>
  <cp:lastModifiedBy>Sally Spring (Bibury)</cp:lastModifiedBy>
  <cp:revision>315</cp:revision>
  <dcterms:created xsi:type="dcterms:W3CDTF">2018-11-22T20:08:20Z</dcterms:created>
  <dcterms:modified xsi:type="dcterms:W3CDTF">2025-08-26T16:41:12Z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0x010100FCAF30BE0BF5EF4EBE05F1E3520FA74E</vt:lpwstr>
  </property>
</Properties>
</file>