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Literacy : Reading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2126070800"/>
              </p:ext>
            </p:extLst>
          </p:nvPr>
        </p:nvGraphicFramePr>
        <p:xfrm>
          <a:off x="213360" y="549286"/>
          <a:ext cx="8759191" cy="6330171"/>
        </p:xfrm>
        <a:graphic>
          <a:graphicData uri="http://schemas.openxmlformats.org/drawingml/2006/table">
            <a:tbl>
              <a:tblPr firstRow="1" bandRow="1">
                <a:effectLst/>
                <a:tableStyleId>{5C22544A-7EE6-4342-B048-85BDC9FD1C3A}</a:tableStyleId>
              </a:tblPr>
              <a:tblGrid>
                <a:gridCol w="2279915">
                  <a:extLst>
                    <a:ext uri="{9D8B030D-6E8A-4147-A177-3AD203B41FA5}">
                      <a16:colId xmlns:a16="http://schemas.microsoft.com/office/drawing/2014/main" val="4186730976"/>
                    </a:ext>
                  </a:extLst>
                </a:gridCol>
                <a:gridCol w="3224034">
                  <a:extLst>
                    <a:ext uri="{9D8B030D-6E8A-4147-A177-3AD203B41FA5}">
                      <a16:colId xmlns:a16="http://schemas.microsoft.com/office/drawing/2014/main" val="2628771195"/>
                    </a:ext>
                  </a:extLst>
                </a:gridCol>
                <a:gridCol w="1976582">
                  <a:extLst>
                    <a:ext uri="{9D8B030D-6E8A-4147-A177-3AD203B41FA5}">
                      <a16:colId xmlns:a16="http://schemas.microsoft.com/office/drawing/2014/main" val="308867682"/>
                    </a:ext>
                  </a:extLst>
                </a:gridCol>
                <a:gridCol w="1278660">
                  <a:extLst>
                    <a:ext uri="{9D8B030D-6E8A-4147-A177-3AD203B41FA5}">
                      <a16:colId xmlns:a16="http://schemas.microsoft.com/office/drawing/2014/main" val="3368322103"/>
                    </a:ext>
                  </a:extLst>
                </a:gridCol>
              </a:tblGrid>
              <a:tr h="1155509">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800" dirty="0">
                          <a:solidFill>
                            <a:schemeClr val="bg1"/>
                          </a:solidFill>
                          <a:latin typeface="Century Gothic" pitchFamily="34"/>
                        </a:rPr>
                        <a:t>Useful ideas to try at home</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2696157">
                <a:tc>
                  <a:txBody>
                    <a:bodyPr/>
                    <a:lstStyle/>
                    <a:p>
                      <a:r>
                        <a:rPr lang="en-GB" sz="1100" dirty="0"/>
                        <a:t>Understand the five key concepts about print:</a:t>
                      </a:r>
                    </a:p>
                    <a:p>
                      <a:r>
                        <a:rPr lang="en-GB" sz="1100" dirty="0"/>
                        <a:t> • print has meaning </a:t>
                      </a:r>
                    </a:p>
                    <a:p>
                      <a:r>
                        <a:rPr lang="en-GB" sz="1100" dirty="0"/>
                        <a:t>• print can have different purposes</a:t>
                      </a:r>
                    </a:p>
                    <a:p>
                      <a:r>
                        <a:rPr lang="en-GB" sz="1100" dirty="0"/>
                        <a:t> • we read English text from left to right and from top to bottom</a:t>
                      </a:r>
                    </a:p>
                    <a:p>
                      <a:r>
                        <a:rPr lang="en-GB" sz="1100" dirty="0"/>
                        <a:t> • the names of the different parts of a book </a:t>
                      </a:r>
                    </a:p>
                    <a:p>
                      <a:r>
                        <a:rPr lang="en-GB" sz="1100" dirty="0"/>
                        <a:t>• page sequencing</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At Pre-school, we will draw children’s attention to a wide range of examples of print with different functions. These could be a sign to indicate a bus stop or to show danger, a menu for choosing what you want to eat, or a logo that stands for a particular shop. When reading to children, we will sensitively draw their attention to the parts of the books, for example, the cover, the author, the page number. Show children how to handle books and to turn the pages one at a time. Show children where the text is, and how English print is read left to right and top to bottom. Show children how sentences start with capital letters and end with full stops. Explain the idea of a ‘word’ to children, pointing out how some words are longer than others and how there is always a space before and after a word.</a:t>
                      </a:r>
                      <a:endParaRPr lang="en-GB" sz="1100" b="0" i="0" u="none" strike="noStrike" kern="1200" baseline="0" dirty="0">
                        <a:solidFill>
                          <a:srgbClr val="000000"/>
                        </a:solidFill>
                        <a:latin typeface="+mn-lt"/>
                        <a:ea typeface="+mn-ea"/>
                        <a:cs typeface="+mn-cs"/>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Do children know how to handle a book, how to turn pages?</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recognise their own name </a:t>
                      </a:r>
                      <a:r>
                        <a:rPr lang="en-GB" sz="1100" b="0">
                          <a:solidFill>
                            <a:schemeClr val="tx1"/>
                          </a:solidFill>
                          <a:latin typeface="Century Gothic" panose="020B0502020202020204" pitchFamily="34" charset="0"/>
                        </a:rPr>
                        <a:t>in print ?</a:t>
                      </a:r>
                    </a:p>
                    <a:p>
                      <a:pPr marL="0" lvl="0" indent="0">
                        <a:buFont typeface="Wingdings" panose="05000000000000000000" pitchFamily="2" charset="2"/>
                        <a:buNone/>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join in with familiar rhymes?</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tell you something about a familiar book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3">
                  <a:txBody>
                    <a:bodyPr/>
                    <a:lstStyle/>
                    <a:p>
                      <a:pPr marL="0" lvl="0" indent="0">
                        <a:buFont typeface="Arial" panose="020B0604020202020204" pitchFamily="34" charset="0"/>
                        <a:buNone/>
                      </a:pPr>
                      <a:r>
                        <a:rPr lang="en-GB" sz="1100" dirty="0"/>
                        <a:t>Our key advice is to read a story to your child at home every day. Children often say to us that the bedtime story is their favourite part of the day.</a:t>
                      </a:r>
                    </a:p>
                    <a:p>
                      <a:pPr marL="0" lvl="0" indent="0">
                        <a:buFont typeface="Arial" panose="020B0604020202020204" pitchFamily="34" charset="0"/>
                        <a:buNone/>
                      </a:pPr>
                      <a:endParaRPr lang="en-GB" sz="1100" dirty="0"/>
                    </a:p>
                    <a:p>
                      <a:pPr marL="0" lvl="0" indent="0">
                        <a:buFont typeface="Arial" panose="020B0604020202020204" pitchFamily="34" charset="0"/>
                        <a:buNone/>
                      </a:pPr>
                      <a:r>
                        <a:rPr lang="en-GB" sz="1100" dirty="0"/>
                        <a:t>Our local libraries have a good stock of picture books which can be borrowed for free.</a:t>
                      </a:r>
                    </a:p>
                    <a:p>
                      <a:pPr marL="0" lvl="0" indent="0">
                        <a:buFont typeface="Arial" panose="020B0604020202020204" pitchFamily="34" charset="0"/>
                        <a:buNone/>
                      </a:pPr>
                      <a:endParaRPr lang="en-GB" sz="1100" dirty="0"/>
                    </a:p>
                    <a:p>
                      <a:pPr marL="0" lvl="0" indent="0">
                        <a:buFont typeface="Arial" panose="020B0604020202020204" pitchFamily="34" charset="0"/>
                        <a:buNone/>
                      </a:pPr>
                      <a:r>
                        <a:rPr lang="en-GB" sz="1100" dirty="0"/>
                        <a:t>We also have a good selection of appropriate books at school.</a:t>
                      </a:r>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229579">
                <a:tc>
                  <a:txBody>
                    <a:bodyPr/>
                    <a:lstStyle/>
                    <a:p>
                      <a:r>
                        <a:rPr lang="en-GB" sz="1100" dirty="0"/>
                        <a:t>Develop their phonological awareness, so that they can: </a:t>
                      </a:r>
                    </a:p>
                    <a:p>
                      <a:r>
                        <a:rPr lang="en-GB" sz="1100" dirty="0"/>
                        <a:t>• spot and suggest rhymes</a:t>
                      </a:r>
                    </a:p>
                    <a:p>
                      <a:r>
                        <a:rPr lang="en-GB" sz="1100" dirty="0"/>
                        <a:t> • count or clap syllables in a word</a:t>
                      </a:r>
                    </a:p>
                    <a:p>
                      <a:r>
                        <a:rPr lang="en-GB" sz="1100" dirty="0"/>
                        <a:t> • recognise words with the same initial sound, such as money and mother</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Help children tune into the different sounds in English by making changes to rhymes and songs, like changing a word so that there is still a rhyme, for example: “Twinkle, twinkle yellow car” Making rhymes personal to children: “Hey diddle </a:t>
                      </a:r>
                      <a:r>
                        <a:rPr lang="en-GB" sz="1100" dirty="0" err="1"/>
                        <a:t>diddle</a:t>
                      </a:r>
                      <a:r>
                        <a:rPr lang="en-GB" sz="1100" dirty="0"/>
                        <a:t>, the cat and fiddle, the cow jumped over Haroon.” </a:t>
                      </a:r>
                    </a:p>
                    <a:p>
                      <a:endParaRPr lang="en-GB" sz="1100" dirty="0"/>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r h="1102779">
                <a:tc>
                  <a:txBody>
                    <a:bodyPr/>
                    <a:lstStyle/>
                    <a:p>
                      <a:r>
                        <a:rPr lang="en-GB" sz="1100" dirty="0"/>
                        <a:t>Engage in extended conversations about stories, learning new vocabulary</a:t>
                      </a:r>
                      <a:endParaRPr lang="en-GB" sz="1100" b="1"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b="0" dirty="0">
                          <a:solidFill>
                            <a:schemeClr val="tx1"/>
                          </a:solidFill>
                          <a:latin typeface="+mn-lt"/>
                        </a:rPr>
                        <a:t>When reading stories, we will talk about them in depth. We will use our knowledge of each child’s level of understanding to ensure that they are introduced to new vocabulary carefully.</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1448615508"/>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2745</TotalTime>
  <Words>489</Words>
  <Application>Microsoft Office PowerPoint</Application>
  <PresentationFormat>On-screen Show (4:3)</PresentationFormat>
  <Paragraphs>30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Literacy : Reading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134</cp:revision>
  <dcterms:created xsi:type="dcterms:W3CDTF">2019-01-14T16:39:51Z</dcterms:created>
  <dcterms:modified xsi:type="dcterms:W3CDTF">2024-03-25T13:56:57Z</dcterms:modified>
</cp:coreProperties>
</file>