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4"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FED"/>
    <a:srgbClr val="EDC2B1"/>
    <a:srgbClr val="A14824"/>
    <a:srgbClr val="7C5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1B15CD-B3BF-4CE7-8A9B-4B38EB2BF46E}"/>
              </a:ext>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3" name="Date Placeholder 2">
            <a:extLst>
              <a:ext uri="{FF2B5EF4-FFF2-40B4-BE49-F238E27FC236}">
                <a16:creationId xmlns:a16="http://schemas.microsoft.com/office/drawing/2014/main" id="{9BD04B55-0A96-4223-BD45-7A38A8A9AB9F}"/>
              </a:ext>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BDFB27B-4213-485C-A148-AEFB0527EE71}" type="datetime1">
              <a:rPr lang="en-US"/>
              <a:pPr>
                <a:defRPr/>
              </a:pPr>
              <a:t>3/25/2024</a:t>
            </a:fld>
            <a:endParaRPr dirty="0"/>
          </a:p>
        </p:txBody>
      </p:sp>
      <p:sp>
        <p:nvSpPr>
          <p:cNvPr id="4100"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BAF6D2E0-12B7-42CA-B61F-3AEB0281001D}"/>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a:ext uri="{FF2B5EF4-FFF2-40B4-BE49-F238E27FC236}">
                <a16:creationId xmlns:a16="http://schemas.microsoft.com/office/drawing/2014/main" id="{FAF482BE-BA66-446C-87E4-18B7D3E78F51}"/>
              </a:ext>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7" name="Slide Number Placeholder 6">
            <a:extLst>
              <a:ext uri="{FF2B5EF4-FFF2-40B4-BE49-F238E27FC236}">
                <a16:creationId xmlns:a16="http://schemas.microsoft.com/office/drawing/2014/main" id="{2EF726F7-9AC2-4A75-AC9F-1C7045F1E5BB}"/>
              </a:ext>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C12ABC26-458D-4F00-BF87-667FCF8FBC01}" type="slidenum">
              <a:rPr/>
              <a:pPr>
                <a:defRPr/>
              </a:pPr>
              <a:t>‹#›</a:t>
            </a:fld>
            <a:endParaRPr dirty="0"/>
          </a:p>
        </p:txBody>
      </p:sp>
    </p:spTree>
    <p:extLst>
      <p:ext uri="{BB962C8B-B14F-4D97-AF65-F5344CB8AC3E}">
        <p14:creationId xmlns:p14="http://schemas.microsoft.com/office/powerpoint/2010/main" val="4078809908"/>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C7A4-A4E2-4E98-911E-4339AD83E1F8}"/>
              </a:ext>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E2BA21B1-9C95-4B75-9DCE-802AD16C3A76}"/>
              </a:ext>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1ECD70C-FE68-47DB-AFD0-19198E48FA2B}"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A31F4A5-1344-403B-9581-D9D2BFE0046F}" type="slidenum">
              <a:rPr/>
              <a:pPr>
                <a:defRPr/>
              </a:pPr>
              <a:t>‹#›</a:t>
            </a:fld>
            <a:endParaRPr dirty="0"/>
          </a:p>
        </p:txBody>
      </p:sp>
    </p:spTree>
    <p:extLst>
      <p:ext uri="{BB962C8B-B14F-4D97-AF65-F5344CB8AC3E}">
        <p14:creationId xmlns:p14="http://schemas.microsoft.com/office/powerpoint/2010/main" val="87196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6000-3108-4B1B-8CEE-1B65CA7F792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8AE2F34-0A7C-41E7-B3D5-2006109A367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112A455-2832-4F05-8EF4-C32EC4AA6D0E}"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B98D4C0D-A835-40A8-96CC-4A126A1CDC6F}" type="slidenum">
              <a:rPr/>
              <a:pPr>
                <a:defRPr/>
              </a:pPr>
              <a:t>‹#›</a:t>
            </a:fld>
            <a:endParaRPr dirty="0"/>
          </a:p>
        </p:txBody>
      </p:sp>
    </p:spTree>
    <p:extLst>
      <p:ext uri="{BB962C8B-B14F-4D97-AF65-F5344CB8AC3E}">
        <p14:creationId xmlns:p14="http://schemas.microsoft.com/office/powerpoint/2010/main" val="212308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CFB6D-D295-4979-BC72-99D32BDBB9D4}"/>
              </a:ext>
            </a:extLst>
          </p:cNvPr>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71EBC13-9AB6-42B2-A47F-D2B7CC136E6F}"/>
              </a:ext>
            </a:extLst>
          </p:cNvPr>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D17AF9D7-699F-41F1-8989-1FE7C6945569}"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C8D1DC11-8A6D-4756-904A-5F7A5F58BBC2}" type="slidenum">
              <a:rPr/>
              <a:pPr>
                <a:defRPr/>
              </a:pPr>
              <a:t>‹#›</a:t>
            </a:fld>
            <a:endParaRPr dirty="0"/>
          </a:p>
        </p:txBody>
      </p:sp>
    </p:spTree>
    <p:extLst>
      <p:ext uri="{BB962C8B-B14F-4D97-AF65-F5344CB8AC3E}">
        <p14:creationId xmlns:p14="http://schemas.microsoft.com/office/powerpoint/2010/main" val="4159122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7FC184"/>
        </a:solidFill>
        <a:effectLst/>
      </p:bgPr>
    </p:bg>
    <p:spTree>
      <p:nvGrpSpPr>
        <p:cNvPr id="1" name=""/>
        <p:cNvGrpSpPr/>
        <p:nvPr/>
      </p:nvGrpSpPr>
      <p:grpSpPr>
        <a:xfrm>
          <a:off x="0" y="0"/>
          <a:ext cx="0" cy="0"/>
          <a:chOff x="0" y="0"/>
          <a:chExt cx="0" cy="0"/>
        </a:xfrm>
      </p:grpSpPr>
      <p:pic>
        <p:nvPicPr>
          <p:cNvPr id="2"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a:extLst>
              <a:ext uri="{FF2B5EF4-FFF2-40B4-BE49-F238E27FC236}">
                <a16:creationId xmlns:a16="http://schemas.microsoft.com/office/drawing/2014/main" id="{159F8D7E-4EAB-4EA4-8CD2-39E759D9D98A}"/>
              </a:ext>
            </a:extLst>
          </p:cNvPr>
          <p:cNvSpPr txBox="1">
            <a:spLocks noGrp="1"/>
          </p:cNvSpPr>
          <p:nvPr>
            <p:ph type="ftr" sz="quarter" idx="10"/>
          </p:nvPr>
        </p:nvSpPr>
        <p:spPr/>
        <p:txBody>
          <a:bodyPr/>
          <a:lstStyle>
            <a:lvl1pPr>
              <a:defRPr dirty="0"/>
            </a:lvl1pPr>
          </a:lstStyle>
          <a:p>
            <a:pPr>
              <a:defRPr/>
            </a:pPr>
            <a:endParaRPr dirty="0"/>
          </a:p>
        </p:txBody>
      </p:sp>
      <p:sp>
        <p:nvSpPr>
          <p:cNvPr id="4" name="Slide Number Placeholder 5">
            <a:extLst>
              <a:ext uri="{FF2B5EF4-FFF2-40B4-BE49-F238E27FC236}">
                <a16:creationId xmlns:a16="http://schemas.microsoft.com/office/drawing/2014/main" id="{6A6C658B-A3BB-419D-8C73-010AD3AE97D1}"/>
              </a:ext>
            </a:extLst>
          </p:cNvPr>
          <p:cNvSpPr txBox="1">
            <a:spLocks noGrp="1"/>
          </p:cNvSpPr>
          <p:nvPr>
            <p:ph type="sldNum" sz="quarter" idx="11"/>
          </p:nvPr>
        </p:nvSpPr>
        <p:spPr/>
        <p:txBody>
          <a:bodyPr/>
          <a:lstStyle>
            <a:lvl1pPr>
              <a:defRPr/>
            </a:lvl1pPr>
          </a:lstStyle>
          <a:p>
            <a:pPr>
              <a:defRPr/>
            </a:pPr>
            <a:fld id="{8212AC60-3C3E-4EDA-AC15-3D5C9992291F}" type="slidenum">
              <a:rPr/>
              <a:pPr>
                <a:defRPr/>
              </a:pPr>
              <a:t>‹#›</a:t>
            </a:fld>
            <a:endParaRPr dirty="0"/>
          </a:p>
        </p:txBody>
      </p:sp>
    </p:spTree>
    <p:extLst>
      <p:ext uri="{BB962C8B-B14F-4D97-AF65-F5344CB8AC3E}">
        <p14:creationId xmlns:p14="http://schemas.microsoft.com/office/powerpoint/2010/main" val="2632435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96225" y="5349875"/>
            <a:ext cx="12382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5">
            <a:extLst>
              <a:ext uri="{FF2B5EF4-FFF2-40B4-BE49-F238E27FC236}">
                <a16:creationId xmlns:a16="http://schemas.microsoft.com/office/drawing/2014/main" id="{E6587015-4307-434D-8B4D-BB7FE2DED83A}"/>
              </a:ext>
            </a:extLst>
          </p:cNvPr>
          <p:cNvSpPr txBox="1">
            <a:spLocks noGrp="1"/>
          </p:cNvSpPr>
          <p:nvPr>
            <p:ph type="ftr" sz="quarter" idx="10"/>
          </p:nvPr>
        </p:nvSpPr>
        <p:spPr/>
        <p:txBody>
          <a:bodyPr/>
          <a:lstStyle>
            <a:lvl1pPr>
              <a:defRPr dirty="0">
                <a:latin typeface="Century Gothic" pitchFamily="34"/>
              </a:defRPr>
            </a:lvl1pPr>
          </a:lstStyle>
          <a:p>
            <a:pPr>
              <a:defRPr/>
            </a:pPr>
            <a:r>
              <a:rPr dirty="0"/>
              <a:t>© Focus Education UK Ltd. </a:t>
            </a:r>
          </a:p>
        </p:txBody>
      </p:sp>
      <p:sp>
        <p:nvSpPr>
          <p:cNvPr id="4" name="Slide Number Placeholder 6">
            <a:extLst>
              <a:ext uri="{FF2B5EF4-FFF2-40B4-BE49-F238E27FC236}">
                <a16:creationId xmlns:a16="http://schemas.microsoft.com/office/drawing/2014/main" id="{24BECD27-CFA7-4081-9BC2-775C3251B713}"/>
              </a:ext>
            </a:extLst>
          </p:cNvPr>
          <p:cNvSpPr txBox="1">
            <a:spLocks noGrp="1"/>
          </p:cNvSpPr>
          <p:nvPr>
            <p:ph type="sldNum" sz="quarter" idx="11"/>
          </p:nvPr>
        </p:nvSpPr>
        <p:spPr/>
        <p:txBody>
          <a:bodyPr/>
          <a:lstStyle>
            <a:lvl1pPr>
              <a:defRPr>
                <a:latin typeface="Century Gothic" pitchFamily="34"/>
              </a:defRPr>
            </a:lvl1pPr>
          </a:lstStyle>
          <a:p>
            <a:pPr>
              <a:defRPr/>
            </a:pPr>
            <a:fld id="{6A00AAFA-506C-499C-A243-6F693D322119}" type="slidenum">
              <a:rPr/>
              <a:pPr>
                <a:defRPr/>
              </a:pPr>
              <a:t>‹#›</a:t>
            </a:fld>
            <a:endParaRPr dirty="0"/>
          </a:p>
        </p:txBody>
      </p:sp>
    </p:spTree>
    <p:extLst>
      <p:ext uri="{BB962C8B-B14F-4D97-AF65-F5344CB8AC3E}">
        <p14:creationId xmlns:p14="http://schemas.microsoft.com/office/powerpoint/2010/main" val="17349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004D-0C83-48CC-87C8-84934B27A9D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4E1134F-63BE-45B2-95FF-ADCB2508943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851A4E0-37EE-4E8C-BE45-D971818BDDF9}" type="datetime1">
              <a:rPr lang="en-US"/>
              <a:pPr>
                <a:defRPr/>
              </a:pPr>
              <a:t>3/25/2024</a:t>
            </a:fld>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98E55C1B-E7BC-4E10-B96E-0E53F53B1B53}" type="slidenum">
              <a:rPr/>
              <a:pPr>
                <a:defRPr/>
              </a:pPr>
              <a:t>‹#›</a:t>
            </a:fld>
            <a:endParaRPr dirty="0"/>
          </a:p>
        </p:txBody>
      </p:sp>
      <p:sp>
        <p:nvSpPr>
          <p:cNvPr id="8" name="Footer Placeholder 1"/>
          <p:cNvSpPr txBox="1">
            <a:spLocks/>
          </p:cNvSpPr>
          <p:nvPr userDrawn="1"/>
        </p:nvSpPr>
        <p:spPr>
          <a:xfrm>
            <a:off x="3045426" y="6491993"/>
            <a:ext cx="3086100" cy="365125"/>
          </a:xfrm>
          <a:prstGeom prst="rect">
            <a:avLst/>
          </a:prstGeom>
          <a:noFill/>
          <a:ln>
            <a:noFill/>
          </a:ln>
        </p:spPr>
        <p:txBody>
          <a:bodyPr vert="horz" wrap="square" lIns="91440" tIns="45720" rIns="91440" bIns="45720" anchor="ctr" anchorCtr="1" compatLnSpc="1">
            <a:noAutofit/>
          </a:bodyPr>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GB" dirty="0"/>
              <a:t>© Focus Education UK Ltd. </a:t>
            </a:r>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59114" y="6444512"/>
            <a:ext cx="584886" cy="413488"/>
          </a:xfrm>
          <a:prstGeom prst="rect">
            <a:avLst/>
          </a:prstGeom>
        </p:spPr>
      </p:pic>
    </p:spTree>
    <p:extLst>
      <p:ext uri="{BB962C8B-B14F-4D97-AF65-F5344CB8AC3E}">
        <p14:creationId xmlns:p14="http://schemas.microsoft.com/office/powerpoint/2010/main" val="101134067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E500-D3DA-4A9E-8372-B747EA40246C}"/>
              </a:ext>
            </a:extLst>
          </p:cNvPr>
          <p:cNvSpPr txBox="1">
            <a:spLocks noGrp="1"/>
          </p:cNvSpPr>
          <p:nvPr>
            <p:ph type="title"/>
          </p:nvPr>
        </p:nvSpPr>
        <p:spPr>
          <a:xfrm>
            <a:off x="623885" y="1709735"/>
            <a:ext cx="78867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D2116F8E-CCFE-4365-B10F-E324522CB0F0}"/>
              </a:ext>
            </a:extLst>
          </p:cNvPr>
          <p:cNvSpPr txBox="1">
            <a:spLocks noGrp="1"/>
          </p:cNvSpPr>
          <p:nvPr>
            <p:ph type="body" idx="1"/>
          </p:nvPr>
        </p:nvSpPr>
        <p:spPr>
          <a:xfrm>
            <a:off x="623885" y="4589465"/>
            <a:ext cx="7886700" cy="1500182"/>
          </a:xfrm>
        </p:spPr>
        <p:txBody>
          <a:bodyPr/>
          <a:lstStyle>
            <a:lvl1pPr marL="0" indent="0">
              <a:buNone/>
              <a:defRPr sz="2400"/>
            </a:lvl1pPr>
          </a:lstStyle>
          <a:p>
            <a:pPr lvl="0"/>
            <a:r>
              <a:rPr lang="en-US"/>
              <a:t>Edit Master text styles</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0AD74FDF-DF6A-4FF0-A0D3-CC6C59604C43}"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E1AE2E3-1837-40A5-94FE-181728FC2F17}" type="slidenum">
              <a:rPr/>
              <a:pPr>
                <a:defRPr/>
              </a:pPr>
              <a:t>‹#›</a:t>
            </a:fld>
            <a:endParaRPr dirty="0"/>
          </a:p>
        </p:txBody>
      </p:sp>
    </p:spTree>
    <p:extLst>
      <p:ext uri="{BB962C8B-B14F-4D97-AF65-F5344CB8AC3E}">
        <p14:creationId xmlns:p14="http://schemas.microsoft.com/office/powerpoint/2010/main" val="9528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020F-07CD-4A49-BB82-645DC263564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9EB8441-F455-4E85-87FD-6B6C170DDA62}"/>
              </a:ext>
            </a:extLst>
          </p:cNvPr>
          <p:cNvSpPr txBox="1">
            <a:spLocks noGrp="1"/>
          </p:cNvSpPr>
          <p:nvPr>
            <p:ph idx="1"/>
          </p:nvPr>
        </p:nvSpPr>
        <p:spPr>
          <a:xfrm>
            <a:off x="628650"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C12C0-58CE-446A-8FA4-9813EF9CEF5A}"/>
              </a:ext>
            </a:extLst>
          </p:cNvPr>
          <p:cNvSpPr txBox="1">
            <a:spLocks noGrp="1"/>
          </p:cNvSpPr>
          <p:nvPr>
            <p:ph idx="2"/>
          </p:nvPr>
        </p:nvSpPr>
        <p:spPr>
          <a:xfrm>
            <a:off x="4629149"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EC488D3C-C2CE-4564-BCD5-D87F8C1DF728}"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75DD771-3C36-4AD8-8CC9-1FF3FAD68291}" type="slidenum">
              <a:rPr/>
              <a:pPr>
                <a:defRPr/>
              </a:pPr>
              <a:t>‹#›</a:t>
            </a:fld>
            <a:endParaRPr dirty="0"/>
          </a:p>
        </p:txBody>
      </p:sp>
    </p:spTree>
    <p:extLst>
      <p:ext uri="{BB962C8B-B14F-4D97-AF65-F5344CB8AC3E}">
        <p14:creationId xmlns:p14="http://schemas.microsoft.com/office/powerpoint/2010/main" val="184605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97E1-CAD0-4F22-BAB0-4C1CC43FFF70}"/>
              </a:ext>
            </a:extLst>
          </p:cNvPr>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796FCCD4-FA65-4D2A-B3EE-21A26E91258A}"/>
              </a:ext>
            </a:extLst>
          </p:cNvPr>
          <p:cNvSpPr txBox="1">
            <a:spLocks noGrp="1"/>
          </p:cNvSpPr>
          <p:nvPr>
            <p:ph type="body" idx="1"/>
          </p:nvPr>
        </p:nvSpPr>
        <p:spPr>
          <a:xfrm>
            <a:off x="629838" y="1681160"/>
            <a:ext cx="3868341"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71813E39-4EA4-4182-A0DD-231D8D7AA926}"/>
              </a:ext>
            </a:extLst>
          </p:cNvPr>
          <p:cNvSpPr txBox="1">
            <a:spLocks noGrp="1"/>
          </p:cNvSpPr>
          <p:nvPr>
            <p:ph idx="2"/>
          </p:nvPr>
        </p:nvSpPr>
        <p:spPr>
          <a:xfrm>
            <a:off x="629838" y="2505071"/>
            <a:ext cx="3868341"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C57F19-012C-4F06-A53D-2149B193F8D5}"/>
              </a:ext>
            </a:extLst>
          </p:cNvPr>
          <p:cNvSpPr txBox="1">
            <a:spLocks noGrp="1"/>
          </p:cNvSpPr>
          <p:nvPr>
            <p:ph type="body" idx="3"/>
          </p:nvPr>
        </p:nvSpPr>
        <p:spPr>
          <a:xfrm>
            <a:off x="4629149" y="1681160"/>
            <a:ext cx="3887388"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6E6F2492-1F5D-4BE5-9BF9-E2FA434E4983}"/>
              </a:ext>
            </a:extLst>
          </p:cNvPr>
          <p:cNvSpPr txBox="1">
            <a:spLocks noGrp="1"/>
          </p:cNvSpPr>
          <p:nvPr>
            <p:ph idx="4"/>
          </p:nvPr>
        </p:nvSpPr>
        <p:spPr>
          <a:xfrm>
            <a:off x="4629149" y="2505071"/>
            <a:ext cx="3887388"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7B94C-197D-42A1-9093-AF6009BA318B}" type="datetime1">
              <a:rPr lang="en-US"/>
              <a:pPr>
                <a:defRPr/>
              </a:pPr>
              <a:t>3/25/2024</a:t>
            </a:fld>
            <a:endParaRPr dirty="0"/>
          </a:p>
        </p:txBody>
      </p:sp>
      <p:sp>
        <p:nvSpPr>
          <p:cNvPr id="8"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9"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397BE5DC-BB5F-4576-A280-C22EF26535A1}" type="slidenum">
              <a:rPr/>
              <a:pPr>
                <a:defRPr/>
              </a:pPr>
              <a:t>‹#›</a:t>
            </a:fld>
            <a:endParaRPr dirty="0"/>
          </a:p>
        </p:txBody>
      </p:sp>
    </p:spTree>
    <p:extLst>
      <p:ext uri="{BB962C8B-B14F-4D97-AF65-F5344CB8AC3E}">
        <p14:creationId xmlns:p14="http://schemas.microsoft.com/office/powerpoint/2010/main" val="270873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F830-5E9A-4BF8-A331-FCDEBD0B0485}"/>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FE480D84-0A77-4850-BFC0-A2AD54AA0C06}" type="datetime1">
              <a:rPr lang="en-US"/>
              <a:pPr>
                <a:defRPr/>
              </a:pPr>
              <a:t>3/25/2024</a:t>
            </a:fld>
            <a:endParaRPr dirty="0"/>
          </a:p>
        </p:txBody>
      </p:sp>
      <p:sp>
        <p:nvSpPr>
          <p:cNvPr id="4"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5"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60894750-1E72-483B-B85E-7EF864735AE2}" type="slidenum">
              <a:rPr/>
              <a:pPr>
                <a:defRPr/>
              </a:pPr>
              <a:t>‹#›</a:t>
            </a:fld>
            <a:endParaRPr dirty="0"/>
          </a:p>
        </p:txBody>
      </p:sp>
    </p:spTree>
    <p:extLst>
      <p:ext uri="{BB962C8B-B14F-4D97-AF65-F5344CB8AC3E}">
        <p14:creationId xmlns:p14="http://schemas.microsoft.com/office/powerpoint/2010/main" val="317690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924109BE-13D4-4C86-9D2E-4D88197D7375}" type="datetime1">
              <a:rPr lang="en-US"/>
              <a:pPr>
                <a:defRPr/>
              </a:pPr>
              <a:t>3/25/2024</a:t>
            </a:fld>
            <a:endParaRPr dirty="0"/>
          </a:p>
        </p:txBody>
      </p:sp>
      <p:sp>
        <p:nvSpPr>
          <p:cNvPr id="3"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4"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322EED5-EAEE-4043-904F-BB8502EF99A8}" type="slidenum">
              <a:rPr/>
              <a:pPr>
                <a:defRPr/>
              </a:pPr>
              <a:t>‹#›</a:t>
            </a:fld>
            <a:endParaRPr dirty="0"/>
          </a:p>
        </p:txBody>
      </p:sp>
    </p:spTree>
    <p:extLst>
      <p:ext uri="{BB962C8B-B14F-4D97-AF65-F5344CB8AC3E}">
        <p14:creationId xmlns:p14="http://schemas.microsoft.com/office/powerpoint/2010/main" val="160744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E804-DB8E-49DF-A4B0-A4F5135184A5}"/>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7264A997-2F63-475F-8249-A4CEEB5A54D6}"/>
              </a:ext>
            </a:extLst>
          </p:cNvPr>
          <p:cNvSpPr txBox="1">
            <a:spLocks noGrp="1"/>
          </p:cNvSpPr>
          <p:nvPr>
            <p:ph idx="1"/>
          </p:nvPr>
        </p:nvSpPr>
        <p:spPr>
          <a:xfrm>
            <a:off x="3887388" y="987423"/>
            <a:ext cx="4629149"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F98B6E-B092-4254-A438-889FAC9CFE11}"/>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87ADF6CF-0AF1-413F-9609-49D0099D3AD5}"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07D80D2C-AC70-457B-AA19-30EF97D5FDB8}" type="slidenum">
              <a:rPr/>
              <a:pPr>
                <a:defRPr/>
              </a:pPr>
              <a:t>‹#›</a:t>
            </a:fld>
            <a:endParaRPr dirty="0"/>
          </a:p>
        </p:txBody>
      </p:sp>
    </p:spTree>
    <p:extLst>
      <p:ext uri="{BB962C8B-B14F-4D97-AF65-F5344CB8AC3E}">
        <p14:creationId xmlns:p14="http://schemas.microsoft.com/office/powerpoint/2010/main" val="255819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9A7-5196-4ECC-B23A-08CF5474FEC1}"/>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3214ADBE-5C65-497B-AF1D-9CE0E59F4757}"/>
              </a:ext>
            </a:extLst>
          </p:cNvPr>
          <p:cNvSpPr txBox="1">
            <a:spLocks noGrp="1"/>
          </p:cNvSpPr>
          <p:nvPr>
            <p:ph type="pic" idx="1"/>
          </p:nvPr>
        </p:nvSpPr>
        <p:spPr>
          <a:xfrm>
            <a:off x="3887388" y="987423"/>
            <a:ext cx="4629149" cy="4873623"/>
          </a:xfrm>
        </p:spPr>
        <p:txBody>
          <a:bodyPr>
            <a:normAutofit/>
          </a:bodyPr>
          <a:lstStyle>
            <a:lvl1pPr marL="0" indent="0">
              <a:buNone/>
              <a:defRPr sz="3200"/>
            </a:lvl1pPr>
          </a:lstStyle>
          <a:p>
            <a:pPr lvl="0"/>
            <a:r>
              <a:rPr lang="en-US" noProof="0" dirty="0"/>
              <a:t>Click icon to add picture</a:t>
            </a:r>
          </a:p>
        </p:txBody>
      </p:sp>
      <p:sp>
        <p:nvSpPr>
          <p:cNvPr id="4" name="Text Placeholder 3">
            <a:extLst>
              <a:ext uri="{FF2B5EF4-FFF2-40B4-BE49-F238E27FC236}">
                <a16:creationId xmlns:a16="http://schemas.microsoft.com/office/drawing/2014/main" id="{C5FE2982-8307-4ED6-BACA-AD4891D515CB}"/>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654C4-1861-426B-B44D-B9EE61F20820}"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F8A94EE3-D8F1-45B6-988E-FC734E1E0670}" type="slidenum">
              <a:rPr/>
              <a:pPr>
                <a:defRPr/>
              </a:pPr>
              <a:t>‹#›</a:t>
            </a:fld>
            <a:endParaRPr dirty="0"/>
          </a:p>
        </p:txBody>
      </p:sp>
    </p:spTree>
    <p:extLst>
      <p:ext uri="{BB962C8B-B14F-4D97-AF65-F5344CB8AC3E}">
        <p14:creationId xmlns:p14="http://schemas.microsoft.com/office/powerpoint/2010/main" val="263502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DBF6B4FE-C7F2-4994-BB12-BB4D517A2EB5}"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7C61D16-7583-49FC-AC4F-CB1111FE15BC}"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Lst>
  <p:transition spd="slow"/>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76200" y="57150"/>
            <a:ext cx="8896350" cy="492125"/>
          </a:xfrm>
        </p:spPr>
        <p:txBody>
          <a:bodyPr anchorCtr="1"/>
          <a:lstStyle/>
          <a:p>
            <a:pPr algn="ctr" eaLnBrk="1" hangingPunct="1"/>
            <a:r>
              <a:rPr lang="en-GB" altLang="en-US" sz="2000" b="1" dirty="0">
                <a:solidFill>
                  <a:schemeClr val="tx1"/>
                </a:solidFill>
                <a:latin typeface="Century Gothic" panose="020B0502020202020204" pitchFamily="34" charset="0"/>
              </a:rPr>
              <a:t>Literacy : Reading  </a:t>
            </a:r>
          </a:p>
        </p:txBody>
      </p:sp>
      <p:graphicFrame>
        <p:nvGraphicFramePr>
          <p:cNvPr id="3" name="Content Placeholder 3">
            <a:extLst>
              <a:ext uri="{FF2B5EF4-FFF2-40B4-BE49-F238E27FC236}">
                <a16:creationId xmlns:a16="http://schemas.microsoft.com/office/drawing/2014/main" id="{19CD4200-EED8-46A5-81B6-5DBD0DD2F7B8}"/>
              </a:ext>
            </a:extLst>
          </p:cNvPr>
          <p:cNvGraphicFramePr>
            <a:graphicFrameLocks noGrp="1"/>
          </p:cNvGraphicFramePr>
          <p:nvPr>
            <p:ph idx="1"/>
            <p:extLst>
              <p:ext uri="{D42A27DB-BD31-4B8C-83A1-F6EECF244321}">
                <p14:modId xmlns:p14="http://schemas.microsoft.com/office/powerpoint/2010/main" val="2126070800"/>
              </p:ext>
            </p:extLst>
          </p:nvPr>
        </p:nvGraphicFramePr>
        <p:xfrm>
          <a:off x="213360" y="549286"/>
          <a:ext cx="8759191" cy="6330171"/>
        </p:xfrm>
        <a:graphic>
          <a:graphicData uri="http://schemas.openxmlformats.org/drawingml/2006/table">
            <a:tbl>
              <a:tblPr firstRow="1" bandRow="1">
                <a:effectLst/>
                <a:tableStyleId>{5C22544A-7EE6-4342-B048-85BDC9FD1C3A}</a:tableStyleId>
              </a:tblPr>
              <a:tblGrid>
                <a:gridCol w="2279915">
                  <a:extLst>
                    <a:ext uri="{9D8B030D-6E8A-4147-A177-3AD203B41FA5}">
                      <a16:colId xmlns:a16="http://schemas.microsoft.com/office/drawing/2014/main" val="4186730976"/>
                    </a:ext>
                  </a:extLst>
                </a:gridCol>
                <a:gridCol w="3224034">
                  <a:extLst>
                    <a:ext uri="{9D8B030D-6E8A-4147-A177-3AD203B41FA5}">
                      <a16:colId xmlns:a16="http://schemas.microsoft.com/office/drawing/2014/main" val="2628771195"/>
                    </a:ext>
                  </a:extLst>
                </a:gridCol>
                <a:gridCol w="1976582">
                  <a:extLst>
                    <a:ext uri="{9D8B030D-6E8A-4147-A177-3AD203B41FA5}">
                      <a16:colId xmlns:a16="http://schemas.microsoft.com/office/drawing/2014/main" val="308867682"/>
                    </a:ext>
                  </a:extLst>
                </a:gridCol>
                <a:gridCol w="1278660">
                  <a:extLst>
                    <a:ext uri="{9D8B030D-6E8A-4147-A177-3AD203B41FA5}">
                      <a16:colId xmlns:a16="http://schemas.microsoft.com/office/drawing/2014/main" val="3368322103"/>
                    </a:ext>
                  </a:extLst>
                </a:gridCol>
              </a:tblGrid>
              <a:tr h="1155509">
                <a:tc gridSpan="2">
                  <a:txBody>
                    <a:bodyPr/>
                    <a:lstStyle/>
                    <a:p>
                      <a:pPr lvl="0" algn="ctr"/>
                      <a:r>
                        <a:rPr lang="en-GB" sz="1800" dirty="0">
                          <a:solidFill>
                            <a:schemeClr val="bg1"/>
                          </a:solidFill>
                          <a:latin typeface="Century Gothic" pitchFamily="34"/>
                        </a:rPr>
                        <a:t>Selection of pre-school objectives and ideas for supporting child development</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tc>
                <a:tc>
                  <a:txBody>
                    <a:bodyPr/>
                    <a:lstStyle/>
                    <a:p>
                      <a:pPr lvl="0" algn="ctr"/>
                      <a:r>
                        <a:rPr lang="en-GB" sz="1500" b="1" dirty="0">
                          <a:solidFill>
                            <a:schemeClr val="bg1"/>
                          </a:solidFill>
                          <a:latin typeface="Century Gothic" pitchFamily="34"/>
                        </a:rPr>
                        <a:t>End of pre-school observation checkpoint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r>
                        <a:rPr lang="en-GB" sz="1800" dirty="0">
                          <a:solidFill>
                            <a:schemeClr val="bg1"/>
                          </a:solidFill>
                          <a:latin typeface="Century Gothic" pitchFamily="34"/>
                        </a:rPr>
                        <a:t>Useful ideas to try at home</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195188173"/>
                  </a:ext>
                </a:extLst>
              </a:tr>
              <a:tr h="2696157">
                <a:tc>
                  <a:txBody>
                    <a:bodyPr/>
                    <a:lstStyle/>
                    <a:p>
                      <a:r>
                        <a:rPr lang="en-GB" sz="1100" dirty="0"/>
                        <a:t>Understand the five key concepts about print:</a:t>
                      </a:r>
                    </a:p>
                    <a:p>
                      <a:r>
                        <a:rPr lang="en-GB" sz="1100" dirty="0"/>
                        <a:t> • print has meaning </a:t>
                      </a:r>
                    </a:p>
                    <a:p>
                      <a:r>
                        <a:rPr lang="en-GB" sz="1100" dirty="0"/>
                        <a:t>• print can have different purposes</a:t>
                      </a:r>
                    </a:p>
                    <a:p>
                      <a:r>
                        <a:rPr lang="en-GB" sz="1100" dirty="0"/>
                        <a:t> • we read English text from left to right and from top to bottom</a:t>
                      </a:r>
                    </a:p>
                    <a:p>
                      <a:r>
                        <a:rPr lang="en-GB" sz="1100" dirty="0"/>
                        <a:t> • the names of the different parts of a book </a:t>
                      </a:r>
                    </a:p>
                    <a:p>
                      <a:r>
                        <a:rPr lang="en-GB" sz="1100" dirty="0"/>
                        <a:t>• page sequencing</a:t>
                      </a:r>
                      <a:endParaRPr lang="en-GB" sz="1100" b="1" dirty="0">
                        <a:solidFill>
                          <a:srgbClr val="A14824"/>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t>At Pre-school, we will draw children’s attention to a wide range of examples of print with different functions. These could be a sign to indicate a bus stop or to show danger, a menu for choosing what you want to eat, or a logo that stands for a particular shop. When reading to children, we will sensitively draw their attention to the parts of the books, for example, the cover, the author, the page number. Show children how to handle books and to turn the pages one at a time. Show children where the text is, and how English print is read left to right and top to bottom. Show children how sentences start with capital letters and end with full stops. Explain the idea of a ‘word’ to children, pointing out how some words are longer than others and how there is always a space before and after a word.</a:t>
                      </a:r>
                      <a:endParaRPr lang="en-GB" sz="1100" b="0" i="0" u="none" strike="noStrike" kern="1200" baseline="0" dirty="0">
                        <a:solidFill>
                          <a:srgbClr val="000000"/>
                        </a:solidFill>
                        <a:latin typeface="+mn-lt"/>
                        <a:ea typeface="+mn-ea"/>
                        <a:cs typeface="+mn-cs"/>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Do children know how to handle a book, how to turn pages?</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Can children recognise their own name </a:t>
                      </a:r>
                      <a:r>
                        <a:rPr lang="en-GB" sz="1100" b="0">
                          <a:solidFill>
                            <a:schemeClr val="tx1"/>
                          </a:solidFill>
                          <a:latin typeface="Century Gothic" panose="020B0502020202020204" pitchFamily="34" charset="0"/>
                        </a:rPr>
                        <a:t>in print ?</a:t>
                      </a:r>
                    </a:p>
                    <a:p>
                      <a:pPr marL="0" lvl="0" indent="0">
                        <a:buFont typeface="Wingdings" panose="05000000000000000000" pitchFamily="2" charset="2"/>
                        <a:buNone/>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Can children join in with familiar rhymes?</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Can children tell you something about a familiar book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3">
                  <a:txBody>
                    <a:bodyPr/>
                    <a:lstStyle/>
                    <a:p>
                      <a:pPr marL="0" lvl="0" indent="0">
                        <a:buFont typeface="Arial" panose="020B0604020202020204" pitchFamily="34" charset="0"/>
                        <a:buNone/>
                      </a:pPr>
                      <a:r>
                        <a:rPr lang="en-GB" sz="1100" dirty="0"/>
                        <a:t>Our key advice is to read a story to your child at home every day. Children often say to us that the bedtime story is their favourite part of the day.</a:t>
                      </a:r>
                    </a:p>
                    <a:p>
                      <a:pPr marL="0" lvl="0" indent="0">
                        <a:buFont typeface="Arial" panose="020B0604020202020204" pitchFamily="34" charset="0"/>
                        <a:buNone/>
                      </a:pPr>
                      <a:endParaRPr lang="en-GB" sz="1100" dirty="0"/>
                    </a:p>
                    <a:p>
                      <a:pPr marL="0" lvl="0" indent="0">
                        <a:buFont typeface="Arial" panose="020B0604020202020204" pitchFamily="34" charset="0"/>
                        <a:buNone/>
                      </a:pPr>
                      <a:r>
                        <a:rPr lang="en-GB" sz="1100" dirty="0"/>
                        <a:t>Our local libraries have a good stock of picture books which can be borrowed for free.</a:t>
                      </a:r>
                    </a:p>
                    <a:p>
                      <a:pPr marL="0" lvl="0" indent="0">
                        <a:buFont typeface="Arial" panose="020B0604020202020204" pitchFamily="34" charset="0"/>
                        <a:buNone/>
                      </a:pPr>
                      <a:endParaRPr lang="en-GB" sz="1100" dirty="0"/>
                    </a:p>
                    <a:p>
                      <a:pPr marL="0" lvl="0" indent="0">
                        <a:buFont typeface="Arial" panose="020B0604020202020204" pitchFamily="34" charset="0"/>
                        <a:buNone/>
                      </a:pPr>
                      <a:r>
                        <a:rPr lang="en-GB" sz="1100" dirty="0"/>
                        <a:t>We also have a good selection of appropriate books at school.</a:t>
                      </a:r>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1418414"/>
                  </a:ext>
                </a:extLst>
              </a:tr>
              <a:tr h="1229579">
                <a:tc>
                  <a:txBody>
                    <a:bodyPr/>
                    <a:lstStyle/>
                    <a:p>
                      <a:r>
                        <a:rPr lang="en-GB" sz="1100" dirty="0"/>
                        <a:t>Develop their phonological awareness, so that they can: </a:t>
                      </a:r>
                    </a:p>
                    <a:p>
                      <a:r>
                        <a:rPr lang="en-GB" sz="1100" dirty="0"/>
                        <a:t>• spot and suggest rhymes</a:t>
                      </a:r>
                    </a:p>
                    <a:p>
                      <a:r>
                        <a:rPr lang="en-GB" sz="1100" dirty="0"/>
                        <a:t> • count or clap syllables in a word</a:t>
                      </a:r>
                    </a:p>
                    <a:p>
                      <a:r>
                        <a:rPr lang="en-GB" sz="1100" dirty="0"/>
                        <a:t> • recognise words with the same initial sound, such as money and mother</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t>Help children tune into the different sounds in English by making changes to rhymes and songs, like changing a word so that there is still a rhyme, for example: “Twinkle, twinkle yellow car” Making rhymes personal to children: “Hey diddle </a:t>
                      </a:r>
                      <a:r>
                        <a:rPr lang="en-GB" sz="1100" dirty="0" err="1"/>
                        <a:t>diddle</a:t>
                      </a:r>
                      <a:r>
                        <a:rPr lang="en-GB" sz="1100" dirty="0"/>
                        <a:t>, the cat and fiddle, the cow jumped over Haroon.” </a:t>
                      </a:r>
                    </a:p>
                    <a:p>
                      <a:endParaRPr lang="en-GB" sz="1100" dirty="0"/>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285750" lvl="0" indent="-2857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2" marB="45732">
                    <a:lnT w="6350" cap="flat" cmpd="sng" algn="ctr">
                      <a:solidFill>
                        <a:schemeClr val="tx1"/>
                      </a:solidFill>
                      <a:prstDash val="solid"/>
                      <a:round/>
                      <a:headEnd type="none" w="med" len="med"/>
                      <a:tailEnd type="none" w="med" len="med"/>
                    </a:lnT>
                    <a:solidFill>
                      <a:schemeClr val="accent1">
                        <a:lumMod val="20000"/>
                        <a:lumOff val="80000"/>
                      </a:schemeClr>
                    </a:solidFill>
                  </a:tcPr>
                </a:tc>
                <a:tc vMerge="1">
                  <a:txBody>
                    <a:bodyPr/>
                    <a:lstStyle/>
                    <a:p>
                      <a:endParaRPr lang="en-GB"/>
                    </a:p>
                  </a:txBody>
                  <a:tcPr/>
                </a:tc>
                <a:extLst>
                  <a:ext uri="{0D108BD9-81ED-4DB2-BD59-A6C34878D82A}">
                    <a16:rowId xmlns:a16="http://schemas.microsoft.com/office/drawing/2014/main" val="2149980100"/>
                  </a:ext>
                </a:extLst>
              </a:tr>
              <a:tr h="1102779">
                <a:tc>
                  <a:txBody>
                    <a:bodyPr/>
                    <a:lstStyle/>
                    <a:p>
                      <a:r>
                        <a:rPr lang="en-GB" sz="1100" dirty="0"/>
                        <a:t>Engage in extended conversations about stories, learning new vocabulary</a:t>
                      </a:r>
                      <a:endParaRPr lang="en-GB" sz="1100" b="1" dirty="0">
                        <a:solidFill>
                          <a:schemeClr val="tx1"/>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r>
                        <a:rPr lang="en-GB" sz="1100" b="0" dirty="0">
                          <a:solidFill>
                            <a:schemeClr val="tx1"/>
                          </a:solidFill>
                          <a:latin typeface="+mn-lt"/>
                        </a:rPr>
                        <a:t>When reading stories, we will talk about them in depth. We will use our knowledge of each child’s level of understanding to ensure that they are introduced to new vocabulary carefully.</a:t>
                      </a: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2" marB="45732">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lang="en-GB"/>
                    </a:p>
                  </a:txBody>
                  <a:tcPr/>
                </a:tc>
                <a:extLst>
                  <a:ext uri="{0D108BD9-81ED-4DB2-BD59-A6C34878D82A}">
                    <a16:rowId xmlns:a16="http://schemas.microsoft.com/office/drawing/2014/main" val="1448615508"/>
                  </a:ext>
                </a:extLst>
              </a:tr>
            </a:tbl>
          </a:graphicData>
        </a:graphic>
      </p:graphicFrame>
      <p:sp>
        <p:nvSpPr>
          <p:cNvPr id="2" name="TextBox 1">
            <a:extLst>
              <a:ext uri="{FF2B5EF4-FFF2-40B4-BE49-F238E27FC236}">
                <a16:creationId xmlns:a16="http://schemas.microsoft.com/office/drawing/2014/main" id="{5B50B3F1-CFEA-43AC-BBDC-39691CF3D0F3}"/>
              </a:ext>
            </a:extLst>
          </p:cNvPr>
          <p:cNvSpPr txBox="1"/>
          <p:nvPr/>
        </p:nvSpPr>
        <p:spPr>
          <a:xfrm>
            <a:off x="8552873" y="6428509"/>
            <a:ext cx="563707" cy="372341"/>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36340999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2745</TotalTime>
  <Words>489</Words>
  <Application>Microsoft Office PowerPoint</Application>
  <PresentationFormat>On-screen Show (4:3)</PresentationFormat>
  <Paragraphs>30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Literacy : Reading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KS2 Knowledge Mat</dc:title>
  <dc:creator>Marketing Dept</dc:creator>
  <cp:lastModifiedBy>Sally Spring</cp:lastModifiedBy>
  <cp:revision>134</cp:revision>
  <dcterms:created xsi:type="dcterms:W3CDTF">2019-01-14T16:39:51Z</dcterms:created>
  <dcterms:modified xsi:type="dcterms:W3CDTF">2024-03-25T13:56:57Z</dcterms:modified>
</cp:coreProperties>
</file>