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Expressive Arts and Design : Imaginative Play and Creativity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547289149"/>
              </p:ext>
            </p:extLst>
          </p:nvPr>
        </p:nvGraphicFramePr>
        <p:xfrm>
          <a:off x="267855" y="466151"/>
          <a:ext cx="8704695" cy="5602739"/>
        </p:xfrm>
        <a:graphic>
          <a:graphicData uri="http://schemas.openxmlformats.org/drawingml/2006/table">
            <a:tbl>
              <a:tblPr firstRow="1" bandRow="1">
                <a:effectLst/>
                <a:tableStyleId>{5C22544A-7EE6-4342-B048-85BDC9FD1C3A}</a:tableStyleId>
              </a:tblPr>
              <a:tblGrid>
                <a:gridCol w="2225419">
                  <a:extLst>
                    <a:ext uri="{9D8B030D-6E8A-4147-A177-3AD203B41FA5}">
                      <a16:colId xmlns:a16="http://schemas.microsoft.com/office/drawing/2014/main" val="4186730976"/>
                    </a:ext>
                  </a:extLst>
                </a:gridCol>
                <a:gridCol w="3224034">
                  <a:extLst>
                    <a:ext uri="{9D8B030D-6E8A-4147-A177-3AD203B41FA5}">
                      <a16:colId xmlns:a16="http://schemas.microsoft.com/office/drawing/2014/main" val="2628771195"/>
                    </a:ext>
                  </a:extLst>
                </a:gridCol>
                <a:gridCol w="1976582">
                  <a:extLst>
                    <a:ext uri="{9D8B030D-6E8A-4147-A177-3AD203B41FA5}">
                      <a16:colId xmlns:a16="http://schemas.microsoft.com/office/drawing/2014/main" val="308867682"/>
                    </a:ext>
                  </a:extLst>
                </a:gridCol>
                <a:gridCol w="1278660">
                  <a:extLst>
                    <a:ext uri="{9D8B030D-6E8A-4147-A177-3AD203B41FA5}">
                      <a16:colId xmlns:a16="http://schemas.microsoft.com/office/drawing/2014/main" val="3368322103"/>
                    </a:ext>
                  </a:extLst>
                </a:gridCol>
              </a:tblGrid>
              <a:tr h="882349">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600" dirty="0">
                          <a:solidFill>
                            <a:schemeClr val="bg1"/>
                          </a:solidFill>
                          <a:latin typeface="Century Gothic" pitchFamily="34"/>
                        </a:rPr>
                        <a:t>Useful books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2768113">
                <a:tc>
                  <a:txBody>
                    <a:bodyPr/>
                    <a:lstStyle/>
                    <a:p>
                      <a:r>
                        <a:rPr lang="en-GB" sz="1100" dirty="0"/>
                        <a:t>Take part in simple pretend play, using an object to represent something else even though they are not similar.</a:t>
                      </a:r>
                    </a:p>
                    <a:p>
                      <a:endParaRPr lang="en-GB" sz="1100" dirty="0"/>
                    </a:p>
                    <a:p>
                      <a:endParaRPr lang="en-GB" sz="1100" dirty="0"/>
                    </a:p>
                    <a:p>
                      <a:r>
                        <a:rPr lang="en-GB" sz="1100" dirty="0"/>
                        <a:t>Begin to develop complex stories using small world equipment like animal sets, dolls and dolls houses, etc. </a:t>
                      </a:r>
                    </a:p>
                    <a:p>
                      <a:endParaRPr lang="en-GB" sz="1100" dirty="0"/>
                    </a:p>
                    <a:p>
                      <a:r>
                        <a:rPr lang="en-GB" sz="1100" dirty="0"/>
                        <a:t>Make imaginative and complex ‘small worlds’ with blocks and construction kits, such as a city with different buildings and a park.</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dirty="0"/>
                        <a:t>Children generally start to develop pretend play with ‘rules’ when they are 3 or 4 years old. Suggestion: offer pinecones in the home corner for children to pour into pans and stir like pasta.</a:t>
                      </a:r>
                    </a:p>
                    <a:p>
                      <a:endParaRPr lang="en-GB" sz="1100" dirty="0"/>
                    </a:p>
                    <a:p>
                      <a:r>
                        <a:rPr lang="en-GB" sz="1100" dirty="0"/>
                        <a:t> Some rules are self-created (the pole is now a horse, or the pinecones are now pasta in the pot). Other rules are group-created (to play in the home corner, you must accept the rule that one of your friends is pretending to be a baby).</a:t>
                      </a:r>
                    </a:p>
                    <a:p>
                      <a:endParaRPr lang="en-GB" sz="1100" dirty="0"/>
                    </a:p>
                    <a:p>
                      <a:r>
                        <a:rPr lang="en-GB" sz="1100" dirty="0"/>
                        <a:t>We provide a broad variety of small world equipment for children to develop their imaginations. We also provide a good selection of role play equipment matched to </a:t>
                      </a:r>
                      <a:r>
                        <a:rPr lang="en-GB" sz="1100"/>
                        <a:t>children’s interests.</a:t>
                      </a:r>
                      <a:endParaRPr lang="en-GB" sz="1100" dirty="0"/>
                    </a:p>
                    <a:p>
                      <a:endParaRPr lang="en-GB" sz="1100" dirty="0"/>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2">
                  <a:txBody>
                    <a:bodyPr/>
                    <a:lstStyle/>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 Are children able to engage in their own imaginative play?</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Do they play with others , along side others or engage in solitary play?</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b="0" dirty="0">
                          <a:solidFill>
                            <a:schemeClr val="tx1"/>
                          </a:solidFill>
                          <a:latin typeface="Century Gothic" panose="020B0502020202020204" pitchFamily="34" charset="0"/>
                        </a:rPr>
                        <a:t>Do children enjoy listening to music and can they respond with movement, comment or by copying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2">
                  <a:txBody>
                    <a:bodyPr/>
                    <a:lstStyle/>
                    <a:p>
                      <a:pPr marL="0" lvl="0" indent="0">
                        <a:buFont typeface="Arial" panose="020B0604020202020204" pitchFamily="34" charset="0"/>
                        <a:buNone/>
                      </a:pPr>
                      <a:endParaRPr lang="en-GB" sz="1100"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946686">
                <a:tc>
                  <a:txBody>
                    <a:bodyPr/>
                    <a:lstStyle/>
                    <a:p>
                      <a:r>
                        <a:rPr lang="en-GB" sz="1100" dirty="0"/>
                        <a:t>Listen with increased attention to sounds. Respond to what they have heard, expressing their thoughts and feelings.</a:t>
                      </a:r>
                    </a:p>
                    <a:p>
                      <a:endParaRPr lang="en-GB" sz="1100" b="1" dirty="0">
                        <a:solidFill>
                          <a:srgbClr val="A14824"/>
                        </a:solidFill>
                        <a:latin typeface="+mn-lt"/>
                      </a:endParaRPr>
                    </a:p>
                    <a:p>
                      <a:r>
                        <a:rPr lang="en-GB" sz="1100" dirty="0"/>
                        <a:t>Remember and sing entire songs.</a:t>
                      </a:r>
                    </a:p>
                    <a:p>
                      <a:endParaRPr lang="en-GB" sz="1100" b="1" dirty="0">
                        <a:solidFill>
                          <a:srgbClr val="A14824"/>
                        </a:solidFill>
                        <a:latin typeface="+mn-lt"/>
                      </a:endParaRPr>
                    </a:p>
                    <a:p>
                      <a:r>
                        <a:rPr lang="en-GB" sz="1100" dirty="0"/>
                        <a:t>Create their own songs or improvise a song around one they know</a:t>
                      </a:r>
                      <a:endParaRPr lang="en-GB" sz="1100" b="1"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solidFill>
                      <a:schemeClr val="bg1">
                        <a:lumMod val="95000"/>
                      </a:schemeClr>
                    </a:solidFill>
                  </a:tcPr>
                </a:tc>
                <a:tc>
                  <a:txBody>
                    <a:bodyPr/>
                    <a:lstStyle/>
                    <a:p>
                      <a:r>
                        <a:rPr lang="en-GB" sz="1100" dirty="0"/>
                        <a:t>We provide a range of musical stimuli from our own collection of musical instruments, learning new songs, listening to recorded and live music where possible. We try to ensure that children are exposed to a wide range of musical genres as well as an opportunity to perform their own music.</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lnL w="635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635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715739363"/>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pic>
        <p:nvPicPr>
          <p:cNvPr id="15" name="Picture 14">
            <a:extLst>
              <a:ext uri="{FF2B5EF4-FFF2-40B4-BE49-F238E27FC236}">
                <a16:creationId xmlns:a16="http://schemas.microsoft.com/office/drawing/2014/main" id="{E172BD60-85FF-FF69-FF72-0C69A78F191C}"/>
              </a:ext>
            </a:extLst>
          </p:cNvPr>
          <p:cNvPicPr>
            <a:picLocks noChangeAspect="1"/>
          </p:cNvPicPr>
          <p:nvPr/>
        </p:nvPicPr>
        <p:blipFill>
          <a:blip r:embed="rId2"/>
          <a:stretch>
            <a:fillRect/>
          </a:stretch>
        </p:blipFill>
        <p:spPr>
          <a:xfrm>
            <a:off x="7781740" y="1398809"/>
            <a:ext cx="1190810" cy="1694331"/>
          </a:xfrm>
          <a:prstGeom prst="rect">
            <a:avLst/>
          </a:prstGeom>
        </p:spPr>
      </p:pic>
      <p:pic>
        <p:nvPicPr>
          <p:cNvPr id="16" name="Picture 15">
            <a:extLst>
              <a:ext uri="{FF2B5EF4-FFF2-40B4-BE49-F238E27FC236}">
                <a16:creationId xmlns:a16="http://schemas.microsoft.com/office/drawing/2014/main" id="{EDE4714B-BE74-05EE-7BFB-C72ADBFF04A9}"/>
              </a:ext>
            </a:extLst>
          </p:cNvPr>
          <p:cNvPicPr>
            <a:picLocks noChangeAspect="1"/>
          </p:cNvPicPr>
          <p:nvPr/>
        </p:nvPicPr>
        <p:blipFill>
          <a:blip r:embed="rId3"/>
          <a:stretch>
            <a:fillRect/>
          </a:stretch>
        </p:blipFill>
        <p:spPr>
          <a:xfrm>
            <a:off x="7713798" y="3458350"/>
            <a:ext cx="1258752" cy="1865915"/>
          </a:xfrm>
          <a:prstGeom prst="rect">
            <a:avLst/>
          </a:prstGeom>
        </p:spPr>
      </p:pic>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2973</TotalTime>
  <Words>351</Words>
  <Application>Microsoft Office PowerPoint</Application>
  <PresentationFormat>On-screen Show (4:3)</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Expressive Arts and Design : Imaginative Play and Creativity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145</cp:revision>
  <dcterms:created xsi:type="dcterms:W3CDTF">2019-01-14T16:39:51Z</dcterms:created>
  <dcterms:modified xsi:type="dcterms:W3CDTF">2024-03-25T17:44:41Z</dcterms:modified>
</cp:coreProperties>
</file>