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5"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10/23/2021</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10/23/2021</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10/23/2021</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10/23/2021</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noGrp="1" noChangeArrowheads="1"/>
          </p:cNvSpPr>
          <p:nvPr>
            <p:ph type="title"/>
          </p:nvPr>
        </p:nvSpPr>
        <p:spPr>
          <a:xfrm>
            <a:off x="142875" y="122238"/>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Food Journeys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1982299770"/>
              </p:ext>
            </p:extLst>
          </p:nvPr>
        </p:nvGraphicFramePr>
        <p:xfrm>
          <a:off x="138113" y="725309"/>
          <a:ext cx="8867774" cy="6132691"/>
        </p:xfrm>
        <a:graphic>
          <a:graphicData uri="http://schemas.openxmlformats.org/drawingml/2006/table">
            <a:tbl>
              <a:tblPr firstRow="1" bandRow="1">
                <a:effectLst/>
                <a:tableStyleId>{5C22544A-7EE6-4342-B048-85BDC9FD1C3A}</a:tableStyleId>
              </a:tblPr>
              <a:tblGrid>
                <a:gridCol w="1196398">
                  <a:extLst>
                    <a:ext uri="{9D8B030D-6E8A-4147-A177-3AD203B41FA5}">
                      <a16:colId xmlns:a16="http://schemas.microsoft.com/office/drawing/2014/main" val="20000"/>
                    </a:ext>
                  </a:extLst>
                </a:gridCol>
                <a:gridCol w="2474846">
                  <a:extLst>
                    <a:ext uri="{9D8B030D-6E8A-4147-A177-3AD203B41FA5}">
                      <a16:colId xmlns:a16="http://schemas.microsoft.com/office/drawing/2014/main" val="20001"/>
                    </a:ext>
                  </a:extLst>
                </a:gridCol>
                <a:gridCol w="2636108">
                  <a:extLst>
                    <a:ext uri="{9D8B030D-6E8A-4147-A177-3AD203B41FA5}">
                      <a16:colId xmlns:a16="http://schemas.microsoft.com/office/drawing/2014/main" val="20002"/>
                    </a:ext>
                  </a:extLst>
                </a:gridCol>
                <a:gridCol w="2560422">
                  <a:extLst>
                    <a:ext uri="{9D8B030D-6E8A-4147-A177-3AD203B41FA5}">
                      <a16:colId xmlns:a16="http://schemas.microsoft.com/office/drawing/2014/main" val="20003"/>
                    </a:ext>
                  </a:extLst>
                </a:gridCol>
              </a:tblGrid>
              <a:tr h="381468">
                <a:tc gridSpan="2">
                  <a:txBody>
                    <a:bodyPr/>
                    <a:lstStyle/>
                    <a:p>
                      <a:pPr lvl="0" algn="ctr"/>
                      <a:r>
                        <a:rPr lang="en-GB" sz="1800" dirty="0">
                          <a:solidFill>
                            <a:schemeClr val="bg1"/>
                          </a:solidFill>
                          <a:latin typeface="Century Gothic" pitchFamily="34"/>
                        </a:rPr>
                        <a:t>Subject Specific Vocabulary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Books</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Knowledge about local food production</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476786">
                <a:tc>
                  <a:txBody>
                    <a:bodyPr/>
                    <a:lstStyle/>
                    <a:p>
                      <a:r>
                        <a:rPr lang="en-GB" sz="1200" b="1" dirty="0">
                          <a:solidFill>
                            <a:srgbClr val="7FC184"/>
                          </a:solidFill>
                          <a:latin typeface="Century Gothic" panose="020B0502020202020204" pitchFamily="34" charset="0"/>
                        </a:rPr>
                        <a:t>fresh food</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A food that has not been altered</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rowSpan="11">
                  <a:txBody>
                    <a:bodyPr/>
                    <a:lstStyle/>
                    <a:p>
                      <a:pPr marL="0" lvl="0" indent="0" algn="l">
                        <a:buFont typeface="Arial" panose="020B0604020202020204" pitchFamily="34" charset="0"/>
                        <a:buNone/>
                      </a:pPr>
                      <a:r>
                        <a:rPr lang="en-GB" sz="1100" b="1" dirty="0">
                          <a:solidFill>
                            <a:schemeClr val="bg1"/>
                          </a:solidFill>
                          <a:latin typeface="Century Gothic" pitchFamily="34"/>
                        </a:rPr>
                        <a:t>Important image to understand by the end of the Celebrations unit:</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667540">
                <a:tc>
                  <a:txBody>
                    <a:bodyPr/>
                    <a:lstStyle/>
                    <a:p>
                      <a:r>
                        <a:rPr lang="en-GB" sz="1200" b="1" dirty="0">
                          <a:solidFill>
                            <a:srgbClr val="7FC184"/>
                          </a:solidFill>
                          <a:latin typeface="Century Gothic" panose="020B0502020202020204" pitchFamily="34" charset="0"/>
                        </a:rPr>
                        <a:t>processed food</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A food or ingredient that has been altered in some way </a:t>
                      </a:r>
                      <a:r>
                        <a:rPr lang="en-GB" sz="900" b="0" dirty="0" err="1">
                          <a:solidFill>
                            <a:schemeClr val="tx1"/>
                          </a:solidFill>
                          <a:latin typeface="Century Gothic" panose="020B0502020202020204" pitchFamily="34" charset="0"/>
                        </a:rPr>
                        <a:t>eg</a:t>
                      </a:r>
                      <a:r>
                        <a:rPr lang="en-GB" sz="900" b="0" dirty="0">
                          <a:solidFill>
                            <a:schemeClr val="tx1"/>
                          </a:solidFill>
                          <a:latin typeface="Century Gothic" panose="020B0502020202020204" pitchFamily="34" charset="0"/>
                        </a:rPr>
                        <a:t> by freezing, canning, baking, mixing with other ingredients. This is performed in a factory.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100" b="0" dirty="0">
                          <a:solidFill>
                            <a:schemeClr val="tx1"/>
                          </a:solidFill>
                          <a:latin typeface="+mj-lt"/>
                        </a:rPr>
                        <a:t>Identify geographical similarities and differences between human and physical features in the local area</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26315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high street</a:t>
                      </a:r>
                      <a:endParaRPr lang="en-GB" sz="1200" dirty="0"/>
                    </a:p>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u="none" strike="noStrike" kern="1200" dirty="0">
                          <a:solidFill>
                            <a:schemeClr val="tx1"/>
                          </a:solidFill>
                          <a:effectLst/>
                          <a:latin typeface="Century Gothic" panose="020B0502020202020204" pitchFamily="34" charset="0"/>
                          <a:ea typeface="+mn-ea"/>
                          <a:cs typeface="+mn-cs"/>
                        </a:rPr>
                        <a:t>The main street in a village, town or city which usually contains a mixture of shops</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49438590"/>
                  </a:ext>
                </a:extLst>
              </a:tr>
              <a:tr h="213669">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u="none" strike="noStrike" kern="1200" dirty="0">
                          <a:solidFill>
                            <a:schemeClr val="tx1"/>
                          </a:solidFill>
                          <a:effectLst/>
                          <a:latin typeface="Century Gothic" panose="020B0502020202020204" pitchFamily="34" charset="0"/>
                          <a:ea typeface="+mn-ea"/>
                          <a:cs typeface="+mn-cs"/>
                        </a:rPr>
                        <a:t>Also known as your backbone, your spine is a strong, flexible column of ring-like bones that runs from your skull to your pelvis.</a:t>
                      </a:r>
                      <a:endParaRPr lang="en-GB" sz="900" b="0" dirty="0">
                        <a:solidFill>
                          <a:schemeClr val="tx1"/>
                        </a:solidFill>
                        <a:latin typeface="Century Gothic" panose="020B0502020202020204" pitchFamily="34" charset="0"/>
                      </a:endParaRPr>
                    </a:p>
                    <a:p>
                      <a:pPr lvl="0"/>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rowSpan="2">
                  <a:txBody>
                    <a:bodyPr/>
                    <a:lstStyle/>
                    <a:p>
                      <a:pPr marL="171450" indent="-171450">
                        <a:buFont typeface="Wingdings" panose="05000000000000000000" pitchFamily="2" charset="2"/>
                        <a:buChar char="q"/>
                      </a:pPr>
                      <a:r>
                        <a:rPr lang="en-GB" sz="1100" dirty="0">
                          <a:latin typeface="+mj-lt"/>
                        </a:rPr>
                        <a:t>use locational and directional language (e.g. near and far) to describe the location of features and routes on a map</a:t>
                      </a:r>
                      <a:endParaRPr lang="en-GB" sz="1100" b="0" dirty="0">
                        <a:solidFill>
                          <a:schemeClr val="tx1"/>
                        </a:solidFill>
                        <a:latin typeface="+mj-lt"/>
                      </a:endParaRP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3"/>
                  </a:ext>
                </a:extLst>
              </a:tr>
              <a:tr h="581013">
                <a:tc>
                  <a:txBody>
                    <a:bodyPr/>
                    <a:lstStyle/>
                    <a:p>
                      <a:r>
                        <a:rPr lang="en-GB" sz="1200" b="1">
                          <a:solidFill>
                            <a:srgbClr val="7FC184"/>
                          </a:solidFill>
                          <a:latin typeface="Century Gothic" panose="020B0502020202020204" pitchFamily="34" charset="0"/>
                        </a:rPr>
                        <a:t>warehouse</a:t>
                      </a:r>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Food products are stored in a warehouse before being taken to shops</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endParaRPr lang="en-GB" sz="1100" b="0" dirty="0">
                        <a:solidFill>
                          <a:schemeClr val="tx1"/>
                        </a:solidFill>
                        <a:latin typeface="+mj-lt"/>
                      </a:endParaRP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4255628424"/>
                  </a:ext>
                </a:extLst>
              </a:tr>
              <a:tr h="5705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factory</a:t>
                      </a:r>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Food produce can be processed in a factory by baking, canning, freezing or mixing with other ingredients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lvl="0" indent="0" algn="l">
                        <a:buFont typeface="Arial" panose="020B0604020202020204" pitchFamily="34" charset="0"/>
                        <a:buNone/>
                      </a:pPr>
                      <a:r>
                        <a:rPr lang="en-GB" sz="1100" b="1" dirty="0">
                          <a:solidFill>
                            <a:schemeClr val="bg1"/>
                          </a:solidFill>
                          <a:latin typeface="Century Gothic" pitchFamily="34"/>
                        </a:rPr>
                        <a:t>Important image to understand by the end of the Celebrations unit:</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marL="171450" indent="-171450">
                        <a:buFont typeface="Wingdings" panose="05000000000000000000" pitchFamily="2" charset="2"/>
                        <a:buChar char="q"/>
                      </a:pPr>
                      <a:r>
                        <a:rPr lang="en-GB" sz="1100" b="0" dirty="0">
                          <a:solidFill>
                            <a:schemeClr val="tx1"/>
                          </a:solidFill>
                          <a:latin typeface="+mj-lt"/>
                        </a:rPr>
                        <a:t>Know how  everyday products are made </a:t>
                      </a:r>
                      <a:r>
                        <a:rPr lang="en-GB" sz="1100" b="0" dirty="0" err="1">
                          <a:solidFill>
                            <a:schemeClr val="tx1"/>
                          </a:solidFill>
                          <a:latin typeface="+mj-lt"/>
                        </a:rPr>
                        <a:t>eg</a:t>
                      </a:r>
                      <a:r>
                        <a:rPr lang="en-GB" sz="1100" b="0" dirty="0">
                          <a:solidFill>
                            <a:schemeClr val="tx1"/>
                          </a:solidFill>
                          <a:latin typeface="+mj-lt"/>
                        </a:rPr>
                        <a:t> milk and cereals and identify which products are fresh and which are processed or fast foods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5"/>
                  </a:ext>
                </a:extLst>
              </a:tr>
              <a:tr h="524504">
                <a:tc>
                  <a:txBody>
                    <a:bodyPr/>
                    <a:lstStyle/>
                    <a:p>
                      <a:r>
                        <a:rPr lang="en-GB" sz="1200" b="1" dirty="0">
                          <a:solidFill>
                            <a:srgbClr val="7FC184"/>
                          </a:solidFill>
                          <a:latin typeface="Century Gothic" panose="020B0502020202020204" pitchFamily="34" charset="0"/>
                        </a:rPr>
                        <a:t>land use map</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A map which shows what is being grown in each field or what is being developed in each area</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lvl="0" indent="0" algn="l">
                        <a:buFont typeface="Arial" panose="020B0604020202020204" pitchFamily="34" charset="0"/>
                        <a:buNone/>
                      </a:pPr>
                      <a:endParaRPr lang="en-GB" sz="1100" b="1" dirty="0">
                        <a:solidFill>
                          <a:schemeClr val="tx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vMerge="1">
                  <a:txBody>
                    <a:bodyPr/>
                    <a:lstStyle/>
                    <a:p>
                      <a:endParaRPr lang="en-GB"/>
                    </a:p>
                  </a:txBody>
                  <a:tcP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96950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cereals</a:t>
                      </a:r>
                    </a:p>
                    <a:p>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1050" b="0" i="0" kern="1200" dirty="0">
                          <a:solidFill>
                            <a:srgbClr val="000000"/>
                          </a:solidFill>
                          <a:effectLst/>
                          <a:latin typeface="+mn-lt"/>
                          <a:ea typeface="+mn-ea"/>
                          <a:cs typeface="+mn-cs"/>
                        </a:rPr>
                        <a:t>There are several different types of </a:t>
                      </a:r>
                      <a:r>
                        <a:rPr lang="en-GB" sz="1050" b="1" i="0" kern="1200" dirty="0">
                          <a:solidFill>
                            <a:srgbClr val="000000"/>
                          </a:solidFill>
                          <a:effectLst/>
                          <a:latin typeface="+mn-lt"/>
                          <a:ea typeface="+mn-ea"/>
                          <a:cs typeface="+mn-cs"/>
                        </a:rPr>
                        <a:t>cereal</a:t>
                      </a:r>
                      <a:r>
                        <a:rPr lang="en-GB" sz="1050" b="0" i="0" kern="1200" dirty="0">
                          <a:solidFill>
                            <a:srgbClr val="000000"/>
                          </a:solidFill>
                          <a:effectLst/>
                          <a:latin typeface="+mn-lt"/>
                          <a:ea typeface="+mn-ea"/>
                          <a:cs typeface="+mn-cs"/>
                        </a:rPr>
                        <a:t>, e.g. wheat, oats, barley, rice, maize and rye. They are grown in fields and are used to make bread, biscuits, breakfast cereals, cakes and other products</a:t>
                      </a:r>
                      <a:endParaRPr lang="en-GB" sz="105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a:txBody>
                    <a:bodyPr/>
                    <a:lstStyle/>
                    <a:p>
                      <a:pPr marL="171450" indent="-171450">
                        <a:buFont typeface="Wingdings" panose="05000000000000000000" pitchFamily="2" charset="2"/>
                        <a:buChar char="q"/>
                      </a:pPr>
                      <a:r>
                        <a:rPr lang="en-GB" sz="1100" b="0" dirty="0">
                          <a:solidFill>
                            <a:schemeClr val="tx1"/>
                          </a:solidFill>
                          <a:latin typeface="+mj-lt"/>
                        </a:rPr>
                        <a:t>Identify the four countries and capital cities of the UK and recognise the different weather conditions which promote the production of different regional products </a:t>
                      </a:r>
                      <a:r>
                        <a:rPr lang="en-GB" sz="1100" b="0" dirty="0" err="1">
                          <a:solidFill>
                            <a:schemeClr val="tx1"/>
                          </a:solidFill>
                          <a:latin typeface="+mj-lt"/>
                        </a:rPr>
                        <a:t>eg</a:t>
                      </a:r>
                      <a:r>
                        <a:rPr lang="en-GB" sz="1100" b="0" dirty="0">
                          <a:solidFill>
                            <a:schemeClr val="tx1"/>
                          </a:solidFill>
                          <a:latin typeface="+mj-lt"/>
                        </a:rPr>
                        <a:t> Scottish oats</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8"/>
                  </a:ext>
                </a:extLst>
              </a:tr>
              <a:tr h="152989">
                <a:tc vMerge="1">
                  <a:txBody>
                    <a:bodyPr/>
                    <a:lstStyle/>
                    <a:p>
                      <a:endParaRPr lang="en-GB"/>
                    </a:p>
                  </a:txBody>
                  <a:tcPr/>
                </a:tc>
                <a:tc vMerge="1">
                  <a:txBody>
                    <a:bodyPr/>
                    <a:lstStyle/>
                    <a:p>
                      <a:endParaRPr lang="en-GB"/>
                    </a:p>
                  </a:txBody>
                  <a:tcPr/>
                </a:tc>
                <a:tc vMerge="1">
                  <a:txBody>
                    <a:bodyPr/>
                    <a:lstStyle/>
                    <a:p>
                      <a:endParaRPr lang="en-GB"/>
                    </a:p>
                  </a:txBody>
                  <a:tcPr/>
                </a:tc>
                <a:tc rowSpan="3">
                  <a:txBody>
                    <a:bodyPr/>
                    <a:lstStyle/>
                    <a:p>
                      <a:pPr marL="171450" indent="-171450">
                        <a:buFont typeface="Wingdings" panose="05000000000000000000" pitchFamily="2" charset="2"/>
                        <a:buChar char="q"/>
                      </a:pPr>
                      <a:r>
                        <a:rPr lang="en-GB" sz="1100" dirty="0">
                          <a:latin typeface="+mj-lt"/>
                        </a:rPr>
                        <a:t>use world maps, atlases and globes to identify the UK and its countries, as well as the countries, continents and oceans studied at this key stage. Use this information to find hot and cold areas of the world and how this affects what can be grown</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rgbClr val="E8F4E9"/>
                    </a:solidFill>
                  </a:tcPr>
                </a:tc>
                <a:extLst>
                  <a:ext uri="{0D108BD9-81ED-4DB2-BD59-A6C34878D82A}">
                    <a16:rowId xmlns:a16="http://schemas.microsoft.com/office/drawing/2014/main" val="3135698156"/>
                  </a:ext>
                </a:extLst>
              </a:tr>
              <a:tr h="761012">
                <a:tc>
                  <a:txBody>
                    <a:bodyPr/>
                    <a:lstStyle/>
                    <a:p>
                      <a:r>
                        <a:rPr lang="en-GB" sz="1200" b="1" dirty="0">
                          <a:solidFill>
                            <a:srgbClr val="7FC184"/>
                          </a:solidFill>
                          <a:latin typeface="Century Gothic" panose="020B0502020202020204" pitchFamily="34" charset="0"/>
                        </a:rPr>
                        <a:t>Food producers  or farmers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People who produce our food. They may plant crops and/ or raise animals to do this. The food they sell is called </a:t>
                      </a:r>
                      <a:r>
                        <a:rPr lang="en-GB" sz="900" b="1" dirty="0">
                          <a:solidFill>
                            <a:schemeClr val="tx1"/>
                          </a:solidFill>
                          <a:latin typeface="Century Gothic" panose="020B0502020202020204" pitchFamily="34" charset="0"/>
                        </a:rPr>
                        <a:t>produce</a:t>
                      </a:r>
                      <a:r>
                        <a:rPr lang="en-GB" sz="900" b="0" dirty="0">
                          <a:solidFill>
                            <a:schemeClr val="tx1"/>
                          </a:solidFill>
                          <a:latin typeface="Century Gothic" panose="020B0502020202020204" pitchFamily="34" charset="0"/>
                        </a:rPr>
                        <a:t>.</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vMerge="1">
                  <a:txBody>
                    <a:bodyPr/>
                    <a:lstStyle/>
                    <a:p>
                      <a:endParaRPr lang="en-GB"/>
                    </a:p>
                  </a:txBody>
                  <a:tcP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0"/>
                  </a:ext>
                </a:extLst>
              </a:tr>
              <a:tr h="570456">
                <a:tc>
                  <a:txBody>
                    <a:bodyPr/>
                    <a:lstStyle/>
                    <a:p>
                      <a:r>
                        <a:rPr lang="en-GB" sz="1200" b="1" dirty="0">
                          <a:solidFill>
                            <a:srgbClr val="7FC184"/>
                          </a:solidFill>
                          <a:latin typeface="Century Gothic" panose="020B0502020202020204" pitchFamily="34" charset="0"/>
                        </a:rPr>
                        <a:t>compass</a:t>
                      </a:r>
                    </a:p>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900" b="0" dirty="0">
                          <a:solidFill>
                            <a:schemeClr val="tx1"/>
                          </a:solidFill>
                          <a:latin typeface="Century Gothic" panose="020B0502020202020204" pitchFamily="34" charset="0"/>
                        </a:rPr>
                        <a:t>A device used to give us directions </a:t>
                      </a:r>
                    </a:p>
                    <a:p>
                      <a:r>
                        <a:rPr lang="en-GB" sz="900" b="0" dirty="0">
                          <a:solidFill>
                            <a:schemeClr val="tx1"/>
                          </a:solidFill>
                          <a:latin typeface="Century Gothic" panose="020B0502020202020204" pitchFamily="34" charset="0"/>
                        </a:rPr>
                        <a:t>North, South, East and West</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vMerge="1">
                  <a:txBody>
                    <a:bodyPr/>
                    <a:lstStyle/>
                    <a:p>
                      <a:endParaRPr lang="en-GB"/>
                    </a:p>
                  </a:txBody>
                  <a:tcPr/>
                </a:tc>
                <a:extLst>
                  <a:ext uri="{0D108BD9-81ED-4DB2-BD59-A6C34878D82A}">
                    <a16:rowId xmlns:a16="http://schemas.microsoft.com/office/drawing/2014/main" val="10012"/>
                  </a:ext>
                </a:extLst>
              </a:tr>
            </a:tbl>
          </a:graphicData>
        </a:graphic>
      </p:graphicFrame>
      <p:pic>
        <p:nvPicPr>
          <p:cNvPr id="8" name="Picture 7">
            <a:extLst>
              <a:ext uri="{FF2B5EF4-FFF2-40B4-BE49-F238E27FC236}">
                <a16:creationId xmlns:a16="http://schemas.microsoft.com/office/drawing/2014/main" id="{0057ECB5-BACC-4F32-90FE-1A8D54D17D79}"/>
              </a:ext>
            </a:extLst>
          </p:cNvPr>
          <p:cNvPicPr>
            <a:picLocks noChangeAspect="1"/>
          </p:cNvPicPr>
          <p:nvPr/>
        </p:nvPicPr>
        <p:blipFill>
          <a:blip r:embed="rId2"/>
          <a:stretch>
            <a:fillRect/>
          </a:stretch>
        </p:blipFill>
        <p:spPr>
          <a:xfrm>
            <a:off x="3771717" y="1180379"/>
            <a:ext cx="1499894" cy="1751108"/>
          </a:xfrm>
          <a:prstGeom prst="rect">
            <a:avLst/>
          </a:prstGeom>
        </p:spPr>
      </p:pic>
      <p:pic>
        <p:nvPicPr>
          <p:cNvPr id="10" name="Picture 9">
            <a:extLst>
              <a:ext uri="{FF2B5EF4-FFF2-40B4-BE49-F238E27FC236}">
                <a16:creationId xmlns:a16="http://schemas.microsoft.com/office/drawing/2014/main" id="{31852FF1-9C06-49C2-9D65-17D9C5B2CF65}"/>
              </a:ext>
            </a:extLst>
          </p:cNvPr>
          <p:cNvPicPr>
            <a:picLocks noChangeAspect="1"/>
          </p:cNvPicPr>
          <p:nvPr/>
        </p:nvPicPr>
        <p:blipFill>
          <a:blip r:embed="rId3"/>
          <a:stretch>
            <a:fillRect/>
          </a:stretch>
        </p:blipFill>
        <p:spPr>
          <a:xfrm>
            <a:off x="4611316" y="3107187"/>
            <a:ext cx="1442694" cy="1677391"/>
          </a:xfrm>
          <a:prstGeom prst="rect">
            <a:avLst/>
          </a:prstGeom>
        </p:spPr>
      </p:pic>
      <p:pic>
        <p:nvPicPr>
          <p:cNvPr id="12" name="Picture 11">
            <a:extLst>
              <a:ext uri="{FF2B5EF4-FFF2-40B4-BE49-F238E27FC236}">
                <a16:creationId xmlns:a16="http://schemas.microsoft.com/office/drawing/2014/main" id="{3B9816C5-F37E-4A83-94E0-F01982B45901}"/>
              </a:ext>
            </a:extLst>
          </p:cNvPr>
          <p:cNvPicPr>
            <a:picLocks noChangeAspect="1"/>
          </p:cNvPicPr>
          <p:nvPr/>
        </p:nvPicPr>
        <p:blipFill>
          <a:blip r:embed="rId4"/>
          <a:stretch>
            <a:fillRect/>
          </a:stretch>
        </p:blipFill>
        <p:spPr>
          <a:xfrm>
            <a:off x="3771717" y="4960278"/>
            <a:ext cx="1560946" cy="1775484"/>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Know Mats v 3</Template>
  <TotalTime>5051</TotalTime>
  <Words>374</Words>
  <Application>Microsoft Office PowerPoint</Application>
  <PresentationFormat>On-screen Show (4:3)</PresentationFormat>
  <Paragraphs>29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Food Journeys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Sally Spring</cp:lastModifiedBy>
  <cp:revision>321</cp:revision>
  <dcterms:created xsi:type="dcterms:W3CDTF">2018-11-22T20:08:20Z</dcterms:created>
  <dcterms:modified xsi:type="dcterms:W3CDTF">2021-10-23T19:18:29Z</dcterms:modified>
</cp:coreProperties>
</file>