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9" r:id="rId3"/>
    <p:sldId id="271" r:id="rId4"/>
    <p:sldId id="269" r:id="rId5"/>
    <p:sldId id="260" r:id="rId6"/>
    <p:sldId id="261" r:id="rId7"/>
    <p:sldId id="272" r:id="rId8"/>
    <p:sldId id="273" r:id="rId9"/>
    <p:sldId id="263" r:id="rId10"/>
    <p:sldId id="270" r:id="rId11"/>
    <p:sldId id="262" r:id="rId12"/>
    <p:sldId id="264"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anor de Carles" initials="EdC" lastIdx="1" clrIdx="0">
    <p:extLst>
      <p:ext uri="{19B8F6BF-5375-455C-9EA6-DF929625EA0E}">
        <p15:presenceInfo xmlns:p15="http://schemas.microsoft.com/office/powerpoint/2012/main" userId="3e120cd78264e13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01" autoAdjust="0"/>
    <p:restoredTop sz="91837" autoAdjust="0"/>
  </p:normalViewPr>
  <p:slideViewPr>
    <p:cSldViewPr snapToGrid="0">
      <p:cViewPr varScale="1">
        <p:scale>
          <a:sx n="63" d="100"/>
          <a:sy n="63" d="100"/>
        </p:scale>
        <p:origin x="90"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738116-CF2B-40FB-90FF-65FF1C40B36A}" type="datetimeFigureOut">
              <a:rPr lang="en-GB" smtClean="0"/>
              <a:t>14/09/2022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FE0122-A78F-44DD-81A1-E0A099CD552E}" type="slidenum">
              <a:rPr lang="en-GB" smtClean="0"/>
              <a:t>‹#›</a:t>
            </a:fld>
            <a:endParaRPr lang="en-GB" dirty="0"/>
          </a:p>
        </p:txBody>
      </p:sp>
    </p:spTree>
    <p:extLst>
      <p:ext uri="{BB962C8B-B14F-4D97-AF65-F5344CB8AC3E}">
        <p14:creationId xmlns:p14="http://schemas.microsoft.com/office/powerpoint/2010/main" val="3112832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FE0122-A78F-44DD-81A1-E0A099CD552E}" type="slidenum">
              <a:rPr lang="en-GB" smtClean="0"/>
              <a:t>1</a:t>
            </a:fld>
            <a:endParaRPr lang="en-GB" dirty="0"/>
          </a:p>
        </p:txBody>
      </p:sp>
    </p:spTree>
    <p:extLst>
      <p:ext uri="{BB962C8B-B14F-4D97-AF65-F5344CB8AC3E}">
        <p14:creationId xmlns:p14="http://schemas.microsoft.com/office/powerpoint/2010/main" val="2825564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FE0122-A78F-44DD-81A1-E0A099CD552E}" type="slidenum">
              <a:rPr lang="en-GB" smtClean="0"/>
              <a:t>10</a:t>
            </a:fld>
            <a:endParaRPr lang="en-GB" dirty="0"/>
          </a:p>
        </p:txBody>
      </p:sp>
    </p:spTree>
    <p:extLst>
      <p:ext uri="{BB962C8B-B14F-4D97-AF65-F5344CB8AC3E}">
        <p14:creationId xmlns:p14="http://schemas.microsoft.com/office/powerpoint/2010/main" val="35515303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FE0122-A78F-44DD-81A1-E0A099CD552E}" type="slidenum">
              <a:rPr lang="en-GB" smtClean="0"/>
              <a:t>11</a:t>
            </a:fld>
            <a:endParaRPr lang="en-GB" dirty="0"/>
          </a:p>
        </p:txBody>
      </p:sp>
    </p:spTree>
    <p:extLst>
      <p:ext uri="{BB962C8B-B14F-4D97-AF65-F5344CB8AC3E}">
        <p14:creationId xmlns:p14="http://schemas.microsoft.com/office/powerpoint/2010/main" val="51814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FE0122-A78F-44DD-81A1-E0A099CD552E}" type="slidenum">
              <a:rPr lang="en-GB" smtClean="0"/>
              <a:t>12</a:t>
            </a:fld>
            <a:endParaRPr lang="en-GB" dirty="0"/>
          </a:p>
        </p:txBody>
      </p:sp>
    </p:spTree>
    <p:extLst>
      <p:ext uri="{BB962C8B-B14F-4D97-AF65-F5344CB8AC3E}">
        <p14:creationId xmlns:p14="http://schemas.microsoft.com/office/powerpoint/2010/main" val="6881893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FE0122-A78F-44DD-81A1-E0A099CD552E}" type="slidenum">
              <a:rPr lang="en-GB" smtClean="0"/>
              <a:t>13</a:t>
            </a:fld>
            <a:endParaRPr lang="en-GB" dirty="0"/>
          </a:p>
        </p:txBody>
      </p:sp>
    </p:spTree>
    <p:extLst>
      <p:ext uri="{BB962C8B-B14F-4D97-AF65-F5344CB8AC3E}">
        <p14:creationId xmlns:p14="http://schemas.microsoft.com/office/powerpoint/2010/main" val="3849453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FE0122-A78F-44DD-81A1-E0A099CD552E}" type="slidenum">
              <a:rPr lang="en-GB" smtClean="0"/>
              <a:t>2</a:t>
            </a:fld>
            <a:endParaRPr lang="en-GB" dirty="0"/>
          </a:p>
        </p:txBody>
      </p:sp>
    </p:spTree>
    <p:extLst>
      <p:ext uri="{BB962C8B-B14F-4D97-AF65-F5344CB8AC3E}">
        <p14:creationId xmlns:p14="http://schemas.microsoft.com/office/powerpoint/2010/main" val="341766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FE0122-A78F-44DD-81A1-E0A099CD552E}" type="slidenum">
              <a:rPr lang="en-GB" smtClean="0"/>
              <a:t>3</a:t>
            </a:fld>
            <a:endParaRPr lang="en-GB" dirty="0"/>
          </a:p>
        </p:txBody>
      </p:sp>
    </p:spTree>
    <p:extLst>
      <p:ext uri="{BB962C8B-B14F-4D97-AF65-F5344CB8AC3E}">
        <p14:creationId xmlns:p14="http://schemas.microsoft.com/office/powerpoint/2010/main" val="4036113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FE0122-A78F-44DD-81A1-E0A099CD552E}" type="slidenum">
              <a:rPr lang="en-GB" smtClean="0"/>
              <a:t>4</a:t>
            </a:fld>
            <a:endParaRPr lang="en-GB" dirty="0"/>
          </a:p>
        </p:txBody>
      </p:sp>
    </p:spTree>
    <p:extLst>
      <p:ext uri="{BB962C8B-B14F-4D97-AF65-F5344CB8AC3E}">
        <p14:creationId xmlns:p14="http://schemas.microsoft.com/office/powerpoint/2010/main" val="1737754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FE0122-A78F-44DD-81A1-E0A099CD552E}" type="slidenum">
              <a:rPr lang="en-GB" smtClean="0"/>
              <a:t>5</a:t>
            </a:fld>
            <a:endParaRPr lang="en-GB" dirty="0"/>
          </a:p>
        </p:txBody>
      </p:sp>
    </p:spTree>
    <p:extLst>
      <p:ext uri="{BB962C8B-B14F-4D97-AF65-F5344CB8AC3E}">
        <p14:creationId xmlns:p14="http://schemas.microsoft.com/office/powerpoint/2010/main" val="6141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FE0122-A78F-44DD-81A1-E0A099CD552E}" type="slidenum">
              <a:rPr lang="en-GB" smtClean="0"/>
              <a:t>6</a:t>
            </a:fld>
            <a:endParaRPr lang="en-GB" dirty="0"/>
          </a:p>
        </p:txBody>
      </p:sp>
    </p:spTree>
    <p:extLst>
      <p:ext uri="{BB962C8B-B14F-4D97-AF65-F5344CB8AC3E}">
        <p14:creationId xmlns:p14="http://schemas.microsoft.com/office/powerpoint/2010/main" val="2741604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FE0122-A78F-44DD-81A1-E0A099CD552E}" type="slidenum">
              <a:rPr lang="en-GB" smtClean="0"/>
              <a:t>7</a:t>
            </a:fld>
            <a:endParaRPr lang="en-GB" dirty="0"/>
          </a:p>
        </p:txBody>
      </p:sp>
    </p:spTree>
    <p:extLst>
      <p:ext uri="{BB962C8B-B14F-4D97-AF65-F5344CB8AC3E}">
        <p14:creationId xmlns:p14="http://schemas.microsoft.com/office/powerpoint/2010/main" val="4171287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FE0122-A78F-44DD-81A1-E0A099CD552E}" type="slidenum">
              <a:rPr lang="en-GB" smtClean="0"/>
              <a:t>8</a:t>
            </a:fld>
            <a:endParaRPr lang="en-GB" dirty="0"/>
          </a:p>
        </p:txBody>
      </p:sp>
    </p:spTree>
    <p:extLst>
      <p:ext uri="{BB962C8B-B14F-4D97-AF65-F5344CB8AC3E}">
        <p14:creationId xmlns:p14="http://schemas.microsoft.com/office/powerpoint/2010/main" val="7075569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FE0122-A78F-44DD-81A1-E0A099CD552E}" type="slidenum">
              <a:rPr lang="en-GB" smtClean="0"/>
              <a:t>9</a:t>
            </a:fld>
            <a:endParaRPr lang="en-GB" dirty="0"/>
          </a:p>
        </p:txBody>
      </p:sp>
    </p:spTree>
    <p:extLst>
      <p:ext uri="{BB962C8B-B14F-4D97-AF65-F5344CB8AC3E}">
        <p14:creationId xmlns:p14="http://schemas.microsoft.com/office/powerpoint/2010/main" val="3085261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89F768-31E3-4C96-A162-AC3301C069F0}" type="datetimeFigureOut">
              <a:rPr lang="en-GB" smtClean="0"/>
              <a:t>14/09/2022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77122F8-25E9-4130-BD46-11B5BDD8E47A}" type="slidenum">
              <a:rPr lang="en-GB" smtClean="0"/>
              <a:t>‹#›</a:t>
            </a:fld>
            <a:endParaRPr lang="en-GB" dirty="0"/>
          </a:p>
        </p:txBody>
      </p:sp>
    </p:spTree>
    <p:extLst>
      <p:ext uri="{BB962C8B-B14F-4D97-AF65-F5344CB8AC3E}">
        <p14:creationId xmlns:p14="http://schemas.microsoft.com/office/powerpoint/2010/main" val="3889864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89F768-31E3-4C96-A162-AC3301C069F0}" type="datetimeFigureOut">
              <a:rPr lang="en-GB" smtClean="0"/>
              <a:t>14/09/2022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77122F8-25E9-4130-BD46-11B5BDD8E47A}" type="slidenum">
              <a:rPr lang="en-GB" smtClean="0"/>
              <a:t>‹#›</a:t>
            </a:fld>
            <a:endParaRPr lang="en-GB" dirty="0"/>
          </a:p>
        </p:txBody>
      </p:sp>
    </p:spTree>
    <p:extLst>
      <p:ext uri="{BB962C8B-B14F-4D97-AF65-F5344CB8AC3E}">
        <p14:creationId xmlns:p14="http://schemas.microsoft.com/office/powerpoint/2010/main" val="416213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0589F768-31E3-4C96-A162-AC3301C069F0}" type="datetimeFigureOut">
              <a:rPr lang="en-GB" smtClean="0"/>
              <a:t>14/09/2022</a:t>
            </a:fld>
            <a:endParaRPr lang="en-GB" dirty="0"/>
          </a:p>
        </p:txBody>
      </p:sp>
      <p:sp>
        <p:nvSpPr>
          <p:cNvPr id="5" name="Footer Placeholder 4"/>
          <p:cNvSpPr>
            <a:spLocks noGrp="1"/>
          </p:cNvSpPr>
          <p:nvPr>
            <p:ph type="ftr" sz="quarter" idx="11"/>
          </p:nvPr>
        </p:nvSpPr>
        <p:spPr>
          <a:xfrm>
            <a:off x="3776135" y="6422854"/>
            <a:ext cx="4279669" cy="365125"/>
          </a:xfrm>
        </p:spPr>
        <p:txBody>
          <a:bodyPr/>
          <a:lstStyle/>
          <a:p>
            <a:endParaRPr lang="en-GB" dirty="0"/>
          </a:p>
        </p:txBody>
      </p:sp>
      <p:sp>
        <p:nvSpPr>
          <p:cNvPr id="6" name="Slide Number Placeholder 5"/>
          <p:cNvSpPr>
            <a:spLocks noGrp="1"/>
          </p:cNvSpPr>
          <p:nvPr>
            <p:ph type="sldNum" sz="quarter" idx="12"/>
          </p:nvPr>
        </p:nvSpPr>
        <p:spPr>
          <a:xfrm>
            <a:off x="8073048" y="6422854"/>
            <a:ext cx="879759" cy="365125"/>
          </a:xfrm>
        </p:spPr>
        <p:txBody>
          <a:bodyPr/>
          <a:lstStyle/>
          <a:p>
            <a:fld id="{977122F8-25E9-4130-BD46-11B5BDD8E47A}" type="slidenum">
              <a:rPr lang="en-GB" smtClean="0"/>
              <a:t>‹#›</a:t>
            </a:fld>
            <a:endParaRPr lang="en-GB" dirty="0"/>
          </a:p>
        </p:txBody>
      </p:sp>
    </p:spTree>
    <p:extLst>
      <p:ext uri="{BB962C8B-B14F-4D97-AF65-F5344CB8AC3E}">
        <p14:creationId xmlns:p14="http://schemas.microsoft.com/office/powerpoint/2010/main" val="2464334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89F768-31E3-4C96-A162-AC3301C069F0}" type="datetimeFigureOut">
              <a:rPr lang="en-GB" smtClean="0"/>
              <a:t>14/09/2022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77122F8-25E9-4130-BD46-11B5BDD8E47A}" type="slidenum">
              <a:rPr lang="en-GB" smtClean="0"/>
              <a:t>‹#›</a:t>
            </a:fld>
            <a:endParaRPr lang="en-GB" dirty="0"/>
          </a:p>
        </p:txBody>
      </p:sp>
    </p:spTree>
    <p:extLst>
      <p:ext uri="{BB962C8B-B14F-4D97-AF65-F5344CB8AC3E}">
        <p14:creationId xmlns:p14="http://schemas.microsoft.com/office/powerpoint/2010/main" val="735682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0589F768-31E3-4C96-A162-AC3301C069F0}" type="datetimeFigureOut">
              <a:rPr lang="en-GB" smtClean="0"/>
              <a:t>14/09/2022</a:t>
            </a:fld>
            <a:endParaRPr lang="en-GB"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77122F8-25E9-4130-BD46-11B5BDD8E47A}" type="slidenum">
              <a:rPr lang="en-GB" smtClean="0"/>
              <a:t>‹#›</a:t>
            </a:fld>
            <a:endParaRPr lang="en-GB" dirty="0"/>
          </a:p>
        </p:txBody>
      </p:sp>
    </p:spTree>
    <p:extLst>
      <p:ext uri="{BB962C8B-B14F-4D97-AF65-F5344CB8AC3E}">
        <p14:creationId xmlns:p14="http://schemas.microsoft.com/office/powerpoint/2010/main" val="50328269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89F768-31E3-4C96-A162-AC3301C069F0}" type="datetimeFigureOut">
              <a:rPr lang="en-GB" smtClean="0"/>
              <a:t>14/09/2022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77122F8-25E9-4130-BD46-11B5BDD8E47A}" type="slidenum">
              <a:rPr lang="en-GB" smtClean="0"/>
              <a:t>‹#›</a:t>
            </a:fld>
            <a:endParaRPr lang="en-GB" dirty="0"/>
          </a:p>
        </p:txBody>
      </p:sp>
    </p:spTree>
    <p:extLst>
      <p:ext uri="{BB962C8B-B14F-4D97-AF65-F5344CB8AC3E}">
        <p14:creationId xmlns:p14="http://schemas.microsoft.com/office/powerpoint/2010/main" val="3656267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89F768-31E3-4C96-A162-AC3301C069F0}" type="datetimeFigureOut">
              <a:rPr lang="en-GB" smtClean="0"/>
              <a:t>14/09/2022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77122F8-25E9-4130-BD46-11B5BDD8E47A}" type="slidenum">
              <a:rPr lang="en-GB" smtClean="0"/>
              <a:t>‹#›</a:t>
            </a:fld>
            <a:endParaRPr lang="en-GB" dirty="0"/>
          </a:p>
        </p:txBody>
      </p:sp>
    </p:spTree>
    <p:extLst>
      <p:ext uri="{BB962C8B-B14F-4D97-AF65-F5344CB8AC3E}">
        <p14:creationId xmlns:p14="http://schemas.microsoft.com/office/powerpoint/2010/main" val="104930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89F768-31E3-4C96-A162-AC3301C069F0}" type="datetimeFigureOut">
              <a:rPr lang="en-GB" smtClean="0"/>
              <a:t>14/09/2022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77122F8-25E9-4130-BD46-11B5BDD8E47A}" type="slidenum">
              <a:rPr lang="en-GB" smtClean="0"/>
              <a:t>‹#›</a:t>
            </a:fld>
            <a:endParaRPr lang="en-GB" dirty="0"/>
          </a:p>
        </p:txBody>
      </p:sp>
    </p:spTree>
    <p:extLst>
      <p:ext uri="{BB962C8B-B14F-4D97-AF65-F5344CB8AC3E}">
        <p14:creationId xmlns:p14="http://schemas.microsoft.com/office/powerpoint/2010/main" val="4124276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89F768-31E3-4C96-A162-AC3301C069F0}" type="datetimeFigureOut">
              <a:rPr lang="en-GB" smtClean="0"/>
              <a:t>14/09/2022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77122F8-25E9-4130-BD46-11B5BDD8E47A}" type="slidenum">
              <a:rPr lang="en-GB" smtClean="0"/>
              <a:t>‹#›</a:t>
            </a:fld>
            <a:endParaRPr lang="en-GB" dirty="0"/>
          </a:p>
        </p:txBody>
      </p:sp>
    </p:spTree>
    <p:extLst>
      <p:ext uri="{BB962C8B-B14F-4D97-AF65-F5344CB8AC3E}">
        <p14:creationId xmlns:p14="http://schemas.microsoft.com/office/powerpoint/2010/main" val="3889466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89F768-31E3-4C96-A162-AC3301C069F0}" type="datetimeFigureOut">
              <a:rPr lang="en-GB" smtClean="0"/>
              <a:t>14/09/2022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77122F8-25E9-4130-BD46-11B5BDD8E47A}" type="slidenum">
              <a:rPr lang="en-GB" smtClean="0"/>
              <a:t>‹#›</a:t>
            </a:fld>
            <a:endParaRPr lang="en-GB" dirty="0"/>
          </a:p>
        </p:txBody>
      </p:sp>
    </p:spTree>
    <p:extLst>
      <p:ext uri="{BB962C8B-B14F-4D97-AF65-F5344CB8AC3E}">
        <p14:creationId xmlns:p14="http://schemas.microsoft.com/office/powerpoint/2010/main" val="4085516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89F768-31E3-4C96-A162-AC3301C069F0}" type="datetimeFigureOut">
              <a:rPr lang="en-GB" smtClean="0"/>
              <a:t>14/09/2022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77122F8-25E9-4130-BD46-11B5BDD8E47A}" type="slidenum">
              <a:rPr lang="en-GB" smtClean="0"/>
              <a:t>‹#›</a:t>
            </a:fld>
            <a:endParaRPr lang="en-GB" dirty="0"/>
          </a:p>
        </p:txBody>
      </p:sp>
    </p:spTree>
    <p:extLst>
      <p:ext uri="{BB962C8B-B14F-4D97-AF65-F5344CB8AC3E}">
        <p14:creationId xmlns:p14="http://schemas.microsoft.com/office/powerpoint/2010/main" val="1768335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0589F768-31E3-4C96-A162-AC3301C069F0}" type="datetimeFigureOut">
              <a:rPr lang="en-GB" smtClean="0"/>
              <a:t>14/09/2022</a:t>
            </a:fld>
            <a:endParaRPr lang="en-GB"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GB"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977122F8-25E9-4130-BD46-11B5BDD8E47A}" type="slidenum">
              <a:rPr lang="en-GB" smtClean="0"/>
              <a:t>‹#›</a:t>
            </a:fld>
            <a:endParaRPr lang="en-GB" dirty="0"/>
          </a:p>
        </p:txBody>
      </p:sp>
    </p:spTree>
    <p:extLst>
      <p:ext uri="{BB962C8B-B14F-4D97-AF65-F5344CB8AC3E}">
        <p14:creationId xmlns:p14="http://schemas.microsoft.com/office/powerpoint/2010/main" val="121265941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admin@bibury.gloucs.sch.uk"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5D72E-9D71-42F9-8A51-848F69A16124}"/>
              </a:ext>
            </a:extLst>
          </p:cNvPr>
          <p:cNvSpPr>
            <a:spLocks noGrp="1"/>
          </p:cNvSpPr>
          <p:nvPr>
            <p:ph type="ctrTitle"/>
          </p:nvPr>
        </p:nvSpPr>
        <p:spPr>
          <a:xfrm>
            <a:off x="360217" y="4453979"/>
            <a:ext cx="11471565" cy="1739347"/>
          </a:xfrm>
        </p:spPr>
        <p:txBody>
          <a:bodyPr>
            <a:normAutofit/>
          </a:bodyPr>
          <a:lstStyle/>
          <a:p>
            <a:r>
              <a:rPr lang="en-GB" b="1" cap="none" dirty="0">
                <a:solidFill>
                  <a:schemeClr val="tx1"/>
                </a:solidFill>
                <a:latin typeface="Comic Sans MS" panose="030F0702030302020204" pitchFamily="66" charset="0"/>
              </a:rPr>
              <a:t>Oaks Class: Meet the Teacher</a:t>
            </a:r>
          </a:p>
        </p:txBody>
      </p:sp>
      <p:pic>
        <p:nvPicPr>
          <p:cNvPr id="4" name="Picture 3">
            <a:extLst>
              <a:ext uri="{FF2B5EF4-FFF2-40B4-BE49-F238E27FC236}">
                <a16:creationId xmlns:a16="http://schemas.microsoft.com/office/drawing/2014/main" id="{A29993AC-FFC7-481E-8B13-CB3ADBCC23DE}"/>
              </a:ext>
            </a:extLst>
          </p:cNvPr>
          <p:cNvPicPr>
            <a:picLocks noChangeAspect="1"/>
          </p:cNvPicPr>
          <p:nvPr/>
        </p:nvPicPr>
        <p:blipFill rotWithShape="1">
          <a:blip r:embed="rId3"/>
          <a:srcRect t="39002" b="16055"/>
          <a:stretch/>
        </p:blipFill>
        <p:spPr>
          <a:xfrm>
            <a:off x="20" y="10"/>
            <a:ext cx="12191980" cy="3657589"/>
          </a:xfrm>
          <a:prstGeom prst="rect">
            <a:avLst/>
          </a:prstGeom>
        </p:spPr>
      </p:pic>
      <p:pic>
        <p:nvPicPr>
          <p:cNvPr id="6" name="Picture 5">
            <a:extLst>
              <a:ext uri="{FF2B5EF4-FFF2-40B4-BE49-F238E27FC236}">
                <a16:creationId xmlns:a16="http://schemas.microsoft.com/office/drawing/2014/main" id="{9BE49559-71B6-6F35-D864-9CEA81C75074}"/>
              </a:ext>
            </a:extLst>
          </p:cNvPr>
          <p:cNvPicPr>
            <a:picLocks noChangeAspect="1"/>
          </p:cNvPicPr>
          <p:nvPr/>
        </p:nvPicPr>
        <p:blipFill rotWithShape="1">
          <a:blip r:embed="rId4"/>
          <a:srcRect l="12315" r="14723" b="2724"/>
          <a:stretch/>
        </p:blipFill>
        <p:spPr>
          <a:xfrm>
            <a:off x="0" y="0"/>
            <a:ext cx="1567543" cy="1473002"/>
          </a:xfrm>
          <a:prstGeom prst="ellipse">
            <a:avLst/>
          </a:prstGeom>
        </p:spPr>
      </p:pic>
    </p:spTree>
    <p:extLst>
      <p:ext uri="{BB962C8B-B14F-4D97-AF65-F5344CB8AC3E}">
        <p14:creationId xmlns:p14="http://schemas.microsoft.com/office/powerpoint/2010/main" val="2607569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FF95B-6D20-4D70-B757-66E0585F28C7}"/>
              </a:ext>
            </a:extLst>
          </p:cNvPr>
          <p:cNvSpPr>
            <a:spLocks noGrp="1"/>
          </p:cNvSpPr>
          <p:nvPr>
            <p:ph type="title"/>
          </p:nvPr>
        </p:nvSpPr>
        <p:spPr/>
        <p:txBody>
          <a:bodyPr/>
          <a:lstStyle/>
          <a:p>
            <a:pPr algn="ctr"/>
            <a:r>
              <a:rPr lang="en-GB" b="1" cap="none" dirty="0">
                <a:solidFill>
                  <a:schemeClr val="bg1"/>
                </a:solidFill>
                <a:latin typeface="Comic Sans MS" panose="030F0702030302020204" pitchFamily="66" charset="0"/>
              </a:rPr>
              <a:t>Homework</a:t>
            </a:r>
          </a:p>
        </p:txBody>
      </p:sp>
      <p:sp>
        <p:nvSpPr>
          <p:cNvPr id="3" name="Content Placeholder 2">
            <a:extLst>
              <a:ext uri="{FF2B5EF4-FFF2-40B4-BE49-F238E27FC236}">
                <a16:creationId xmlns:a16="http://schemas.microsoft.com/office/drawing/2014/main" id="{CA60A5A8-4218-46E7-94A6-0D994FE4DA9F}"/>
              </a:ext>
            </a:extLst>
          </p:cNvPr>
          <p:cNvSpPr>
            <a:spLocks noGrp="1"/>
          </p:cNvSpPr>
          <p:nvPr>
            <p:ph idx="1"/>
          </p:nvPr>
        </p:nvSpPr>
        <p:spPr>
          <a:xfrm>
            <a:off x="609600" y="1792936"/>
            <a:ext cx="11052313" cy="5065064"/>
          </a:xfrm>
        </p:spPr>
        <p:txBody>
          <a:bodyPr>
            <a:normAutofit/>
          </a:bodyPr>
          <a:lstStyle/>
          <a:p>
            <a:pPr marL="0" indent="0" algn="ctr">
              <a:lnSpc>
                <a:spcPct val="150000"/>
              </a:lnSpc>
              <a:buNone/>
            </a:pPr>
            <a:r>
              <a:rPr lang="en-GB" sz="1800" dirty="0">
                <a:latin typeface="Comic Sans MS" panose="030F0702030302020204" pitchFamily="66" charset="0"/>
              </a:rPr>
              <a:t>There will be homework set weekly on a Tuesday which will be handed in on the following Monday morning. Work will be sent home in their homework book and, unless otherwise specified, should be completed in the book.</a:t>
            </a:r>
          </a:p>
          <a:p>
            <a:pPr marL="0" indent="0" algn="ctr">
              <a:lnSpc>
                <a:spcPct val="150000"/>
              </a:lnSpc>
              <a:buNone/>
            </a:pPr>
            <a:r>
              <a:rPr lang="en-GB" sz="1800" dirty="0">
                <a:latin typeface="Comic Sans MS" panose="030F0702030302020204" pitchFamily="66" charset="0"/>
              </a:rPr>
              <a:t>TT Rock Stars and Mathletics – We will be using both of these websites to support the maths we are doing in class. TT Rock Stars focuses on building confidence in recalling the times tables whereas Mathletics will link to the topic we are doing in class. This term it will be Place Value, Addition and Subtraction.</a:t>
            </a:r>
          </a:p>
          <a:p>
            <a:pPr marL="0" indent="0" algn="ctr">
              <a:lnSpc>
                <a:spcPct val="150000"/>
              </a:lnSpc>
              <a:buNone/>
            </a:pPr>
            <a:r>
              <a:rPr lang="en-GB" sz="1800" dirty="0">
                <a:latin typeface="Comic Sans MS" panose="030F0702030302020204" pitchFamily="66" charset="0"/>
              </a:rPr>
              <a:t>Spelling Shed – I will set the termly spellings up on this site and new words will be uploaded each Monday. The site has lots of games to play to practise spellings or your child may wish to do a Look, Cover, Write, Check approach like we do in class. We will be doing a spelling test once a week to check these.</a:t>
            </a:r>
          </a:p>
        </p:txBody>
      </p:sp>
      <p:pic>
        <p:nvPicPr>
          <p:cNvPr id="5" name="Picture 4" descr="How to Draw an Oak Tree - Really Easy Drawing Tutorial">
            <a:extLst>
              <a:ext uri="{FF2B5EF4-FFF2-40B4-BE49-F238E27FC236}">
                <a16:creationId xmlns:a16="http://schemas.microsoft.com/office/drawing/2014/main" id="{2E8EE1EF-0528-4B57-BE18-EF6BEBBB31D3}"/>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2781" y="284176"/>
            <a:ext cx="1100138" cy="1314450"/>
          </a:xfrm>
          <a:prstGeom prst="rect">
            <a:avLst/>
          </a:prstGeom>
          <a:noFill/>
          <a:ln>
            <a:noFill/>
          </a:ln>
        </p:spPr>
      </p:pic>
      <p:pic>
        <p:nvPicPr>
          <p:cNvPr id="7" name="Picture 6" descr="How to Draw an Oak Tree - Really Easy Drawing Tutorial">
            <a:extLst>
              <a:ext uri="{FF2B5EF4-FFF2-40B4-BE49-F238E27FC236}">
                <a16:creationId xmlns:a16="http://schemas.microsoft.com/office/drawing/2014/main" id="{EFD7A13C-907D-4704-951D-4896E56C8D8E}"/>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986999" y="284176"/>
            <a:ext cx="1100138" cy="1314450"/>
          </a:xfrm>
          <a:prstGeom prst="rect">
            <a:avLst/>
          </a:prstGeom>
          <a:noFill/>
          <a:ln>
            <a:noFill/>
          </a:ln>
        </p:spPr>
      </p:pic>
    </p:spTree>
    <p:extLst>
      <p:ext uri="{BB962C8B-B14F-4D97-AF65-F5344CB8AC3E}">
        <p14:creationId xmlns:p14="http://schemas.microsoft.com/office/powerpoint/2010/main" val="3006625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FF95B-6D20-4D70-B757-66E0585F28C7}"/>
              </a:ext>
            </a:extLst>
          </p:cNvPr>
          <p:cNvSpPr>
            <a:spLocks noGrp="1"/>
          </p:cNvSpPr>
          <p:nvPr>
            <p:ph type="title"/>
          </p:nvPr>
        </p:nvSpPr>
        <p:spPr/>
        <p:txBody>
          <a:bodyPr/>
          <a:lstStyle/>
          <a:p>
            <a:pPr algn="ctr"/>
            <a:r>
              <a:rPr lang="en-GB" b="1" cap="none" dirty="0">
                <a:solidFill>
                  <a:schemeClr val="bg1"/>
                </a:solidFill>
                <a:latin typeface="Comic Sans MS" panose="030F0702030302020204" pitchFamily="66" charset="0"/>
              </a:rPr>
              <a:t>Assessments</a:t>
            </a:r>
          </a:p>
        </p:txBody>
      </p:sp>
      <p:sp>
        <p:nvSpPr>
          <p:cNvPr id="3" name="Content Placeholder 2">
            <a:extLst>
              <a:ext uri="{FF2B5EF4-FFF2-40B4-BE49-F238E27FC236}">
                <a16:creationId xmlns:a16="http://schemas.microsoft.com/office/drawing/2014/main" id="{CA60A5A8-4218-46E7-94A6-0D994FE4DA9F}"/>
              </a:ext>
            </a:extLst>
          </p:cNvPr>
          <p:cNvSpPr>
            <a:spLocks noGrp="1"/>
          </p:cNvSpPr>
          <p:nvPr>
            <p:ph idx="1"/>
          </p:nvPr>
        </p:nvSpPr>
        <p:spPr>
          <a:xfrm>
            <a:off x="609600" y="1792936"/>
            <a:ext cx="11052313" cy="5065064"/>
          </a:xfrm>
        </p:spPr>
        <p:txBody>
          <a:bodyPr>
            <a:noAutofit/>
          </a:bodyPr>
          <a:lstStyle/>
          <a:p>
            <a:pPr marL="0" indent="0" algn="ctr">
              <a:lnSpc>
                <a:spcPct val="150000"/>
              </a:lnSpc>
              <a:buNone/>
            </a:pPr>
            <a:r>
              <a:rPr lang="en-GB" sz="1600" dirty="0">
                <a:latin typeface="Comic Sans MS" panose="030F0702030302020204" pitchFamily="66" charset="0"/>
              </a:rPr>
              <a:t>During the first few weeks back we will be carrying out more assessments than we would usually. This is to gather a baseline of where all children currently are with each subject and assess areas needing more input this year.</a:t>
            </a:r>
          </a:p>
          <a:p>
            <a:pPr marL="0" indent="0" algn="ctr">
              <a:lnSpc>
                <a:spcPct val="150000"/>
              </a:lnSpc>
              <a:buNone/>
            </a:pPr>
            <a:r>
              <a:rPr lang="en-GB" sz="1600" dirty="0">
                <a:latin typeface="Comic Sans MS" panose="030F0702030302020204" pitchFamily="66" charset="0"/>
              </a:rPr>
              <a:t>These assessments will include:</a:t>
            </a:r>
          </a:p>
          <a:p>
            <a:pPr>
              <a:lnSpc>
                <a:spcPct val="150000"/>
              </a:lnSpc>
            </a:pPr>
            <a:r>
              <a:rPr lang="en-GB" sz="1600" dirty="0">
                <a:latin typeface="Comic Sans MS" panose="030F0702030302020204" pitchFamily="66" charset="0"/>
              </a:rPr>
              <a:t>Star Reader </a:t>
            </a:r>
          </a:p>
          <a:p>
            <a:pPr>
              <a:lnSpc>
                <a:spcPct val="150000"/>
              </a:lnSpc>
            </a:pPr>
            <a:r>
              <a:rPr lang="en-GB" sz="1600" dirty="0">
                <a:latin typeface="Comic Sans MS" panose="030F0702030302020204" pitchFamily="66" charset="0"/>
              </a:rPr>
              <a:t>Spellings – SWST and Rising Stars</a:t>
            </a:r>
          </a:p>
          <a:p>
            <a:pPr>
              <a:lnSpc>
                <a:spcPct val="150000"/>
              </a:lnSpc>
            </a:pPr>
            <a:r>
              <a:rPr lang="en-GB" sz="1600" dirty="0">
                <a:latin typeface="Comic Sans MS" panose="030F0702030302020204" pitchFamily="66" charset="0"/>
              </a:rPr>
              <a:t>Rising Stars Grammar and Reading Comprehension</a:t>
            </a:r>
          </a:p>
          <a:p>
            <a:pPr>
              <a:lnSpc>
                <a:spcPct val="150000"/>
              </a:lnSpc>
            </a:pPr>
            <a:r>
              <a:rPr lang="en-GB" sz="1600" dirty="0">
                <a:latin typeface="Comic Sans MS" panose="030F0702030302020204" pitchFamily="66" charset="0"/>
              </a:rPr>
              <a:t>Writing Assessment</a:t>
            </a:r>
          </a:p>
          <a:p>
            <a:pPr>
              <a:lnSpc>
                <a:spcPct val="150000"/>
              </a:lnSpc>
            </a:pPr>
            <a:r>
              <a:rPr lang="en-GB" sz="1600" dirty="0">
                <a:latin typeface="Comic Sans MS" panose="030F0702030302020204" pitchFamily="66" charset="0"/>
              </a:rPr>
              <a:t>Ready to Progress Maths Tests</a:t>
            </a:r>
          </a:p>
          <a:p>
            <a:pPr>
              <a:lnSpc>
                <a:spcPct val="150000"/>
              </a:lnSpc>
            </a:pPr>
            <a:r>
              <a:rPr lang="en-GB" sz="1600" dirty="0">
                <a:latin typeface="Comic Sans MS" panose="030F0702030302020204" pitchFamily="66" charset="0"/>
              </a:rPr>
              <a:t>Times Tables</a:t>
            </a:r>
          </a:p>
        </p:txBody>
      </p:sp>
      <p:pic>
        <p:nvPicPr>
          <p:cNvPr id="5" name="Picture 4" descr="How to Draw an Oak Tree - Really Easy Drawing Tutorial">
            <a:extLst>
              <a:ext uri="{FF2B5EF4-FFF2-40B4-BE49-F238E27FC236}">
                <a16:creationId xmlns:a16="http://schemas.microsoft.com/office/drawing/2014/main" id="{DD234C36-EC4C-4953-8AC2-6D7171DC7A19}"/>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2781" y="284176"/>
            <a:ext cx="1100138" cy="1314450"/>
          </a:xfrm>
          <a:prstGeom prst="rect">
            <a:avLst/>
          </a:prstGeom>
          <a:noFill/>
          <a:ln>
            <a:noFill/>
          </a:ln>
        </p:spPr>
      </p:pic>
      <p:pic>
        <p:nvPicPr>
          <p:cNvPr id="7" name="Picture 6" descr="How to Draw an Oak Tree - Really Easy Drawing Tutorial">
            <a:extLst>
              <a:ext uri="{FF2B5EF4-FFF2-40B4-BE49-F238E27FC236}">
                <a16:creationId xmlns:a16="http://schemas.microsoft.com/office/drawing/2014/main" id="{DE5C8BD0-C069-435D-A1DC-FDE73B9E9E6B}"/>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986999" y="284176"/>
            <a:ext cx="1100138" cy="1314450"/>
          </a:xfrm>
          <a:prstGeom prst="rect">
            <a:avLst/>
          </a:prstGeom>
          <a:noFill/>
          <a:ln>
            <a:noFill/>
          </a:ln>
        </p:spPr>
      </p:pic>
    </p:spTree>
    <p:extLst>
      <p:ext uri="{BB962C8B-B14F-4D97-AF65-F5344CB8AC3E}">
        <p14:creationId xmlns:p14="http://schemas.microsoft.com/office/powerpoint/2010/main" val="3637186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FF95B-6D20-4D70-B757-66E0585F28C7}"/>
              </a:ext>
            </a:extLst>
          </p:cNvPr>
          <p:cNvSpPr>
            <a:spLocks noGrp="1"/>
          </p:cNvSpPr>
          <p:nvPr>
            <p:ph type="title"/>
          </p:nvPr>
        </p:nvSpPr>
        <p:spPr/>
        <p:txBody>
          <a:bodyPr/>
          <a:lstStyle/>
          <a:p>
            <a:pPr algn="ctr"/>
            <a:r>
              <a:rPr lang="en-GB" b="1" cap="none" dirty="0">
                <a:solidFill>
                  <a:schemeClr val="bg1"/>
                </a:solidFill>
                <a:latin typeface="Comic Sans MS" panose="030F0702030302020204" pitchFamily="66" charset="0"/>
              </a:rPr>
              <a:t>School Awards</a:t>
            </a:r>
          </a:p>
        </p:txBody>
      </p:sp>
      <p:sp>
        <p:nvSpPr>
          <p:cNvPr id="3" name="Content Placeholder 2">
            <a:extLst>
              <a:ext uri="{FF2B5EF4-FFF2-40B4-BE49-F238E27FC236}">
                <a16:creationId xmlns:a16="http://schemas.microsoft.com/office/drawing/2014/main" id="{CA60A5A8-4218-46E7-94A6-0D994FE4DA9F}"/>
              </a:ext>
            </a:extLst>
          </p:cNvPr>
          <p:cNvSpPr>
            <a:spLocks noGrp="1"/>
          </p:cNvSpPr>
          <p:nvPr>
            <p:ph idx="1"/>
          </p:nvPr>
        </p:nvSpPr>
        <p:spPr>
          <a:xfrm>
            <a:off x="489857" y="2011680"/>
            <a:ext cx="11597280" cy="4562144"/>
          </a:xfrm>
        </p:spPr>
        <p:txBody>
          <a:bodyPr>
            <a:normAutofit fontScale="92500" lnSpcReduction="20000"/>
          </a:bodyPr>
          <a:lstStyle/>
          <a:p>
            <a:pPr marL="0" indent="0" algn="ctr">
              <a:lnSpc>
                <a:spcPct val="150000"/>
              </a:lnSpc>
              <a:buNone/>
            </a:pPr>
            <a:r>
              <a:rPr lang="en-GB" sz="2400" dirty="0">
                <a:latin typeface="Comic Sans MS" panose="030F0702030302020204" pitchFamily="66" charset="0"/>
              </a:rPr>
              <a:t>Oaks will have the award of a times table champion each term. Children will be regularly tested on their times table facts in school and when they are fluent in a table they can get a sticker on the class Times Tables Champions chart. Practise and testing at home will be very beneficial for this.</a:t>
            </a:r>
          </a:p>
          <a:p>
            <a:pPr marL="0" indent="0" algn="ctr">
              <a:lnSpc>
                <a:spcPct val="150000"/>
              </a:lnSpc>
              <a:buNone/>
            </a:pPr>
            <a:r>
              <a:rPr lang="en-GB" sz="2400" dirty="0">
                <a:latin typeface="Comic Sans MS" panose="030F0702030302020204" pitchFamily="66" charset="0"/>
              </a:rPr>
              <a:t>These will be reviewed every term and we will announce a winner from each class.</a:t>
            </a:r>
          </a:p>
          <a:p>
            <a:pPr marL="0" indent="0" algn="ctr">
              <a:lnSpc>
                <a:spcPct val="150000"/>
              </a:lnSpc>
              <a:buNone/>
            </a:pPr>
            <a:r>
              <a:rPr lang="en-GB" sz="2400" dirty="0">
                <a:latin typeface="Comic Sans MS" panose="030F0702030302020204" pitchFamily="66" charset="0"/>
              </a:rPr>
              <a:t>Along with these termly awards, we will continue with ou</a:t>
            </a:r>
            <a:r>
              <a:rPr lang="en-GB" sz="2400" dirty="0">
                <a:latin typeface="Comic Sans MS" panose="030F0902030302020204" pitchFamily="66" charset="0"/>
              </a:rPr>
              <a:t>r Star of the </a:t>
            </a:r>
            <a:r>
              <a:rPr lang="en-GB" sz="2400" dirty="0" smtClean="0">
                <a:latin typeface="Comic Sans MS" panose="030F0902030302020204" pitchFamily="66" charset="0"/>
              </a:rPr>
              <a:t>Week. </a:t>
            </a:r>
            <a:r>
              <a:rPr lang="en-GB" sz="2400" dirty="0">
                <a:latin typeface="Comic Sans MS" panose="030F0902030302020204" pitchFamily="66" charset="0"/>
              </a:rPr>
              <a:t>This might be for academic achievement, good progress, perseverance, a WOW moment or going above and beyond to help another child.</a:t>
            </a:r>
          </a:p>
          <a:p>
            <a:pPr marL="0" indent="0" algn="ctr">
              <a:lnSpc>
                <a:spcPct val="150000"/>
              </a:lnSpc>
              <a:buNone/>
            </a:pPr>
            <a:r>
              <a:rPr lang="en-GB" sz="2400" dirty="0">
                <a:latin typeface="Comic Sans MS" panose="030F0702030302020204" pitchFamily="66" charset="0"/>
              </a:rPr>
              <a:t> Mathletics and Accelerated Reader certificates that are also reviewed weekly.</a:t>
            </a:r>
          </a:p>
        </p:txBody>
      </p:sp>
      <p:pic>
        <p:nvPicPr>
          <p:cNvPr id="5" name="Picture 4" descr="How to Draw an Oak Tree - Really Easy Drawing Tutorial">
            <a:extLst>
              <a:ext uri="{FF2B5EF4-FFF2-40B4-BE49-F238E27FC236}">
                <a16:creationId xmlns:a16="http://schemas.microsoft.com/office/drawing/2014/main" id="{1E94E013-BBFE-420F-916A-1C691216D9EC}"/>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2781" y="284176"/>
            <a:ext cx="1100138" cy="1314450"/>
          </a:xfrm>
          <a:prstGeom prst="rect">
            <a:avLst/>
          </a:prstGeom>
          <a:noFill/>
          <a:ln>
            <a:noFill/>
          </a:ln>
        </p:spPr>
      </p:pic>
      <p:pic>
        <p:nvPicPr>
          <p:cNvPr id="7" name="Picture 6" descr="How to Draw an Oak Tree - Really Easy Drawing Tutorial">
            <a:extLst>
              <a:ext uri="{FF2B5EF4-FFF2-40B4-BE49-F238E27FC236}">
                <a16:creationId xmlns:a16="http://schemas.microsoft.com/office/drawing/2014/main" id="{3192D5C6-EFFB-42CC-A451-C1C0B823ECC9}"/>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986999" y="284176"/>
            <a:ext cx="1100138" cy="1314450"/>
          </a:xfrm>
          <a:prstGeom prst="rect">
            <a:avLst/>
          </a:prstGeom>
          <a:noFill/>
          <a:ln>
            <a:noFill/>
          </a:ln>
        </p:spPr>
      </p:pic>
    </p:spTree>
    <p:extLst>
      <p:ext uri="{BB962C8B-B14F-4D97-AF65-F5344CB8AC3E}">
        <p14:creationId xmlns:p14="http://schemas.microsoft.com/office/powerpoint/2010/main" val="1539287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FF95B-6D20-4D70-B757-66E0585F28C7}"/>
              </a:ext>
            </a:extLst>
          </p:cNvPr>
          <p:cNvSpPr>
            <a:spLocks noGrp="1"/>
          </p:cNvSpPr>
          <p:nvPr>
            <p:ph type="title"/>
          </p:nvPr>
        </p:nvSpPr>
        <p:spPr/>
        <p:txBody>
          <a:bodyPr/>
          <a:lstStyle/>
          <a:p>
            <a:pPr algn="ctr"/>
            <a:r>
              <a:rPr lang="en-GB" b="1" cap="none" dirty="0">
                <a:solidFill>
                  <a:schemeClr val="bg1"/>
                </a:solidFill>
                <a:latin typeface="Comic Sans MS" panose="030F0702030302020204" pitchFamily="66" charset="0"/>
              </a:rPr>
              <a:t>Anything you need...</a:t>
            </a:r>
          </a:p>
        </p:txBody>
      </p:sp>
      <p:sp>
        <p:nvSpPr>
          <p:cNvPr id="3" name="Content Placeholder 2">
            <a:extLst>
              <a:ext uri="{FF2B5EF4-FFF2-40B4-BE49-F238E27FC236}">
                <a16:creationId xmlns:a16="http://schemas.microsoft.com/office/drawing/2014/main" id="{CA60A5A8-4218-46E7-94A6-0D994FE4DA9F}"/>
              </a:ext>
            </a:extLst>
          </p:cNvPr>
          <p:cNvSpPr>
            <a:spLocks noGrp="1"/>
          </p:cNvSpPr>
          <p:nvPr>
            <p:ph idx="1"/>
          </p:nvPr>
        </p:nvSpPr>
        <p:spPr>
          <a:xfrm>
            <a:off x="874643" y="2011680"/>
            <a:ext cx="10482470" cy="4562144"/>
          </a:xfrm>
        </p:spPr>
        <p:txBody>
          <a:bodyPr>
            <a:normAutofit/>
          </a:bodyPr>
          <a:lstStyle/>
          <a:p>
            <a:pPr marL="0" indent="0" algn="ctr">
              <a:lnSpc>
                <a:spcPct val="150000"/>
              </a:lnSpc>
              <a:buNone/>
            </a:pPr>
            <a:r>
              <a:rPr lang="en-GB" sz="2400" dirty="0">
                <a:latin typeface="Comic Sans MS" panose="030F0702030302020204" pitchFamily="66" charset="0"/>
              </a:rPr>
              <a:t>If there is anything else on your mind or that you are unsure of just email the office at </a:t>
            </a:r>
            <a:r>
              <a:rPr lang="en-GB" sz="2400" dirty="0">
                <a:latin typeface="Comic Sans MS" panose="030F0702030302020204" pitchFamily="66" charset="0"/>
                <a:hlinkClick r:id="rId3"/>
              </a:rPr>
              <a:t>admin@bibury.gloucs.sch.uk</a:t>
            </a:r>
            <a:r>
              <a:rPr lang="en-GB" sz="2400" dirty="0">
                <a:latin typeface="Comic Sans MS" panose="030F0702030302020204" pitchFamily="66" charset="0"/>
              </a:rPr>
              <a:t> </a:t>
            </a:r>
          </a:p>
          <a:p>
            <a:pPr marL="0" indent="0" algn="ctr">
              <a:lnSpc>
                <a:spcPct val="150000"/>
              </a:lnSpc>
              <a:buNone/>
            </a:pPr>
            <a:r>
              <a:rPr lang="en-GB" sz="2400" dirty="0">
                <a:latin typeface="Comic Sans MS" panose="030F0702030302020204" pitchFamily="66" charset="0"/>
              </a:rPr>
              <a:t>Any emails for Oaks class will be directed to me or Mrs Lincoln may be able to help.</a:t>
            </a:r>
          </a:p>
          <a:p>
            <a:pPr marL="0" indent="0" algn="ctr">
              <a:lnSpc>
                <a:spcPct val="150000"/>
              </a:lnSpc>
              <a:buNone/>
            </a:pPr>
            <a:r>
              <a:rPr lang="en-GB" sz="2400" dirty="0">
                <a:latin typeface="Comic Sans MS" panose="030F0702030302020204" pitchFamily="66" charset="0"/>
              </a:rPr>
              <a:t>If there is something you would like to discuss with me in person, please let me know and we can arrange to talk before or after school. </a:t>
            </a:r>
          </a:p>
          <a:p>
            <a:pPr marL="0" indent="0" algn="ctr">
              <a:lnSpc>
                <a:spcPct val="150000"/>
              </a:lnSpc>
              <a:buNone/>
            </a:pPr>
            <a:r>
              <a:rPr lang="en-GB" sz="2400" dirty="0">
                <a:latin typeface="Comic Sans MS" panose="030F0702030302020204" pitchFamily="66" charset="0"/>
              </a:rPr>
              <a:t>Thank you!</a:t>
            </a:r>
          </a:p>
          <a:p>
            <a:pPr marL="0" indent="0" algn="ctr">
              <a:lnSpc>
                <a:spcPct val="150000"/>
              </a:lnSpc>
              <a:buNone/>
            </a:pPr>
            <a:endParaRPr lang="en-GB" sz="2400" dirty="0">
              <a:latin typeface="Comic Sans MS" panose="030F0702030302020204" pitchFamily="66" charset="0"/>
            </a:endParaRPr>
          </a:p>
        </p:txBody>
      </p:sp>
      <p:pic>
        <p:nvPicPr>
          <p:cNvPr id="5" name="Picture 4" descr="How to Draw an Oak Tree - Really Easy Drawing Tutorial">
            <a:extLst>
              <a:ext uri="{FF2B5EF4-FFF2-40B4-BE49-F238E27FC236}">
                <a16:creationId xmlns:a16="http://schemas.microsoft.com/office/drawing/2014/main" id="{8ECC22BF-53CD-4EC2-8401-6E7D4D012002}"/>
              </a:ext>
            </a:extLst>
          </p:cNvPr>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102781" y="284176"/>
            <a:ext cx="1100138" cy="1314450"/>
          </a:xfrm>
          <a:prstGeom prst="rect">
            <a:avLst/>
          </a:prstGeom>
          <a:noFill/>
          <a:ln>
            <a:noFill/>
          </a:ln>
        </p:spPr>
      </p:pic>
      <p:pic>
        <p:nvPicPr>
          <p:cNvPr id="7" name="Picture 6" descr="How to Draw an Oak Tree - Really Easy Drawing Tutorial">
            <a:extLst>
              <a:ext uri="{FF2B5EF4-FFF2-40B4-BE49-F238E27FC236}">
                <a16:creationId xmlns:a16="http://schemas.microsoft.com/office/drawing/2014/main" id="{5AC9A88B-0953-4309-9551-5C82752DA08B}"/>
              </a:ext>
            </a:extLst>
          </p:cNvPr>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10986999" y="284176"/>
            <a:ext cx="1100138" cy="1314450"/>
          </a:xfrm>
          <a:prstGeom prst="rect">
            <a:avLst/>
          </a:prstGeom>
          <a:noFill/>
          <a:ln>
            <a:noFill/>
          </a:ln>
        </p:spPr>
      </p:pic>
    </p:spTree>
    <p:extLst>
      <p:ext uri="{BB962C8B-B14F-4D97-AF65-F5344CB8AC3E}">
        <p14:creationId xmlns:p14="http://schemas.microsoft.com/office/powerpoint/2010/main" val="3853850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FF95B-6D20-4D70-B757-66E0585F28C7}"/>
              </a:ext>
            </a:extLst>
          </p:cNvPr>
          <p:cNvSpPr>
            <a:spLocks noGrp="1"/>
          </p:cNvSpPr>
          <p:nvPr>
            <p:ph type="title"/>
          </p:nvPr>
        </p:nvSpPr>
        <p:spPr/>
        <p:txBody>
          <a:bodyPr/>
          <a:lstStyle/>
          <a:p>
            <a:pPr algn="ctr"/>
            <a:r>
              <a:rPr lang="en-GB" b="1" cap="none" dirty="0">
                <a:solidFill>
                  <a:schemeClr val="bg1"/>
                </a:solidFill>
                <a:latin typeface="Comic Sans MS" panose="030F0702030302020204" pitchFamily="66" charset="0"/>
              </a:rPr>
              <a:t>Who's who? </a:t>
            </a:r>
          </a:p>
        </p:txBody>
      </p:sp>
      <p:sp>
        <p:nvSpPr>
          <p:cNvPr id="3" name="Content Placeholder 2">
            <a:extLst>
              <a:ext uri="{FF2B5EF4-FFF2-40B4-BE49-F238E27FC236}">
                <a16:creationId xmlns:a16="http://schemas.microsoft.com/office/drawing/2014/main" id="{CA60A5A8-4218-46E7-94A6-0D994FE4DA9F}"/>
              </a:ext>
            </a:extLst>
          </p:cNvPr>
          <p:cNvSpPr>
            <a:spLocks noGrp="1"/>
          </p:cNvSpPr>
          <p:nvPr>
            <p:ph idx="1"/>
          </p:nvPr>
        </p:nvSpPr>
        <p:spPr>
          <a:xfrm>
            <a:off x="620486" y="2011680"/>
            <a:ext cx="11299371" cy="4562144"/>
          </a:xfrm>
        </p:spPr>
        <p:txBody>
          <a:bodyPr>
            <a:normAutofit/>
          </a:bodyPr>
          <a:lstStyle/>
          <a:p>
            <a:pPr>
              <a:lnSpc>
                <a:spcPct val="110000"/>
              </a:lnSpc>
            </a:pPr>
            <a:r>
              <a:rPr lang="en-GB" sz="1800" dirty="0">
                <a:latin typeface="Comic Sans MS" panose="030F0902030302020204" pitchFamily="66" charset="0"/>
              </a:rPr>
              <a:t>Miss Bevans is Oaks class teacher. On Wednesday afternoons the class is taken by Miss Law and on Thursday afternoons and Friday mornings the class is taken our PE coach. Mrs Davies teaches Oaks with Mighty Oaks on Thursday afternoon for French and Music. </a:t>
            </a:r>
          </a:p>
          <a:p>
            <a:pPr>
              <a:lnSpc>
                <a:spcPct val="110000"/>
              </a:lnSpc>
            </a:pPr>
            <a:r>
              <a:rPr lang="en-GB" sz="1800" dirty="0">
                <a:latin typeface="Comic Sans MS" panose="030F0902030302020204" pitchFamily="66" charset="0"/>
              </a:rPr>
              <a:t>Mrs Spring teaches the  Reception, Year 1 and 2 Class.</a:t>
            </a:r>
          </a:p>
          <a:p>
            <a:pPr>
              <a:lnSpc>
                <a:spcPct val="110000"/>
              </a:lnSpc>
            </a:pPr>
            <a:r>
              <a:rPr lang="en-GB" sz="1800" dirty="0">
                <a:latin typeface="Comic Sans MS" panose="030F0902030302020204" pitchFamily="66" charset="0"/>
              </a:rPr>
              <a:t>Mrs Davies teaches the Year 5/6 class.</a:t>
            </a:r>
          </a:p>
          <a:p>
            <a:pPr>
              <a:lnSpc>
                <a:spcPct val="110000"/>
              </a:lnSpc>
            </a:pPr>
            <a:r>
              <a:rPr lang="en-GB" sz="1800" dirty="0">
                <a:latin typeface="Comic Sans MS" panose="030F0902030302020204" pitchFamily="66" charset="0"/>
              </a:rPr>
              <a:t>Mrs Williams works with Acorns Class all week and she works with the EYFS group alongside Mrs Spring.</a:t>
            </a:r>
          </a:p>
          <a:p>
            <a:pPr>
              <a:lnSpc>
                <a:spcPct val="110000"/>
              </a:lnSpc>
            </a:pPr>
            <a:r>
              <a:rPr lang="en-GB" sz="1800" dirty="0">
                <a:latin typeface="Comic Sans MS" panose="030F0902030302020204" pitchFamily="66" charset="0"/>
              </a:rPr>
              <a:t>Mrs Lincoln runs the office and messages can be left with her by phone or email</a:t>
            </a:r>
          </a:p>
          <a:p>
            <a:pPr>
              <a:lnSpc>
                <a:spcPct val="110000"/>
              </a:lnSpc>
            </a:pPr>
            <a:r>
              <a:rPr lang="en-GB" sz="1800" dirty="0">
                <a:latin typeface="Comic Sans MS" panose="030F0902030302020204" pitchFamily="66" charset="0"/>
              </a:rPr>
              <a:t>Mrs Feltham support groups of children for Maths within the lesson and also supports with some interventions and hearing readers</a:t>
            </a:r>
          </a:p>
          <a:p>
            <a:pPr>
              <a:lnSpc>
                <a:spcPct val="110000"/>
              </a:lnSpc>
            </a:pPr>
            <a:r>
              <a:rPr lang="en-GB" sz="1800" dirty="0">
                <a:latin typeface="Comic Sans MS" panose="030F0902030302020204" pitchFamily="66" charset="0"/>
              </a:rPr>
              <a:t>Mrs Howe helps with lunches and hears readers.</a:t>
            </a:r>
          </a:p>
        </p:txBody>
      </p:sp>
      <p:pic>
        <p:nvPicPr>
          <p:cNvPr id="5" name="Picture 4" descr="How to Draw an Oak Tree - Really Easy Drawing Tutorial">
            <a:extLst>
              <a:ext uri="{FF2B5EF4-FFF2-40B4-BE49-F238E27FC236}">
                <a16:creationId xmlns:a16="http://schemas.microsoft.com/office/drawing/2014/main" id="{8F8D67FD-B850-4D01-AABA-9B81850F900E}"/>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2781" y="284176"/>
            <a:ext cx="1100138" cy="1314450"/>
          </a:xfrm>
          <a:prstGeom prst="rect">
            <a:avLst/>
          </a:prstGeom>
          <a:noFill/>
          <a:ln>
            <a:noFill/>
          </a:ln>
        </p:spPr>
      </p:pic>
      <p:pic>
        <p:nvPicPr>
          <p:cNvPr id="7" name="Picture 6" descr="How to Draw an Oak Tree - Really Easy Drawing Tutorial">
            <a:extLst>
              <a:ext uri="{FF2B5EF4-FFF2-40B4-BE49-F238E27FC236}">
                <a16:creationId xmlns:a16="http://schemas.microsoft.com/office/drawing/2014/main" id="{5AB4C53F-7B54-42D8-BFD5-0803596D17FD}"/>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986999" y="284176"/>
            <a:ext cx="1100138" cy="1314450"/>
          </a:xfrm>
          <a:prstGeom prst="rect">
            <a:avLst/>
          </a:prstGeom>
          <a:noFill/>
          <a:ln>
            <a:noFill/>
          </a:ln>
        </p:spPr>
      </p:pic>
    </p:spTree>
    <p:extLst>
      <p:ext uri="{BB962C8B-B14F-4D97-AF65-F5344CB8AC3E}">
        <p14:creationId xmlns:p14="http://schemas.microsoft.com/office/powerpoint/2010/main" val="3892162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FF95B-6D20-4D70-B757-66E0585F28C7}"/>
              </a:ext>
            </a:extLst>
          </p:cNvPr>
          <p:cNvSpPr>
            <a:spLocks noGrp="1"/>
          </p:cNvSpPr>
          <p:nvPr>
            <p:ph type="title"/>
          </p:nvPr>
        </p:nvSpPr>
        <p:spPr/>
        <p:txBody>
          <a:bodyPr/>
          <a:lstStyle/>
          <a:p>
            <a:pPr algn="ctr"/>
            <a:r>
              <a:rPr lang="en-GB" b="1" cap="none" dirty="0">
                <a:solidFill>
                  <a:schemeClr val="bg1"/>
                </a:solidFill>
                <a:latin typeface="Comic Sans MS" panose="030F0702030302020204" pitchFamily="66" charset="0"/>
              </a:rPr>
              <a:t>What this term will be like for Oaks?</a:t>
            </a:r>
          </a:p>
        </p:txBody>
      </p:sp>
      <p:sp>
        <p:nvSpPr>
          <p:cNvPr id="3" name="Content Placeholder 2">
            <a:extLst>
              <a:ext uri="{FF2B5EF4-FFF2-40B4-BE49-F238E27FC236}">
                <a16:creationId xmlns:a16="http://schemas.microsoft.com/office/drawing/2014/main" id="{CA60A5A8-4218-46E7-94A6-0D994FE4DA9F}"/>
              </a:ext>
            </a:extLst>
          </p:cNvPr>
          <p:cNvSpPr>
            <a:spLocks noGrp="1"/>
          </p:cNvSpPr>
          <p:nvPr>
            <p:ph idx="1"/>
          </p:nvPr>
        </p:nvSpPr>
        <p:spPr>
          <a:xfrm>
            <a:off x="371794" y="2011680"/>
            <a:ext cx="11446329" cy="4562144"/>
          </a:xfrm>
        </p:spPr>
        <p:txBody>
          <a:bodyPr>
            <a:normAutofit fontScale="25000" lnSpcReduction="20000"/>
          </a:bodyPr>
          <a:lstStyle/>
          <a:p>
            <a:pPr marL="0" indent="0" algn="ctr">
              <a:lnSpc>
                <a:spcPct val="150000"/>
              </a:lnSpc>
              <a:buNone/>
            </a:pPr>
            <a:r>
              <a:rPr lang="en-GB" sz="7600" dirty="0">
                <a:latin typeface="Comic Sans MS" panose="030F0702030302020204" pitchFamily="66" charset="0"/>
              </a:rPr>
              <a:t>This term we have lots of exciting topics coming up.</a:t>
            </a:r>
          </a:p>
          <a:p>
            <a:pPr>
              <a:lnSpc>
                <a:spcPct val="150000"/>
              </a:lnSpc>
            </a:pPr>
            <a:r>
              <a:rPr lang="en-GB" sz="7600" dirty="0">
                <a:latin typeface="Comic Sans MS" panose="030F0702030302020204" pitchFamily="66" charset="0"/>
              </a:rPr>
              <a:t>In Maths, we are starting with Place Value and then moving onto Addition and Subtraction units later in the term. </a:t>
            </a:r>
            <a:endParaRPr lang="en-GB" sz="7600" dirty="0" smtClean="0">
              <a:latin typeface="Comic Sans MS" panose="030F0702030302020204" pitchFamily="66" charset="0"/>
            </a:endParaRPr>
          </a:p>
          <a:p>
            <a:pPr>
              <a:lnSpc>
                <a:spcPct val="150000"/>
              </a:lnSpc>
            </a:pPr>
            <a:r>
              <a:rPr lang="en-GB" sz="7600" dirty="0" smtClean="0">
                <a:latin typeface="Comic Sans MS" panose="030F0702030302020204" pitchFamily="66" charset="0"/>
              </a:rPr>
              <a:t>In </a:t>
            </a:r>
            <a:r>
              <a:rPr lang="en-GB" sz="7600" dirty="0">
                <a:latin typeface="Comic Sans MS" panose="030F0702030302020204" pitchFamily="66" charset="0"/>
              </a:rPr>
              <a:t>English, we are starting with a topic on writing a Myth using the Greek Myth Theseus and the Minotaur as our inspiration. Later in the term, we will also explore and write instructions.</a:t>
            </a:r>
          </a:p>
          <a:p>
            <a:pPr>
              <a:lnSpc>
                <a:spcPct val="150000"/>
              </a:lnSpc>
            </a:pPr>
            <a:r>
              <a:rPr lang="en-GB" sz="7600" dirty="0">
                <a:latin typeface="Comic Sans MS" panose="030F0702030302020204" pitchFamily="66" charset="0"/>
              </a:rPr>
              <a:t>The topic for History this term is Ancient </a:t>
            </a:r>
            <a:r>
              <a:rPr lang="en-GB" sz="7600" dirty="0" smtClean="0">
                <a:latin typeface="Comic Sans MS" panose="030F0702030302020204" pitchFamily="66" charset="0"/>
              </a:rPr>
              <a:t>Greece </a:t>
            </a:r>
            <a:r>
              <a:rPr lang="en-GB" sz="7600" dirty="0">
                <a:latin typeface="Comic Sans MS" panose="030F0702030302020204" pitchFamily="66" charset="0"/>
              </a:rPr>
              <a:t>and in RE, we will be learning about Hinduism. </a:t>
            </a:r>
          </a:p>
          <a:p>
            <a:pPr>
              <a:lnSpc>
                <a:spcPct val="150000"/>
              </a:lnSpc>
            </a:pPr>
            <a:r>
              <a:rPr lang="en-GB" sz="7600" dirty="0">
                <a:latin typeface="Comic Sans MS" panose="030F0702030302020204" pitchFamily="66" charset="0"/>
              </a:rPr>
              <a:t>You will receive a Knowledge Organiser which summarises the topics in other subjects such as Art and History.</a:t>
            </a:r>
          </a:p>
          <a:p>
            <a:pPr marL="0" indent="0">
              <a:lnSpc>
                <a:spcPct val="150000"/>
              </a:lnSpc>
              <a:buNone/>
            </a:pPr>
            <a:endParaRPr lang="en-GB" sz="3600" dirty="0">
              <a:latin typeface="Comic Sans MS" panose="030F0702030302020204" pitchFamily="66" charset="0"/>
            </a:endParaRPr>
          </a:p>
        </p:txBody>
      </p:sp>
      <p:pic>
        <p:nvPicPr>
          <p:cNvPr id="5" name="Picture 4" descr="How to Draw an Oak Tree - Really Easy Drawing Tutorial">
            <a:extLst>
              <a:ext uri="{FF2B5EF4-FFF2-40B4-BE49-F238E27FC236}">
                <a16:creationId xmlns:a16="http://schemas.microsoft.com/office/drawing/2014/main" id="{8F8D67FD-B850-4D01-AABA-9B81850F900E}"/>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2781" y="284176"/>
            <a:ext cx="1100138" cy="1314450"/>
          </a:xfrm>
          <a:prstGeom prst="rect">
            <a:avLst/>
          </a:prstGeom>
          <a:noFill/>
          <a:ln>
            <a:noFill/>
          </a:ln>
        </p:spPr>
      </p:pic>
      <p:pic>
        <p:nvPicPr>
          <p:cNvPr id="7" name="Picture 6" descr="How to Draw an Oak Tree - Really Easy Drawing Tutorial">
            <a:extLst>
              <a:ext uri="{FF2B5EF4-FFF2-40B4-BE49-F238E27FC236}">
                <a16:creationId xmlns:a16="http://schemas.microsoft.com/office/drawing/2014/main" id="{5AB4C53F-7B54-42D8-BFD5-0803596D17FD}"/>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986999" y="284176"/>
            <a:ext cx="1100138" cy="1314450"/>
          </a:xfrm>
          <a:prstGeom prst="rect">
            <a:avLst/>
          </a:prstGeom>
          <a:noFill/>
          <a:ln>
            <a:noFill/>
          </a:ln>
        </p:spPr>
      </p:pic>
    </p:spTree>
    <p:extLst>
      <p:ext uri="{BB962C8B-B14F-4D97-AF65-F5344CB8AC3E}">
        <p14:creationId xmlns:p14="http://schemas.microsoft.com/office/powerpoint/2010/main" val="4081567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FF95B-6D20-4D70-B757-66E0585F28C7}"/>
              </a:ext>
            </a:extLst>
          </p:cNvPr>
          <p:cNvSpPr>
            <a:spLocks noGrp="1"/>
          </p:cNvSpPr>
          <p:nvPr>
            <p:ph type="title"/>
          </p:nvPr>
        </p:nvSpPr>
        <p:spPr/>
        <p:txBody>
          <a:bodyPr/>
          <a:lstStyle/>
          <a:p>
            <a:pPr algn="ctr"/>
            <a:r>
              <a:rPr lang="en-GB" b="1" cap="none" dirty="0" smtClean="0">
                <a:solidFill>
                  <a:schemeClr val="bg1"/>
                </a:solidFill>
                <a:latin typeface="Comic Sans MS" panose="030F0702030302020204" pitchFamily="66" charset="0"/>
              </a:rPr>
              <a:t>PE and Swimming</a:t>
            </a:r>
            <a:endParaRPr lang="en-GB" b="1" cap="none" dirty="0">
              <a:solidFill>
                <a:schemeClr val="bg1"/>
              </a:solidFill>
              <a:latin typeface="Comic Sans MS" panose="030F0702030302020204" pitchFamily="66" charset="0"/>
            </a:endParaRPr>
          </a:p>
        </p:txBody>
      </p:sp>
      <p:sp>
        <p:nvSpPr>
          <p:cNvPr id="3" name="Content Placeholder 2">
            <a:extLst>
              <a:ext uri="{FF2B5EF4-FFF2-40B4-BE49-F238E27FC236}">
                <a16:creationId xmlns:a16="http://schemas.microsoft.com/office/drawing/2014/main" id="{CA60A5A8-4218-46E7-94A6-0D994FE4DA9F}"/>
              </a:ext>
            </a:extLst>
          </p:cNvPr>
          <p:cNvSpPr>
            <a:spLocks noGrp="1"/>
          </p:cNvSpPr>
          <p:nvPr>
            <p:ph idx="1"/>
          </p:nvPr>
        </p:nvSpPr>
        <p:spPr>
          <a:xfrm>
            <a:off x="652850" y="2011680"/>
            <a:ext cx="10940143" cy="4562144"/>
          </a:xfrm>
        </p:spPr>
        <p:txBody>
          <a:bodyPr>
            <a:normAutofit fontScale="47500" lnSpcReduction="20000"/>
          </a:bodyPr>
          <a:lstStyle/>
          <a:p>
            <a:pPr marL="0" indent="0" algn="ctr">
              <a:lnSpc>
                <a:spcPct val="150000"/>
              </a:lnSpc>
              <a:buNone/>
            </a:pPr>
            <a:r>
              <a:rPr lang="en-GB" sz="5900" dirty="0">
                <a:latin typeface="Comic Sans MS" panose="030F0702030302020204" pitchFamily="66" charset="0"/>
              </a:rPr>
              <a:t>In Term 1 our PE days will be on Thursday afternoon and Friday morning with our coach. </a:t>
            </a:r>
            <a:r>
              <a:rPr lang="en-GB" sz="5900" dirty="0">
                <a:latin typeface="Comic Sans MS" panose="030F0902030302020204" pitchFamily="66" charset="0"/>
                <a:ea typeface="Calibri" panose="020F0502020204030204" pitchFamily="34" charset="0"/>
                <a:cs typeface="Times New Roman" panose="02020603050405020304" pitchFamily="18" charset="0"/>
              </a:rPr>
              <a:t>C</a:t>
            </a:r>
            <a:r>
              <a:rPr lang="en-GB" sz="5900" dirty="0">
                <a:effectLst/>
                <a:latin typeface="Comic Sans MS" panose="030F0902030302020204" pitchFamily="66" charset="0"/>
                <a:ea typeface="Calibri" panose="020F0502020204030204" pitchFamily="34" charset="0"/>
                <a:cs typeface="Times New Roman" panose="02020603050405020304" pitchFamily="18" charset="0"/>
              </a:rPr>
              <a:t>hildren will need to come into school wearing their uniform on these days and will change into their kits for their PE lessons.</a:t>
            </a:r>
            <a:r>
              <a:rPr lang="en-GB" sz="5900" dirty="0">
                <a:effectLst/>
                <a:latin typeface="Comic Sans MS" panose="030F0902030302020204" pitchFamily="66" charset="0"/>
              </a:rPr>
              <a:t> </a:t>
            </a:r>
          </a:p>
          <a:p>
            <a:pPr marL="0" indent="0" algn="ctr">
              <a:lnSpc>
                <a:spcPct val="150000"/>
              </a:lnSpc>
              <a:buNone/>
            </a:pPr>
            <a:endParaRPr lang="en-GB" sz="5900" dirty="0">
              <a:latin typeface="Comic Sans MS" panose="030F0902030302020204" pitchFamily="66" charset="0"/>
            </a:endParaRPr>
          </a:p>
          <a:p>
            <a:pPr marL="0" indent="0" algn="ctr">
              <a:lnSpc>
                <a:spcPct val="150000"/>
              </a:lnSpc>
              <a:buNone/>
            </a:pPr>
            <a:r>
              <a:rPr lang="en-GB" sz="5900" dirty="0">
                <a:latin typeface="Comic Sans MS" panose="030F0702030302020204" pitchFamily="66" charset="0"/>
              </a:rPr>
              <a:t>The whole school will also have swimming on Tuesday afternoons. </a:t>
            </a:r>
            <a:endParaRPr lang="en-GB" sz="6500" b="1" dirty="0">
              <a:latin typeface="Comic Sans MS" panose="030F0902030302020204" pitchFamily="66" charset="0"/>
            </a:endParaRPr>
          </a:p>
        </p:txBody>
      </p:sp>
      <p:pic>
        <p:nvPicPr>
          <p:cNvPr id="5" name="Picture 4" descr="How to Draw an Oak Tree - Really Easy Drawing Tutorial">
            <a:extLst>
              <a:ext uri="{FF2B5EF4-FFF2-40B4-BE49-F238E27FC236}">
                <a16:creationId xmlns:a16="http://schemas.microsoft.com/office/drawing/2014/main" id="{3F9EAA56-AB8B-467B-A214-4E533FF48E47}"/>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2781" y="284176"/>
            <a:ext cx="1100138" cy="1314450"/>
          </a:xfrm>
          <a:prstGeom prst="rect">
            <a:avLst/>
          </a:prstGeom>
          <a:noFill/>
          <a:ln>
            <a:noFill/>
          </a:ln>
        </p:spPr>
      </p:pic>
      <p:pic>
        <p:nvPicPr>
          <p:cNvPr id="7" name="Picture 6" descr="How to Draw an Oak Tree - Really Easy Drawing Tutorial">
            <a:extLst>
              <a:ext uri="{FF2B5EF4-FFF2-40B4-BE49-F238E27FC236}">
                <a16:creationId xmlns:a16="http://schemas.microsoft.com/office/drawing/2014/main" id="{F4E4F5FC-CAA7-4729-82B5-3FCE753C86C5}"/>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986999" y="284176"/>
            <a:ext cx="1100138" cy="1314450"/>
          </a:xfrm>
          <a:prstGeom prst="rect">
            <a:avLst/>
          </a:prstGeom>
          <a:noFill/>
          <a:ln>
            <a:noFill/>
          </a:ln>
        </p:spPr>
      </p:pic>
    </p:spTree>
    <p:extLst>
      <p:ext uri="{BB962C8B-B14F-4D97-AF65-F5344CB8AC3E}">
        <p14:creationId xmlns:p14="http://schemas.microsoft.com/office/powerpoint/2010/main" val="1192095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FF95B-6D20-4D70-B757-66E0585F28C7}"/>
              </a:ext>
            </a:extLst>
          </p:cNvPr>
          <p:cNvSpPr>
            <a:spLocks noGrp="1"/>
          </p:cNvSpPr>
          <p:nvPr>
            <p:ph type="title"/>
          </p:nvPr>
        </p:nvSpPr>
        <p:spPr/>
        <p:txBody>
          <a:bodyPr/>
          <a:lstStyle/>
          <a:p>
            <a:pPr algn="ctr"/>
            <a:r>
              <a:rPr lang="en-GB" b="1" cap="none" dirty="0">
                <a:solidFill>
                  <a:schemeClr val="bg1"/>
                </a:solidFill>
                <a:latin typeface="Comic Sans MS" panose="030F0702030302020204" pitchFamily="66" charset="0"/>
              </a:rPr>
              <a:t>Oaks and Mighty Oaks</a:t>
            </a:r>
          </a:p>
        </p:txBody>
      </p:sp>
      <p:sp>
        <p:nvSpPr>
          <p:cNvPr id="3" name="Content Placeholder 2">
            <a:extLst>
              <a:ext uri="{FF2B5EF4-FFF2-40B4-BE49-F238E27FC236}">
                <a16:creationId xmlns:a16="http://schemas.microsoft.com/office/drawing/2014/main" id="{CA60A5A8-4218-46E7-94A6-0D994FE4DA9F}"/>
              </a:ext>
            </a:extLst>
          </p:cNvPr>
          <p:cNvSpPr>
            <a:spLocks noGrp="1"/>
          </p:cNvSpPr>
          <p:nvPr>
            <p:ph idx="1"/>
          </p:nvPr>
        </p:nvSpPr>
        <p:spPr>
          <a:xfrm>
            <a:off x="1202919" y="2011680"/>
            <a:ext cx="9784080" cy="4562144"/>
          </a:xfrm>
        </p:spPr>
        <p:txBody>
          <a:bodyPr>
            <a:normAutofit/>
          </a:bodyPr>
          <a:lstStyle/>
          <a:p>
            <a:pPr marL="0" indent="0" algn="ctr">
              <a:lnSpc>
                <a:spcPct val="150000"/>
              </a:lnSpc>
              <a:buNone/>
            </a:pPr>
            <a:r>
              <a:rPr lang="en-GB" sz="2800" dirty="0">
                <a:latin typeface="Comic Sans MS" panose="030F0902030302020204" pitchFamily="66" charset="0"/>
              </a:rPr>
              <a:t>Similar to last year, there are some afternoons where the Oaks (Year 3/4) and the Mighty Oaks (Year 5/6) will be together for their lessons.</a:t>
            </a:r>
            <a:endParaRPr lang="en-GB" sz="2800" dirty="0">
              <a:latin typeface="Comic Sans MS" panose="030F0902030302020204" pitchFamily="66" charset="0"/>
              <a:ea typeface="Calibri" panose="020F0502020204030204" pitchFamily="34" charset="0"/>
              <a:cs typeface="Times New Roman" panose="02020603050405020304" pitchFamily="18" charset="0"/>
            </a:endParaRPr>
          </a:p>
          <a:p>
            <a:pPr marL="0" indent="0" algn="ctr">
              <a:lnSpc>
                <a:spcPct val="150000"/>
              </a:lnSpc>
              <a:spcAft>
                <a:spcPts val="800"/>
              </a:spcAft>
              <a:buNone/>
            </a:pPr>
            <a:r>
              <a:rPr lang="en-GB" sz="2800" dirty="0">
                <a:latin typeface="Comic Sans MS" panose="030F0902030302020204" pitchFamily="66" charset="0"/>
                <a:ea typeface="Calibri" panose="020F0502020204030204" pitchFamily="34" charset="0"/>
                <a:cs typeface="Times New Roman" panose="02020603050405020304" pitchFamily="18" charset="0"/>
              </a:rPr>
              <a:t>T</a:t>
            </a:r>
            <a:r>
              <a:rPr lang="en-GB" sz="2800" dirty="0">
                <a:effectLst/>
                <a:latin typeface="Comic Sans MS" panose="030F0902030302020204" pitchFamily="66" charset="0"/>
                <a:ea typeface="Calibri" panose="020F0502020204030204" pitchFamily="34" charset="0"/>
                <a:cs typeface="Times New Roman" panose="02020603050405020304" pitchFamily="18" charset="0"/>
              </a:rPr>
              <a:t>hey will be together as a key stage for Music, French (Mrs. Davies), Art, History, Geography, Computing (Miss Bevans) and PE (provided by Up and Under Sports).</a:t>
            </a:r>
          </a:p>
          <a:p>
            <a:pPr marL="0" indent="0">
              <a:lnSpc>
                <a:spcPct val="150000"/>
              </a:lnSpc>
              <a:buNone/>
            </a:pPr>
            <a:endParaRPr lang="en-GB" sz="3600" dirty="0">
              <a:latin typeface="Comic Sans MS" panose="030F0702030302020204" pitchFamily="66" charset="0"/>
            </a:endParaRPr>
          </a:p>
        </p:txBody>
      </p:sp>
      <p:pic>
        <p:nvPicPr>
          <p:cNvPr id="5" name="Picture 4" descr="How to Draw an Oak Tree - Really Easy Drawing Tutorial">
            <a:extLst>
              <a:ext uri="{FF2B5EF4-FFF2-40B4-BE49-F238E27FC236}">
                <a16:creationId xmlns:a16="http://schemas.microsoft.com/office/drawing/2014/main" id="{3C60114B-868D-4BA1-9BEB-D63DBF36CF9C}"/>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2781" y="284176"/>
            <a:ext cx="1100138" cy="1314450"/>
          </a:xfrm>
          <a:prstGeom prst="rect">
            <a:avLst/>
          </a:prstGeom>
          <a:noFill/>
          <a:ln>
            <a:noFill/>
          </a:ln>
        </p:spPr>
      </p:pic>
      <p:pic>
        <p:nvPicPr>
          <p:cNvPr id="7" name="Picture 6" descr="How to Draw an Oak Tree - Really Easy Drawing Tutorial">
            <a:extLst>
              <a:ext uri="{FF2B5EF4-FFF2-40B4-BE49-F238E27FC236}">
                <a16:creationId xmlns:a16="http://schemas.microsoft.com/office/drawing/2014/main" id="{9B553CDB-9E5F-47F7-A6E1-817035AED511}"/>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986999" y="284176"/>
            <a:ext cx="1100138" cy="1314450"/>
          </a:xfrm>
          <a:prstGeom prst="rect">
            <a:avLst/>
          </a:prstGeom>
          <a:noFill/>
          <a:ln>
            <a:noFill/>
          </a:ln>
        </p:spPr>
      </p:pic>
    </p:spTree>
    <p:extLst>
      <p:ext uri="{BB962C8B-B14F-4D97-AF65-F5344CB8AC3E}">
        <p14:creationId xmlns:p14="http://schemas.microsoft.com/office/powerpoint/2010/main" val="3910809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FF95B-6D20-4D70-B757-66E0585F28C7}"/>
              </a:ext>
            </a:extLst>
          </p:cNvPr>
          <p:cNvSpPr>
            <a:spLocks noGrp="1"/>
          </p:cNvSpPr>
          <p:nvPr>
            <p:ph type="title"/>
          </p:nvPr>
        </p:nvSpPr>
        <p:spPr/>
        <p:txBody>
          <a:bodyPr/>
          <a:lstStyle/>
          <a:p>
            <a:pPr algn="ctr"/>
            <a:r>
              <a:rPr lang="en-GB" b="1" cap="none" dirty="0">
                <a:solidFill>
                  <a:schemeClr val="bg1"/>
                </a:solidFill>
                <a:latin typeface="Comic Sans MS" panose="030F0702030302020204" pitchFamily="66" charset="0"/>
              </a:rPr>
              <a:t>Oaks and Mighty Oaks Timetable</a:t>
            </a:r>
          </a:p>
        </p:txBody>
      </p:sp>
      <p:pic>
        <p:nvPicPr>
          <p:cNvPr id="11" name="Picture 10" descr="How to Draw an Oak Tree - Really Easy Drawing Tutorial">
            <a:extLst>
              <a:ext uri="{FF2B5EF4-FFF2-40B4-BE49-F238E27FC236}">
                <a16:creationId xmlns:a16="http://schemas.microsoft.com/office/drawing/2014/main" id="{ABD8C9DD-B5DF-470E-A42D-AB23EBD2BEFF}"/>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2781" y="284176"/>
            <a:ext cx="1100138" cy="1314450"/>
          </a:xfrm>
          <a:prstGeom prst="rect">
            <a:avLst/>
          </a:prstGeom>
          <a:noFill/>
          <a:ln>
            <a:noFill/>
          </a:ln>
        </p:spPr>
      </p:pic>
      <p:pic>
        <p:nvPicPr>
          <p:cNvPr id="13" name="Picture 12" descr="How to Draw an Oak Tree - Really Easy Drawing Tutorial">
            <a:extLst>
              <a:ext uri="{FF2B5EF4-FFF2-40B4-BE49-F238E27FC236}">
                <a16:creationId xmlns:a16="http://schemas.microsoft.com/office/drawing/2014/main" id="{D104D377-AAF9-4D92-835B-494238BF452B}"/>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986999" y="284176"/>
            <a:ext cx="1100138" cy="1314450"/>
          </a:xfrm>
          <a:prstGeom prst="rect">
            <a:avLst/>
          </a:prstGeom>
          <a:noFill/>
          <a:ln>
            <a:noFill/>
          </a:ln>
        </p:spPr>
      </p:pic>
      <p:graphicFrame>
        <p:nvGraphicFramePr>
          <p:cNvPr id="14" name="Table 13">
            <a:extLst>
              <a:ext uri="{FF2B5EF4-FFF2-40B4-BE49-F238E27FC236}">
                <a16:creationId xmlns:a16="http://schemas.microsoft.com/office/drawing/2014/main" id="{74F6DC61-0AB0-7FFD-AB98-087AC9B1A58A}"/>
              </a:ext>
            </a:extLst>
          </p:cNvPr>
          <p:cNvGraphicFramePr>
            <a:graphicFrameLocks noGrp="1"/>
          </p:cNvGraphicFramePr>
          <p:nvPr>
            <p:extLst>
              <p:ext uri="{D42A27DB-BD31-4B8C-83A1-F6EECF244321}">
                <p14:modId xmlns:p14="http://schemas.microsoft.com/office/powerpoint/2010/main" val="1274477008"/>
              </p:ext>
            </p:extLst>
          </p:nvPr>
        </p:nvGraphicFramePr>
        <p:xfrm>
          <a:off x="510933" y="2069782"/>
          <a:ext cx="11168052" cy="4351640"/>
        </p:xfrm>
        <a:graphic>
          <a:graphicData uri="http://schemas.openxmlformats.org/drawingml/2006/table">
            <a:tbl>
              <a:tblPr firstRow="1" firstCol="1" bandRow="1">
                <a:tableStyleId>{21E4AEA4-8DFA-4A89-87EB-49C32662AFE0}</a:tableStyleId>
              </a:tblPr>
              <a:tblGrid>
                <a:gridCol w="1193336">
                  <a:extLst>
                    <a:ext uri="{9D8B030D-6E8A-4147-A177-3AD203B41FA5}">
                      <a16:colId xmlns:a16="http://schemas.microsoft.com/office/drawing/2014/main" val="2973453604"/>
                    </a:ext>
                  </a:extLst>
                </a:gridCol>
                <a:gridCol w="1193336">
                  <a:extLst>
                    <a:ext uri="{9D8B030D-6E8A-4147-A177-3AD203B41FA5}">
                      <a16:colId xmlns:a16="http://schemas.microsoft.com/office/drawing/2014/main" val="1379362180"/>
                    </a:ext>
                  </a:extLst>
                </a:gridCol>
                <a:gridCol w="2143921">
                  <a:extLst>
                    <a:ext uri="{9D8B030D-6E8A-4147-A177-3AD203B41FA5}">
                      <a16:colId xmlns:a16="http://schemas.microsoft.com/office/drawing/2014/main" val="3967732825"/>
                    </a:ext>
                  </a:extLst>
                </a:gridCol>
                <a:gridCol w="536170">
                  <a:extLst>
                    <a:ext uri="{9D8B030D-6E8A-4147-A177-3AD203B41FA5}">
                      <a16:colId xmlns:a16="http://schemas.microsoft.com/office/drawing/2014/main" val="1240525462"/>
                    </a:ext>
                  </a:extLst>
                </a:gridCol>
                <a:gridCol w="1929907">
                  <a:extLst>
                    <a:ext uri="{9D8B030D-6E8A-4147-A177-3AD203B41FA5}">
                      <a16:colId xmlns:a16="http://schemas.microsoft.com/office/drawing/2014/main" val="3624260114"/>
                    </a:ext>
                  </a:extLst>
                </a:gridCol>
                <a:gridCol w="964197">
                  <a:extLst>
                    <a:ext uri="{9D8B030D-6E8A-4147-A177-3AD203B41FA5}">
                      <a16:colId xmlns:a16="http://schemas.microsoft.com/office/drawing/2014/main" val="4043412816"/>
                    </a:ext>
                  </a:extLst>
                </a:gridCol>
                <a:gridCol w="536170">
                  <a:extLst>
                    <a:ext uri="{9D8B030D-6E8A-4147-A177-3AD203B41FA5}">
                      <a16:colId xmlns:a16="http://schemas.microsoft.com/office/drawing/2014/main" val="3321458627"/>
                    </a:ext>
                  </a:extLst>
                </a:gridCol>
                <a:gridCol w="825807">
                  <a:extLst>
                    <a:ext uri="{9D8B030D-6E8A-4147-A177-3AD203B41FA5}">
                      <a16:colId xmlns:a16="http://schemas.microsoft.com/office/drawing/2014/main" val="1210540038"/>
                    </a:ext>
                  </a:extLst>
                </a:gridCol>
                <a:gridCol w="111922">
                  <a:extLst>
                    <a:ext uri="{9D8B030D-6E8A-4147-A177-3AD203B41FA5}">
                      <a16:colId xmlns:a16="http://schemas.microsoft.com/office/drawing/2014/main" val="1410467269"/>
                    </a:ext>
                  </a:extLst>
                </a:gridCol>
                <a:gridCol w="1733286">
                  <a:extLst>
                    <a:ext uri="{9D8B030D-6E8A-4147-A177-3AD203B41FA5}">
                      <a16:colId xmlns:a16="http://schemas.microsoft.com/office/drawing/2014/main" val="944232213"/>
                    </a:ext>
                  </a:extLst>
                </a:gridCol>
              </a:tblGrid>
              <a:tr h="330283">
                <a:tc>
                  <a:txBody>
                    <a:bodyPr/>
                    <a:lstStyle/>
                    <a:p>
                      <a:pPr algn="l">
                        <a:lnSpc>
                          <a:spcPct val="107000"/>
                        </a:lnSpc>
                        <a:spcAft>
                          <a:spcPts val="800"/>
                        </a:spcAft>
                      </a:pPr>
                      <a:r>
                        <a:rPr lang="en-GB" sz="14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400">
                          <a:effectLst/>
                        </a:rPr>
                        <a:t>8:45-9.00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400">
                          <a:effectLst/>
                        </a:rPr>
                        <a:t>9.00-10.00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4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400">
                          <a:effectLst/>
                        </a:rPr>
                        <a:t>10:15-11:40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400">
                          <a:effectLst/>
                        </a:rPr>
                        <a:t>11:40-12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4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algn="ctr">
                        <a:lnSpc>
                          <a:spcPct val="107000"/>
                        </a:lnSpc>
                        <a:spcAft>
                          <a:spcPts val="800"/>
                        </a:spcAft>
                      </a:pPr>
                      <a:r>
                        <a:rPr lang="en-GB" sz="1400">
                          <a:effectLst/>
                        </a:rPr>
                        <a:t>1.00-3.15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16883782"/>
                  </a:ext>
                </a:extLst>
              </a:tr>
              <a:tr h="986086">
                <a:tc>
                  <a:txBody>
                    <a:bodyPr/>
                    <a:lstStyle/>
                    <a:p>
                      <a:pPr algn="l">
                        <a:lnSpc>
                          <a:spcPct val="107000"/>
                        </a:lnSpc>
                        <a:spcAft>
                          <a:spcPts val="800"/>
                        </a:spcAft>
                      </a:pPr>
                      <a:r>
                        <a:rPr lang="en-GB" sz="1400">
                          <a:effectLst/>
                        </a:rPr>
                        <a:t>Monday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EMA</a:t>
                      </a:r>
                    </a:p>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English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Math</a:t>
                      </a:r>
                    </a:p>
                    <a:p>
                      <a:pPr algn="l">
                        <a:lnSpc>
                          <a:spcPct val="107000"/>
                        </a:lnSpc>
                        <a:spcAft>
                          <a:spcPts val="800"/>
                        </a:spcAft>
                      </a:pPr>
                      <a:r>
                        <a:rPr lang="en-GB" sz="1100">
                          <a:effectLst/>
                        </a:rPr>
                        <a:t>Math Skills (20 mins)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Worship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algn="l">
                        <a:lnSpc>
                          <a:spcPct val="107000"/>
                        </a:lnSpc>
                        <a:spcAft>
                          <a:spcPts val="800"/>
                        </a:spcAft>
                      </a:pPr>
                      <a:r>
                        <a:rPr lang="en-GB" sz="1100" dirty="0">
                          <a:effectLst/>
                        </a:rPr>
                        <a:t>History/Computing with Oaks and Mighty Oaks – Miss Bevans</a:t>
                      </a: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71859960"/>
                  </a:ext>
                </a:extLst>
              </a:tr>
              <a:tr h="596256">
                <a:tc>
                  <a:txBody>
                    <a:bodyPr/>
                    <a:lstStyle/>
                    <a:p>
                      <a:pPr algn="l">
                        <a:lnSpc>
                          <a:spcPct val="107000"/>
                        </a:lnSpc>
                        <a:spcAft>
                          <a:spcPts val="800"/>
                        </a:spcAft>
                      </a:pPr>
                      <a:r>
                        <a:rPr lang="en-GB" sz="1400">
                          <a:effectLst/>
                        </a:rPr>
                        <a:t>Tuesday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EMA</a:t>
                      </a:r>
                    </a:p>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 English</a:t>
                      </a:r>
                    </a:p>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Math</a:t>
                      </a:r>
                    </a:p>
                    <a:p>
                      <a:pPr algn="l">
                        <a:lnSpc>
                          <a:spcPct val="107000"/>
                        </a:lnSpc>
                        <a:spcAft>
                          <a:spcPts val="800"/>
                        </a:spcAft>
                      </a:pPr>
                      <a:r>
                        <a:rPr lang="en-GB" sz="1100">
                          <a:effectLst/>
                        </a:rPr>
                        <a:t>Math Skills (20 mins)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Worship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l">
                        <a:lnSpc>
                          <a:spcPct val="107000"/>
                        </a:lnSpc>
                        <a:spcAft>
                          <a:spcPts val="800"/>
                        </a:spcAft>
                      </a:pPr>
                      <a:r>
                        <a:rPr lang="en-GB" sz="1100" dirty="0">
                          <a:effectLst/>
                        </a:rPr>
                        <a:t>Swimming T1-3  (Whole School).</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extLst>
                  <a:ext uri="{0D108BD9-81ED-4DB2-BD59-A6C34878D82A}">
                    <a16:rowId xmlns:a16="http://schemas.microsoft.com/office/drawing/2014/main" val="1013125853"/>
                  </a:ext>
                </a:extLst>
              </a:tr>
              <a:tr h="774895">
                <a:tc>
                  <a:txBody>
                    <a:bodyPr/>
                    <a:lstStyle/>
                    <a:p>
                      <a:pPr algn="l">
                        <a:lnSpc>
                          <a:spcPct val="107000"/>
                        </a:lnSpc>
                        <a:spcAft>
                          <a:spcPts val="800"/>
                        </a:spcAft>
                      </a:pPr>
                      <a:r>
                        <a:rPr lang="en-GB" sz="1400">
                          <a:effectLst/>
                        </a:rPr>
                        <a:t>Wednesday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EMA</a:t>
                      </a:r>
                    </a:p>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English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Math</a:t>
                      </a:r>
                    </a:p>
                    <a:p>
                      <a:pPr algn="l">
                        <a:lnSpc>
                          <a:spcPct val="107000"/>
                        </a:lnSpc>
                        <a:spcAft>
                          <a:spcPts val="800"/>
                        </a:spcAft>
                      </a:pPr>
                      <a:r>
                        <a:rPr lang="en-GB" sz="1100">
                          <a:effectLst/>
                        </a:rPr>
                        <a:t>Math Skills (20 mins)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Worship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algn="l">
                        <a:lnSpc>
                          <a:spcPct val="107000"/>
                        </a:lnSpc>
                        <a:spcAft>
                          <a:spcPts val="800"/>
                        </a:spcAft>
                      </a:pPr>
                      <a:r>
                        <a:rPr lang="en-GB" sz="1100" dirty="0">
                          <a:effectLst/>
                        </a:rPr>
                        <a:t>Science and PSHE – Miss Law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3102264"/>
                  </a:ext>
                </a:extLst>
              </a:tr>
              <a:tr h="887637">
                <a:tc>
                  <a:txBody>
                    <a:bodyPr/>
                    <a:lstStyle/>
                    <a:p>
                      <a:pPr algn="l">
                        <a:lnSpc>
                          <a:spcPct val="107000"/>
                        </a:lnSpc>
                        <a:spcAft>
                          <a:spcPts val="800"/>
                        </a:spcAft>
                      </a:pPr>
                      <a:r>
                        <a:rPr lang="en-GB" sz="1400">
                          <a:effectLst/>
                        </a:rPr>
                        <a:t>Thursday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EMA </a:t>
                      </a:r>
                    </a:p>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English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Math </a:t>
                      </a:r>
                    </a:p>
                    <a:p>
                      <a:pPr algn="l">
                        <a:lnSpc>
                          <a:spcPct val="107000"/>
                        </a:lnSpc>
                        <a:spcAft>
                          <a:spcPts val="800"/>
                        </a:spcAft>
                      </a:pPr>
                      <a:r>
                        <a:rPr lang="en-GB" sz="1100">
                          <a:effectLst/>
                        </a:rPr>
                        <a:t>Math (Skills 20 mins)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Worship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l">
                        <a:lnSpc>
                          <a:spcPct val="107000"/>
                        </a:lnSpc>
                        <a:spcAft>
                          <a:spcPts val="800"/>
                        </a:spcAft>
                      </a:pPr>
                      <a:r>
                        <a:rPr lang="en-GB" sz="1100" dirty="0">
                          <a:effectLst/>
                        </a:rPr>
                        <a:t>PE with coach and Mrs. Davies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gn="l">
                        <a:lnSpc>
                          <a:spcPct val="107000"/>
                        </a:lnSpc>
                        <a:spcAft>
                          <a:spcPts val="800"/>
                        </a:spcAft>
                      </a:pPr>
                      <a:r>
                        <a:rPr lang="en-GB" sz="1100">
                          <a:effectLst/>
                        </a:rPr>
                        <a:t>Music/French with Oaks and Mighty Oaks - Mrs. Davies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3312690"/>
                  </a:ext>
                </a:extLst>
              </a:tr>
              <a:tr h="776483">
                <a:tc>
                  <a:txBody>
                    <a:bodyPr/>
                    <a:lstStyle/>
                    <a:p>
                      <a:pPr algn="l">
                        <a:lnSpc>
                          <a:spcPct val="107000"/>
                        </a:lnSpc>
                        <a:spcAft>
                          <a:spcPts val="800"/>
                        </a:spcAft>
                      </a:pPr>
                      <a:r>
                        <a:rPr lang="en-GB" sz="1400">
                          <a:effectLst/>
                        </a:rPr>
                        <a:t>Friday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EMA</a:t>
                      </a:r>
                    </a:p>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Grammar/VIPERS or Math  </a:t>
                      </a:r>
                    </a:p>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dirty="0">
                          <a:effectLst/>
                        </a:rPr>
                        <a:t>PE with coach and Miss Bevans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Worship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algn="l">
                        <a:lnSpc>
                          <a:spcPct val="107000"/>
                        </a:lnSpc>
                        <a:spcAft>
                          <a:spcPts val="800"/>
                        </a:spcAft>
                      </a:pPr>
                      <a:r>
                        <a:rPr lang="en-GB" sz="1100" dirty="0">
                          <a:effectLst/>
                        </a:rPr>
                        <a:t>Art and P4C with Oaks and Mighty Oaks – Miss Bevans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02844366"/>
                  </a:ext>
                </a:extLst>
              </a:tr>
            </a:tbl>
          </a:graphicData>
        </a:graphic>
      </p:graphicFrame>
    </p:spTree>
    <p:extLst>
      <p:ext uri="{BB962C8B-B14F-4D97-AF65-F5344CB8AC3E}">
        <p14:creationId xmlns:p14="http://schemas.microsoft.com/office/powerpoint/2010/main" val="133744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FF95B-6D20-4D70-B757-66E0585F28C7}"/>
              </a:ext>
            </a:extLst>
          </p:cNvPr>
          <p:cNvSpPr>
            <a:spLocks noGrp="1"/>
          </p:cNvSpPr>
          <p:nvPr>
            <p:ph type="title"/>
          </p:nvPr>
        </p:nvSpPr>
        <p:spPr/>
        <p:txBody>
          <a:bodyPr/>
          <a:lstStyle/>
          <a:p>
            <a:pPr algn="ctr"/>
            <a:r>
              <a:rPr lang="en-GB" b="1" cap="none" dirty="0">
                <a:solidFill>
                  <a:schemeClr val="bg1"/>
                </a:solidFill>
                <a:latin typeface="Comic Sans MS" panose="030F0702030302020204" pitchFamily="66" charset="0"/>
              </a:rPr>
              <a:t>Math</a:t>
            </a:r>
          </a:p>
        </p:txBody>
      </p:sp>
      <p:sp>
        <p:nvSpPr>
          <p:cNvPr id="3" name="Content Placeholder 2">
            <a:extLst>
              <a:ext uri="{FF2B5EF4-FFF2-40B4-BE49-F238E27FC236}">
                <a16:creationId xmlns:a16="http://schemas.microsoft.com/office/drawing/2014/main" id="{CA60A5A8-4218-46E7-94A6-0D994FE4DA9F}"/>
              </a:ext>
            </a:extLst>
          </p:cNvPr>
          <p:cNvSpPr>
            <a:spLocks noGrp="1"/>
          </p:cNvSpPr>
          <p:nvPr>
            <p:ph idx="1"/>
          </p:nvPr>
        </p:nvSpPr>
        <p:spPr>
          <a:xfrm>
            <a:off x="587829" y="2011680"/>
            <a:ext cx="11168742" cy="4562144"/>
          </a:xfrm>
        </p:spPr>
        <p:txBody>
          <a:bodyPr>
            <a:normAutofit fontScale="55000" lnSpcReduction="20000"/>
          </a:bodyPr>
          <a:lstStyle/>
          <a:p>
            <a:pPr marL="0" indent="0" algn="ctr">
              <a:lnSpc>
                <a:spcPct val="150000"/>
              </a:lnSpc>
              <a:buNone/>
            </a:pPr>
            <a:r>
              <a:rPr lang="en-GB" sz="3200" dirty="0">
                <a:latin typeface="Comic Sans MS" panose="030F0902030302020204" pitchFamily="66" charset="0"/>
              </a:rPr>
              <a:t>We follow our chosen Math scheme called White rose math. The scheme is designed to support a mastery approach to teaching and learning and are consistent with the aims and objectives of the National Curriculum. </a:t>
            </a:r>
          </a:p>
          <a:p>
            <a:pPr marL="0" indent="0" algn="ctr">
              <a:lnSpc>
                <a:spcPct val="150000"/>
              </a:lnSpc>
              <a:buNone/>
            </a:pPr>
            <a:r>
              <a:rPr lang="en-GB" sz="3200" dirty="0">
                <a:latin typeface="Comic Sans MS" panose="030F0902030302020204" pitchFamily="66" charset="0"/>
              </a:rPr>
              <a:t>We give children the opportunity to work with physical objects/concrete resources, in order to bring the maths to life and to build understanding of what they are doing. </a:t>
            </a:r>
          </a:p>
          <a:p>
            <a:pPr marL="0" indent="0" algn="ctr">
              <a:lnSpc>
                <a:spcPct val="150000"/>
              </a:lnSpc>
              <a:buNone/>
            </a:pPr>
            <a:r>
              <a:rPr lang="en-GB" sz="3200" dirty="0">
                <a:latin typeface="Comic Sans MS" panose="030F0902030302020204" pitchFamily="66" charset="0"/>
              </a:rPr>
              <a:t>We also develop their fluency, reasoning and problem solving skills, as this will give children the knowledge and skills they need to become confident mathematicians. </a:t>
            </a:r>
          </a:p>
          <a:p>
            <a:pPr marL="0" indent="0" algn="ctr">
              <a:lnSpc>
                <a:spcPct val="150000"/>
              </a:lnSpc>
              <a:buNone/>
            </a:pPr>
            <a:r>
              <a:rPr lang="en-GB" sz="3200" dirty="0">
                <a:latin typeface="Comic Sans MS" panose="030F0902030302020204" pitchFamily="66" charset="0"/>
              </a:rPr>
              <a:t>We also have a number of key skills that need to be mastered. We have split these up into termly lists and children will need to practise these weekly during their math skills sessions and homework. These lists are referred to as </a:t>
            </a:r>
            <a:r>
              <a:rPr lang="en-GB" sz="3200" b="1" dirty="0">
                <a:latin typeface="Comic Sans MS" panose="030F0902030302020204" pitchFamily="66" charset="0"/>
              </a:rPr>
              <a:t>KIRFS</a:t>
            </a:r>
            <a:r>
              <a:rPr lang="en-GB" sz="3200" dirty="0">
                <a:latin typeface="Comic Sans MS" panose="030F0902030302020204" pitchFamily="66" charset="0"/>
              </a:rPr>
              <a:t>  (Key Instant Recall Facts).</a:t>
            </a:r>
          </a:p>
          <a:p>
            <a:pPr marL="0" indent="0" algn="ctr">
              <a:lnSpc>
                <a:spcPct val="150000"/>
              </a:lnSpc>
              <a:buNone/>
            </a:pPr>
            <a:endParaRPr lang="en-GB" sz="3600" dirty="0">
              <a:latin typeface="Comic Sans MS" panose="030F0902030302020204" pitchFamily="66" charset="0"/>
            </a:endParaRPr>
          </a:p>
        </p:txBody>
      </p:sp>
      <p:pic>
        <p:nvPicPr>
          <p:cNvPr id="5" name="Picture 4" descr="How to Draw an Oak Tree - Really Easy Drawing Tutorial">
            <a:extLst>
              <a:ext uri="{FF2B5EF4-FFF2-40B4-BE49-F238E27FC236}">
                <a16:creationId xmlns:a16="http://schemas.microsoft.com/office/drawing/2014/main" id="{36725AB2-569F-4343-8AC8-E1817A8EC40E}"/>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2781" y="284176"/>
            <a:ext cx="1100138" cy="1314450"/>
          </a:xfrm>
          <a:prstGeom prst="rect">
            <a:avLst/>
          </a:prstGeom>
          <a:noFill/>
          <a:ln>
            <a:noFill/>
          </a:ln>
        </p:spPr>
      </p:pic>
      <p:pic>
        <p:nvPicPr>
          <p:cNvPr id="7" name="Picture 6" descr="How to Draw an Oak Tree - Really Easy Drawing Tutorial">
            <a:extLst>
              <a:ext uri="{FF2B5EF4-FFF2-40B4-BE49-F238E27FC236}">
                <a16:creationId xmlns:a16="http://schemas.microsoft.com/office/drawing/2014/main" id="{92E897D3-98E9-41FD-8530-DD91BC641188}"/>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986999" y="284176"/>
            <a:ext cx="1100138" cy="1314450"/>
          </a:xfrm>
          <a:prstGeom prst="rect">
            <a:avLst/>
          </a:prstGeom>
          <a:noFill/>
          <a:ln>
            <a:noFill/>
          </a:ln>
        </p:spPr>
      </p:pic>
    </p:spTree>
    <p:extLst>
      <p:ext uri="{BB962C8B-B14F-4D97-AF65-F5344CB8AC3E}">
        <p14:creationId xmlns:p14="http://schemas.microsoft.com/office/powerpoint/2010/main" val="51685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FF95B-6D20-4D70-B757-66E0585F28C7}"/>
              </a:ext>
            </a:extLst>
          </p:cNvPr>
          <p:cNvSpPr>
            <a:spLocks noGrp="1"/>
          </p:cNvSpPr>
          <p:nvPr>
            <p:ph type="title"/>
          </p:nvPr>
        </p:nvSpPr>
        <p:spPr/>
        <p:txBody>
          <a:bodyPr/>
          <a:lstStyle/>
          <a:p>
            <a:pPr algn="ctr"/>
            <a:r>
              <a:rPr lang="en-GB" b="1" cap="none" dirty="0">
                <a:solidFill>
                  <a:schemeClr val="bg1"/>
                </a:solidFill>
                <a:latin typeface="Comic Sans MS" panose="030F0702030302020204" pitchFamily="66" charset="0"/>
              </a:rPr>
              <a:t>English </a:t>
            </a:r>
          </a:p>
        </p:txBody>
      </p:sp>
      <p:sp>
        <p:nvSpPr>
          <p:cNvPr id="3" name="Content Placeholder 2">
            <a:extLst>
              <a:ext uri="{FF2B5EF4-FFF2-40B4-BE49-F238E27FC236}">
                <a16:creationId xmlns:a16="http://schemas.microsoft.com/office/drawing/2014/main" id="{CA60A5A8-4218-46E7-94A6-0D994FE4DA9F}"/>
              </a:ext>
            </a:extLst>
          </p:cNvPr>
          <p:cNvSpPr>
            <a:spLocks noGrp="1"/>
          </p:cNvSpPr>
          <p:nvPr>
            <p:ph idx="1"/>
          </p:nvPr>
        </p:nvSpPr>
        <p:spPr>
          <a:xfrm>
            <a:off x="510588" y="1792936"/>
            <a:ext cx="11168742" cy="4562144"/>
          </a:xfrm>
        </p:spPr>
        <p:txBody>
          <a:bodyPr>
            <a:normAutofit fontScale="92500" lnSpcReduction="10000"/>
          </a:bodyPr>
          <a:lstStyle/>
          <a:p>
            <a:pPr marL="0" indent="0" algn="ctr">
              <a:lnSpc>
                <a:spcPct val="150000"/>
              </a:lnSpc>
              <a:buNone/>
            </a:pPr>
            <a:r>
              <a:rPr lang="en-GB" dirty="0">
                <a:latin typeface="Comic Sans MS" panose="030F0902030302020204" pitchFamily="66" charset="0"/>
              </a:rPr>
              <a:t>Jane Considine – The Write Stuff. </a:t>
            </a:r>
          </a:p>
          <a:p>
            <a:pPr marL="0" indent="0" algn="ctr">
              <a:lnSpc>
                <a:spcPct val="150000"/>
              </a:lnSpc>
              <a:buNone/>
            </a:pPr>
            <a:r>
              <a:rPr lang="en-GB" dirty="0">
                <a:latin typeface="Comic Sans MS" panose="030F0902030302020204" pitchFamily="66" charset="0"/>
              </a:rPr>
              <a:t>To teach English, we follow the</a:t>
            </a:r>
            <a:r>
              <a:rPr lang="en-GB" b="0" i="0" dirty="0">
                <a:effectLst/>
                <a:latin typeface="Comic Sans MS" panose="030F0902030302020204" pitchFamily="66" charset="0"/>
              </a:rPr>
              <a:t> Write Stuff as </a:t>
            </a:r>
            <a:r>
              <a:rPr lang="en-GB" dirty="0">
                <a:latin typeface="Comic Sans MS" panose="030F0902030302020204" pitchFamily="66" charset="0"/>
              </a:rPr>
              <a:t>it</a:t>
            </a:r>
            <a:r>
              <a:rPr lang="en-GB" b="0" i="0" dirty="0">
                <a:effectLst/>
                <a:latin typeface="Comic Sans MS" panose="030F0902030302020204" pitchFamily="66" charset="0"/>
              </a:rPr>
              <a:t>s based on two guiding principles; teaching sequences that slide between experience days and sentence stacking lessons. With modelling at the heart of them, the sentence stacking lessons are broken into bite-sized chunks. </a:t>
            </a:r>
          </a:p>
          <a:p>
            <a:pPr marL="0" indent="0" algn="ctr">
              <a:lnSpc>
                <a:spcPct val="150000"/>
              </a:lnSpc>
              <a:buNone/>
            </a:pPr>
            <a:r>
              <a:rPr lang="en-GB" dirty="0">
                <a:latin typeface="Comic Sans MS" panose="030F0902030302020204" pitchFamily="66" charset="0"/>
              </a:rPr>
              <a:t>Mo</a:t>
            </a:r>
            <a:r>
              <a:rPr lang="en-GB" dirty="0">
                <a:effectLst/>
                <a:latin typeface="Comic Sans MS" panose="030F0902030302020204" pitchFamily="66" charset="0"/>
              </a:rPr>
              <a:t>delling and sentence stacking enables the children to succeed when they come to do their own independent writing and helps </a:t>
            </a:r>
            <a:r>
              <a:rPr lang="en-GB" b="0" i="0" dirty="0">
                <a:effectLst/>
                <a:latin typeface="Comic Sans MS" panose="030F0902030302020204" pitchFamily="66" charset="0"/>
              </a:rPr>
              <a:t>builds pupils’ confidence with sentence structure. </a:t>
            </a:r>
          </a:p>
          <a:p>
            <a:pPr marL="0" indent="0" algn="ctr">
              <a:lnSpc>
                <a:spcPct val="150000"/>
              </a:lnSpc>
              <a:buNone/>
            </a:pPr>
            <a:r>
              <a:rPr lang="en-GB" dirty="0">
                <a:effectLst/>
                <a:latin typeface="Comic Sans MS" panose="030F0902030302020204" pitchFamily="66" charset="0"/>
              </a:rPr>
              <a:t>They also love to see their own work regularly celebrated on the wall in the Sentence Stacking!</a:t>
            </a:r>
            <a:endParaRPr lang="en-GB" dirty="0">
              <a:latin typeface="Comic Sans MS" panose="030F0902030302020204" pitchFamily="66" charset="0"/>
            </a:endParaRPr>
          </a:p>
        </p:txBody>
      </p:sp>
      <p:pic>
        <p:nvPicPr>
          <p:cNvPr id="5" name="Picture 4" descr="How to Draw an Oak Tree - Really Easy Drawing Tutorial">
            <a:extLst>
              <a:ext uri="{FF2B5EF4-FFF2-40B4-BE49-F238E27FC236}">
                <a16:creationId xmlns:a16="http://schemas.microsoft.com/office/drawing/2014/main" id="{36725AB2-569F-4343-8AC8-E1817A8EC40E}"/>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2781" y="284176"/>
            <a:ext cx="1100138" cy="1314450"/>
          </a:xfrm>
          <a:prstGeom prst="rect">
            <a:avLst/>
          </a:prstGeom>
          <a:noFill/>
          <a:ln>
            <a:noFill/>
          </a:ln>
        </p:spPr>
      </p:pic>
      <p:pic>
        <p:nvPicPr>
          <p:cNvPr id="7" name="Picture 6" descr="How to Draw an Oak Tree - Really Easy Drawing Tutorial">
            <a:extLst>
              <a:ext uri="{FF2B5EF4-FFF2-40B4-BE49-F238E27FC236}">
                <a16:creationId xmlns:a16="http://schemas.microsoft.com/office/drawing/2014/main" id="{92E897D3-98E9-41FD-8530-DD91BC641188}"/>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986999" y="284176"/>
            <a:ext cx="1100138" cy="1314450"/>
          </a:xfrm>
          <a:prstGeom prst="rect">
            <a:avLst/>
          </a:prstGeom>
          <a:noFill/>
          <a:ln>
            <a:noFill/>
          </a:ln>
        </p:spPr>
      </p:pic>
    </p:spTree>
    <p:extLst>
      <p:ext uri="{BB962C8B-B14F-4D97-AF65-F5344CB8AC3E}">
        <p14:creationId xmlns:p14="http://schemas.microsoft.com/office/powerpoint/2010/main" val="2114760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FF95B-6D20-4D70-B757-66E0585F28C7}"/>
              </a:ext>
            </a:extLst>
          </p:cNvPr>
          <p:cNvSpPr>
            <a:spLocks noGrp="1"/>
          </p:cNvSpPr>
          <p:nvPr>
            <p:ph type="title"/>
          </p:nvPr>
        </p:nvSpPr>
        <p:spPr/>
        <p:txBody>
          <a:bodyPr/>
          <a:lstStyle/>
          <a:p>
            <a:pPr algn="ctr"/>
            <a:r>
              <a:rPr lang="en-GB" b="1" cap="none" dirty="0">
                <a:solidFill>
                  <a:schemeClr val="bg1"/>
                </a:solidFill>
                <a:latin typeface="Comic Sans MS" panose="030F0702030302020204" pitchFamily="66" charset="0"/>
              </a:rPr>
              <a:t>Reading</a:t>
            </a:r>
          </a:p>
        </p:txBody>
      </p:sp>
      <p:sp>
        <p:nvSpPr>
          <p:cNvPr id="3" name="Content Placeholder 2">
            <a:extLst>
              <a:ext uri="{FF2B5EF4-FFF2-40B4-BE49-F238E27FC236}">
                <a16:creationId xmlns:a16="http://schemas.microsoft.com/office/drawing/2014/main" id="{CA60A5A8-4218-46E7-94A6-0D994FE4DA9F}"/>
              </a:ext>
            </a:extLst>
          </p:cNvPr>
          <p:cNvSpPr>
            <a:spLocks noGrp="1"/>
          </p:cNvSpPr>
          <p:nvPr>
            <p:ph idx="1"/>
          </p:nvPr>
        </p:nvSpPr>
        <p:spPr>
          <a:xfrm>
            <a:off x="587829" y="2011680"/>
            <a:ext cx="11168742" cy="4562144"/>
          </a:xfrm>
        </p:spPr>
        <p:txBody>
          <a:bodyPr>
            <a:normAutofit fontScale="70000" lnSpcReduction="20000"/>
          </a:bodyPr>
          <a:lstStyle/>
          <a:p>
            <a:pPr marL="0" indent="0" algn="ctr">
              <a:lnSpc>
                <a:spcPct val="150000"/>
              </a:lnSpc>
              <a:buNone/>
            </a:pPr>
            <a:r>
              <a:rPr lang="en-GB" sz="3600" dirty="0">
                <a:latin typeface="Comic Sans MS" panose="030F0702030302020204" pitchFamily="66" charset="0"/>
              </a:rPr>
              <a:t>Oaks class will have completed a reading assessment on Star Reader by the end of the first week and we will be sending home new books according to this. </a:t>
            </a:r>
          </a:p>
          <a:p>
            <a:pPr marL="0" indent="0" algn="ctr">
              <a:lnSpc>
                <a:spcPct val="150000"/>
              </a:lnSpc>
              <a:buNone/>
            </a:pPr>
            <a:r>
              <a:rPr lang="en-GB" sz="3600" dirty="0">
                <a:latin typeface="Comic Sans MS" panose="030F0902030302020204" pitchFamily="66" charset="0"/>
              </a:rPr>
              <a:t>Children have a reading record book. One side of the page is for school staff to fill in (We aim to hear them all read once a day if possible). The other side is for you to complete at home (daily).</a:t>
            </a:r>
          </a:p>
          <a:p>
            <a:pPr marL="0" indent="0" algn="ctr">
              <a:lnSpc>
                <a:spcPct val="150000"/>
              </a:lnSpc>
              <a:buNone/>
            </a:pPr>
            <a:r>
              <a:rPr lang="en-GB" sz="3600" dirty="0">
                <a:latin typeface="Comic Sans MS" panose="030F0702030302020204" pitchFamily="66" charset="0"/>
              </a:rPr>
              <a:t>Once they have finished their book, they will need to complete a quiz on AR books or a different activity if their book is not AR.</a:t>
            </a:r>
          </a:p>
          <a:p>
            <a:pPr marL="0" indent="0" algn="ctr">
              <a:lnSpc>
                <a:spcPct val="150000"/>
              </a:lnSpc>
              <a:buNone/>
            </a:pPr>
            <a:endParaRPr lang="en-GB" sz="3600" dirty="0">
              <a:latin typeface="Comic Sans MS" panose="030F0902030302020204" pitchFamily="66" charset="0"/>
            </a:endParaRPr>
          </a:p>
        </p:txBody>
      </p:sp>
      <p:pic>
        <p:nvPicPr>
          <p:cNvPr id="5" name="Picture 4" descr="How to Draw an Oak Tree - Really Easy Drawing Tutorial">
            <a:extLst>
              <a:ext uri="{FF2B5EF4-FFF2-40B4-BE49-F238E27FC236}">
                <a16:creationId xmlns:a16="http://schemas.microsoft.com/office/drawing/2014/main" id="{36725AB2-569F-4343-8AC8-E1817A8EC40E}"/>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2781" y="284176"/>
            <a:ext cx="1100138" cy="1314450"/>
          </a:xfrm>
          <a:prstGeom prst="rect">
            <a:avLst/>
          </a:prstGeom>
          <a:noFill/>
          <a:ln>
            <a:noFill/>
          </a:ln>
        </p:spPr>
      </p:pic>
      <p:pic>
        <p:nvPicPr>
          <p:cNvPr id="7" name="Picture 6" descr="How to Draw an Oak Tree - Really Easy Drawing Tutorial">
            <a:extLst>
              <a:ext uri="{FF2B5EF4-FFF2-40B4-BE49-F238E27FC236}">
                <a16:creationId xmlns:a16="http://schemas.microsoft.com/office/drawing/2014/main" id="{92E897D3-98E9-41FD-8530-DD91BC641188}"/>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986999" y="284176"/>
            <a:ext cx="1100138" cy="1314450"/>
          </a:xfrm>
          <a:prstGeom prst="rect">
            <a:avLst/>
          </a:prstGeom>
          <a:noFill/>
          <a:ln>
            <a:noFill/>
          </a:ln>
        </p:spPr>
      </p:pic>
    </p:spTree>
    <p:extLst>
      <p:ext uri="{BB962C8B-B14F-4D97-AF65-F5344CB8AC3E}">
        <p14:creationId xmlns:p14="http://schemas.microsoft.com/office/powerpoint/2010/main" val="39168308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{DE8962CA-D097-6F4F-8D4F-5C3D7DAD35D6}tf10001069</Template>
  <TotalTime>2787</TotalTime>
  <Words>1340</Words>
  <Application>Microsoft Office PowerPoint</Application>
  <PresentationFormat>Widescreen</PresentationFormat>
  <Paragraphs>134</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Calibri</vt:lpstr>
      <vt:lpstr>Comic Sans MS</vt:lpstr>
      <vt:lpstr>Corbel</vt:lpstr>
      <vt:lpstr>Times New Roman</vt:lpstr>
      <vt:lpstr>Wingdings</vt:lpstr>
      <vt:lpstr>Banded</vt:lpstr>
      <vt:lpstr>Oaks Class: Meet the Teacher</vt:lpstr>
      <vt:lpstr>Who's who? </vt:lpstr>
      <vt:lpstr>What this term will be like for Oaks?</vt:lpstr>
      <vt:lpstr>PE and Swimming</vt:lpstr>
      <vt:lpstr>Oaks and Mighty Oaks</vt:lpstr>
      <vt:lpstr>Oaks and Mighty Oaks Timetable</vt:lpstr>
      <vt:lpstr>Math</vt:lpstr>
      <vt:lpstr>English </vt:lpstr>
      <vt:lpstr>Reading</vt:lpstr>
      <vt:lpstr>Homework</vt:lpstr>
      <vt:lpstr>Assessments</vt:lpstr>
      <vt:lpstr>School Awards</vt:lpstr>
      <vt:lpstr>Anything you need...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Unusual Welcome Back!</dc:title>
  <dc:creator>Eleanor de Carles</dc:creator>
  <cp:lastModifiedBy>Teacher</cp:lastModifiedBy>
  <cp:revision>36</cp:revision>
  <dcterms:created xsi:type="dcterms:W3CDTF">2020-09-03T14:35:22Z</dcterms:created>
  <dcterms:modified xsi:type="dcterms:W3CDTF">2022-09-14T07:16:17Z</dcterms:modified>
</cp:coreProperties>
</file>