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5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2/20/2023</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2/20/2023</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2/20/2023</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2/20/2023</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Common Plants and Animals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371992581"/>
              </p:ext>
            </p:extLst>
          </p:nvPr>
        </p:nvGraphicFramePr>
        <p:xfrm>
          <a:off x="172531" y="614363"/>
          <a:ext cx="8867774" cy="6211532"/>
        </p:xfrm>
        <a:graphic>
          <a:graphicData uri="http://schemas.openxmlformats.org/drawingml/2006/table">
            <a:tbl>
              <a:tblPr firstRow="1" bandRow="1">
                <a:effectLst/>
                <a:tableStyleId>{5C22544A-7EE6-4342-B048-85BDC9FD1C3A}</a:tableStyleId>
              </a:tblPr>
              <a:tblGrid>
                <a:gridCol w="1026898">
                  <a:extLst>
                    <a:ext uri="{9D8B030D-6E8A-4147-A177-3AD203B41FA5}">
                      <a16:colId xmlns:a16="http://schemas.microsoft.com/office/drawing/2014/main" val="20000"/>
                    </a:ext>
                  </a:extLst>
                </a:gridCol>
                <a:gridCol w="3231169">
                  <a:extLst>
                    <a:ext uri="{9D8B030D-6E8A-4147-A177-3AD203B41FA5}">
                      <a16:colId xmlns:a16="http://schemas.microsoft.com/office/drawing/2014/main" val="20001"/>
                    </a:ext>
                  </a:extLst>
                </a:gridCol>
                <a:gridCol w="2049285">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633078">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solidFill>
                          <a:schemeClr val="bg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Plants and Animals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119387">
                <a:tc rowSpan="2">
                  <a:txBody>
                    <a:bodyPr/>
                    <a:lstStyle/>
                    <a:p>
                      <a:r>
                        <a:rPr lang="en-GB" sz="1100" b="1" dirty="0">
                          <a:solidFill>
                            <a:srgbClr val="00B050"/>
                          </a:solidFill>
                          <a:latin typeface="Century Gothic" panose="020B0502020202020204" pitchFamily="34" charset="0"/>
                        </a:rPr>
                        <a:t>Carnivore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rowSpan="2">
                  <a:txBody>
                    <a:bodyPr/>
                    <a:lstStyle/>
                    <a:p>
                      <a:pPr lvl="0"/>
                      <a:r>
                        <a:rPr lang="en-GB" sz="1000" b="0" i="0" kern="1200" dirty="0">
                          <a:solidFill>
                            <a:srgbClr val="000000"/>
                          </a:solidFill>
                          <a:effectLst/>
                          <a:latin typeface="Century Gothic" panose="020B0502020202020204" pitchFamily="34" charset="0"/>
                          <a:ea typeface="+mn-ea"/>
                          <a:cs typeface="+mn-cs"/>
                        </a:rPr>
                        <a:t>A carnivore is </a:t>
                      </a:r>
                      <a:r>
                        <a:rPr lang="en-GB" sz="1000" b="1" i="0" kern="1200" dirty="0">
                          <a:solidFill>
                            <a:srgbClr val="000000"/>
                          </a:solidFill>
                          <a:effectLst/>
                          <a:latin typeface="Century Gothic" panose="020B0502020202020204" pitchFamily="34" charset="0"/>
                          <a:ea typeface="+mn-ea"/>
                          <a:cs typeface="+mn-cs"/>
                        </a:rPr>
                        <a:t>an organism that eats mostly meat, or the flesh of animals</a:t>
                      </a:r>
                      <a:r>
                        <a:rPr lang="en-GB" sz="1000" b="0" i="0" kern="1200" dirty="0">
                          <a:solidFill>
                            <a:srgbClr val="000000"/>
                          </a:solidFill>
                          <a:effectLst/>
                          <a:latin typeface="Century Gothic" panose="020B0502020202020204" pitchFamily="34" charset="0"/>
                          <a:ea typeface="+mn-ea"/>
                          <a:cs typeface="+mn-cs"/>
                        </a:rPr>
                        <a:t>. Sometimes carnivores are called predators</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13">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513690">
                <a:tc vMerge="1">
                  <a:txBody>
                    <a:bodyPr/>
                    <a:lstStyle/>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vMerge="1">
                  <a:txBody>
                    <a:bodyPr/>
                    <a:lstStyle/>
                    <a:p>
                      <a:pPr lvl="0"/>
                      <a:endParaRPr lang="en-GB" sz="12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noFill/>
                  </a:tcPr>
                </a:tc>
                <a:tc vMerge="1">
                  <a:txBody>
                    <a:bodyPr/>
                    <a:lstStyle/>
                    <a:p>
                      <a:endParaRPr lang="en-GB"/>
                    </a:p>
                  </a:txBody>
                  <a:tcPr/>
                </a:tc>
                <a:tc rowSpan="2">
                  <a:txBody>
                    <a:bodyPr/>
                    <a:lstStyle/>
                    <a:p>
                      <a:pPr marL="171450" lvl="0" indent="-171450" algn="l">
                        <a:buFont typeface="Wingdings" panose="05000000000000000000" pitchFamily="2" charset="2"/>
                        <a:buChar char="q"/>
                      </a:pPr>
                      <a:r>
                        <a:rPr lang="en-GB" sz="1000" dirty="0">
                          <a:solidFill>
                            <a:srgbClr val="7FC184"/>
                          </a:solidFill>
                          <a:latin typeface="Century Gothic" panose="020B0502020202020204" pitchFamily="34" charset="0"/>
                        </a:rPr>
                        <a:t>I</a:t>
                      </a:r>
                      <a:r>
                        <a:rPr lang="en-GB" sz="1000" dirty="0">
                          <a:solidFill>
                            <a:schemeClr val="tx1"/>
                          </a:solidFill>
                          <a:latin typeface="Century Gothic" panose="020B0502020202020204" pitchFamily="34" charset="0"/>
                        </a:rPr>
                        <a:t>I can identify some spring flowering plants such as daffodil, snowdrop, bluebell, primrose, celandine</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525576391"/>
                  </a:ext>
                </a:extLst>
              </a:tr>
              <a:tr h="330401">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00B050"/>
                          </a:solidFill>
                          <a:latin typeface="Century Gothic" panose="020B0502020202020204" pitchFamily="34" charset="0"/>
                        </a:rPr>
                        <a:t>Herbivore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solidFill>
                          <a:srgbClr val="00B050"/>
                        </a:solidFill>
                      </a:endParaRPr>
                    </a:p>
                    <a:p>
                      <a:endParaRPr lang="en-GB" sz="1100" b="1" dirty="0">
                        <a:solidFill>
                          <a:srgbClr val="00B050"/>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rowSpan="2">
                  <a:txBody>
                    <a:bodyPr/>
                    <a:lstStyle/>
                    <a:p>
                      <a:pPr lvl="0"/>
                      <a:r>
                        <a:rPr lang="en-GB" sz="1000" b="1" i="0" kern="1200" dirty="0">
                          <a:solidFill>
                            <a:srgbClr val="000000"/>
                          </a:solidFill>
                          <a:effectLst/>
                          <a:latin typeface="Century Gothic" panose="020B0502020202020204" pitchFamily="34" charset="0"/>
                          <a:ea typeface="+mn-ea"/>
                          <a:cs typeface="+mn-cs"/>
                        </a:rPr>
                        <a:t>A herbivore only feeds on plants</a:t>
                      </a:r>
                      <a:r>
                        <a:rPr lang="en-GB" sz="1000" b="0" i="0" kern="1200" dirty="0">
                          <a:solidFill>
                            <a:srgbClr val="000000"/>
                          </a:solidFill>
                          <a:effectLst/>
                          <a:latin typeface="Century Gothic" panose="020B0502020202020204" pitchFamily="34" charset="0"/>
                          <a:ea typeface="+mn-ea"/>
                          <a:cs typeface="+mn-cs"/>
                        </a:rPr>
                        <a:t>. It can be an animal, fish, insect, and even a predatory plant</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Keeping healthy includes looking after our mental health. Doing things that we enjoy releases chemicals in our brains which make us happy.</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206454">
                <a:tc vMerge="1">
                  <a:txBody>
                    <a:bodyPr/>
                    <a:lstStyle/>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vMerge="1">
                  <a:txBody>
                    <a:bodyPr/>
                    <a:lstStyle/>
                    <a:p>
                      <a:pPr lvl="0"/>
                      <a:endParaRPr lang="en-GB" sz="12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lvl="0" indent="-171450" algn="l">
                        <a:buFont typeface="Wingdings" panose="05000000000000000000" pitchFamily="2" charset="2"/>
                        <a:buChar char="q"/>
                      </a:pPr>
                      <a:r>
                        <a:rPr lang="en-GB" sz="1000" kern="1200" dirty="0">
                          <a:solidFill>
                            <a:srgbClr val="000000"/>
                          </a:solidFill>
                          <a:effectLst/>
                          <a:latin typeface="Century Gothic" panose="020B0502020202020204" pitchFamily="34" charset="0"/>
                          <a:ea typeface="+mn-ea"/>
                          <a:cs typeface="+mn-cs"/>
                        </a:rPr>
                        <a:t>I can identify some common </a:t>
                      </a:r>
                      <a:r>
                        <a:rPr lang="en-GB" sz="1000" kern="1200" dirty="0" err="1">
                          <a:solidFill>
                            <a:srgbClr val="000000"/>
                          </a:solidFill>
                          <a:effectLst/>
                          <a:latin typeface="Century Gothic" panose="020B0502020202020204" pitchFamily="34" charset="0"/>
                          <a:ea typeface="+mn-ea"/>
                          <a:cs typeface="+mn-cs"/>
                        </a:rPr>
                        <a:t>fish,amphibians</a:t>
                      </a:r>
                      <a:r>
                        <a:rPr lang="en-GB" sz="1000" kern="1200" dirty="0">
                          <a:solidFill>
                            <a:srgbClr val="000000"/>
                          </a:solidFill>
                          <a:effectLst/>
                          <a:latin typeface="Century Gothic" panose="020B0502020202020204" pitchFamily="34" charset="0"/>
                          <a:ea typeface="+mn-ea"/>
                          <a:cs typeface="+mn-cs"/>
                        </a:rPr>
                        <a:t>, birds and mammals which are local to our area</a:t>
                      </a:r>
                      <a:endParaRPr lang="en-GB" sz="1000" dirty="0">
                        <a:solidFill>
                          <a:srgbClr val="7FC184"/>
                        </a:solidFill>
                        <a:latin typeface="Century Gothic" panose="020B0502020202020204" pitchFamily="34" charset="0"/>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257448583"/>
                  </a:ext>
                </a:extLst>
              </a:tr>
              <a:tr h="493475">
                <a:tc>
                  <a:txBody>
                    <a:bodyPr/>
                    <a:lstStyle/>
                    <a:p>
                      <a:r>
                        <a:rPr lang="en-GB" sz="1100" b="1" dirty="0">
                          <a:solidFill>
                            <a:srgbClr val="00B050"/>
                          </a:solidFill>
                          <a:latin typeface="Century Gothic" panose="020B0502020202020204" pitchFamily="34" charset="0"/>
                        </a:rPr>
                        <a:t>Omnivore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Omnivores are </a:t>
                      </a:r>
                      <a:r>
                        <a:rPr lang="en-GB" sz="1000" b="1" i="0" kern="1200" dirty="0">
                          <a:solidFill>
                            <a:srgbClr val="000000"/>
                          </a:solidFill>
                          <a:effectLst/>
                          <a:latin typeface="Century Gothic" panose="020B0502020202020204" pitchFamily="34" charset="0"/>
                          <a:ea typeface="+mn-ea"/>
                          <a:cs typeface="+mn-cs"/>
                        </a:rPr>
                        <a:t>animals that eat both plants and other animals</a:t>
                      </a:r>
                      <a:r>
                        <a:rPr lang="en-GB" sz="1000" b="0" i="0" kern="1200" dirty="0">
                          <a:solidFill>
                            <a:srgbClr val="000000"/>
                          </a:solidFill>
                          <a:effectLst/>
                          <a:latin typeface="Century Gothic" panose="020B0502020202020204" pitchFamily="34" charset="0"/>
                          <a:ea typeface="+mn-ea"/>
                          <a:cs typeface="+mn-cs"/>
                        </a:rPr>
                        <a:t>.</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bodies need healthy food and drink to develop and grow. We need a balanced diet with enough energy, protein, calcium, fibre, vitamins and minerals to keep us well,</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465024">
                <a:tc>
                  <a:txBody>
                    <a:bodyPr/>
                    <a:lstStyle/>
                    <a:p>
                      <a:r>
                        <a:rPr lang="en-GB" sz="1100" b="1">
                          <a:solidFill>
                            <a:srgbClr val="00B050"/>
                          </a:solidFill>
                          <a:latin typeface="Century Gothic" panose="020B0502020202020204" pitchFamily="34" charset="0"/>
                        </a:rPr>
                        <a:t>Lifecycle</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A life cycle is </a:t>
                      </a:r>
                      <a:r>
                        <a:rPr lang="en-GB" sz="1000" b="1" i="0" kern="1200" dirty="0">
                          <a:solidFill>
                            <a:srgbClr val="000000"/>
                          </a:solidFill>
                          <a:effectLst/>
                          <a:latin typeface="Century Gothic" panose="020B0502020202020204" pitchFamily="34" charset="0"/>
                          <a:ea typeface="+mn-ea"/>
                          <a:cs typeface="+mn-cs"/>
                        </a:rPr>
                        <a:t>a series of stages a living thing goes through during its life</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kern="1200" dirty="0">
                          <a:solidFill>
                            <a:srgbClr val="000000"/>
                          </a:solidFill>
                          <a:effectLst/>
                          <a:latin typeface="Century Gothic" panose="020B0502020202020204" pitchFamily="34" charset="0"/>
                          <a:ea typeface="+mn-ea"/>
                          <a:cs typeface="+mn-cs"/>
                        </a:rPr>
                        <a:t>I know that many plants flower in the spring and summer when there are pollinating insects around and the weather is warmer.</a:t>
                      </a:r>
                      <a:endParaRPr lang="en-GB" sz="1600" dirty="0">
                        <a:solidFill>
                          <a:srgbClr val="7FC184"/>
                        </a:solidFill>
                        <a:latin typeface="Century Gothic" pitchFamily="34"/>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811572045"/>
                  </a:ext>
                </a:extLst>
              </a:tr>
              <a:tr h="236054">
                <a:tc rowSpan="2">
                  <a:txBody>
                    <a:bodyPr/>
                    <a:lstStyle/>
                    <a:p>
                      <a:r>
                        <a:rPr lang="en-GB" sz="1100" b="1">
                          <a:solidFill>
                            <a:srgbClr val="00B050"/>
                          </a:solidFill>
                          <a:latin typeface="Century Gothic" panose="020B0502020202020204" pitchFamily="34" charset="0"/>
                        </a:rPr>
                        <a:t>Amphibian</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i="0" kern="1200" dirty="0">
                          <a:solidFill>
                            <a:srgbClr val="000000"/>
                          </a:solidFill>
                          <a:effectLst/>
                          <a:latin typeface="Century Gothic" panose="020B0502020202020204" pitchFamily="34" charset="0"/>
                          <a:ea typeface="+mn-ea"/>
                          <a:cs typeface="+mn-cs"/>
                        </a:rPr>
                        <a:t>Amphibians are </a:t>
                      </a:r>
                      <a:r>
                        <a:rPr lang="en-GB" sz="1000" b="1" i="0" kern="1200" dirty="0">
                          <a:solidFill>
                            <a:srgbClr val="000000"/>
                          </a:solidFill>
                          <a:effectLst/>
                          <a:latin typeface="Century Gothic" panose="020B0502020202020204" pitchFamily="34" charset="0"/>
                          <a:ea typeface="+mn-ea"/>
                          <a:cs typeface="+mn-cs"/>
                        </a:rPr>
                        <a:t>cold-blooded vertebrates (vertebrates have backbones) that don't have scales</a:t>
                      </a:r>
                      <a:r>
                        <a:rPr lang="en-GB" sz="1000" b="0" i="0" kern="1200" dirty="0">
                          <a:solidFill>
                            <a:srgbClr val="000000"/>
                          </a:solidFill>
                          <a:effectLst/>
                          <a:latin typeface="Century Gothic" panose="020B0502020202020204" pitchFamily="34" charset="0"/>
                          <a:ea typeface="+mn-ea"/>
                          <a:cs typeface="+mn-cs"/>
                        </a:rPr>
                        <a:t>. They live part of their lives in water and part on land.</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600" dirty="0">
                        <a:solidFill>
                          <a:srgbClr val="7FC184"/>
                        </a:solidFill>
                        <a:latin typeface="Century Gothic" pitchFamily="34"/>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546853471"/>
                  </a:ext>
                </a:extLst>
              </a:tr>
              <a:tr h="52545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rgbClr val="00B050"/>
                          </a:solidFill>
                          <a:latin typeface="Century Gothic" panose="020B0502020202020204" pitchFamily="34" charset="0"/>
                        </a:rPr>
                        <a:t>Amphibian</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rgbClr val="000000"/>
                          </a:solidFill>
                          <a:effectLst/>
                          <a:latin typeface="Century Gothic" panose="020B0502020202020204" pitchFamily="34" charset="0"/>
                          <a:ea typeface="+mn-ea"/>
                          <a:cs typeface="+mn-cs"/>
                        </a:rPr>
                        <a:t>Amphibians are </a:t>
                      </a:r>
                      <a:r>
                        <a:rPr lang="en-GB" sz="1000" b="1" i="0" kern="1200" dirty="0">
                          <a:solidFill>
                            <a:srgbClr val="000000"/>
                          </a:solidFill>
                          <a:effectLst/>
                          <a:latin typeface="Century Gothic" panose="020B0502020202020204" pitchFamily="34" charset="0"/>
                          <a:ea typeface="+mn-ea"/>
                          <a:cs typeface="+mn-cs"/>
                        </a:rPr>
                        <a:t>cold-blooded vertebrates (vertebrates have backbones) that don't have scales</a:t>
                      </a:r>
                      <a:r>
                        <a:rPr lang="en-GB" sz="1000" b="0" i="0" kern="1200" dirty="0">
                          <a:solidFill>
                            <a:srgbClr val="000000"/>
                          </a:solidFill>
                          <a:effectLst/>
                          <a:latin typeface="Century Gothic" panose="020B0502020202020204" pitchFamily="34" charset="0"/>
                          <a:ea typeface="+mn-ea"/>
                          <a:cs typeface="+mn-cs"/>
                        </a:rPr>
                        <a:t>. They live part of their lives in water and part on land.</a:t>
                      </a:r>
                      <a:endParaRPr lang="en-GB" sz="1000" b="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endParaRPr lang="en-GB" sz="1100" b="1" dirty="0">
                        <a:solidFill>
                          <a:schemeClr val="bg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lgn="l">
                        <a:buFont typeface="Wingdings" panose="05000000000000000000" pitchFamily="2" charset="2"/>
                        <a:buChar char="q"/>
                      </a:pPr>
                      <a:r>
                        <a:rPr lang="en-GB" sz="1000" b="0" dirty="0">
                          <a:solidFill>
                            <a:schemeClr val="tx1"/>
                          </a:solidFill>
                        </a:rPr>
                        <a:t> </a:t>
                      </a:r>
                      <a:r>
                        <a:rPr lang="en-GB" sz="1050" b="0" dirty="0">
                          <a:solidFill>
                            <a:schemeClr val="tx1"/>
                          </a:solidFill>
                        </a:rPr>
                        <a:t>I know that the structures of birds, fish and mammals are different. I can identify gills, fins and scales on fish, I can explain how birds, fish and mammals are different.</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292714">
                <a:tc rowSpan="2">
                  <a:txBody>
                    <a:bodyPr/>
                    <a:lstStyle/>
                    <a:p>
                      <a:r>
                        <a:rPr lang="en-GB" sz="1100" b="1" dirty="0">
                          <a:solidFill>
                            <a:srgbClr val="00B050"/>
                          </a:solidFill>
                          <a:latin typeface="Century Gothic" panose="020B0502020202020204" pitchFamily="34" charset="0"/>
                        </a:rPr>
                        <a:t>Mammal</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1" i="0" kern="1200" dirty="0">
                          <a:solidFill>
                            <a:srgbClr val="000000"/>
                          </a:solidFill>
                          <a:effectLst/>
                          <a:latin typeface="Century Gothic" panose="020B0502020202020204" pitchFamily="34" charset="0"/>
                          <a:ea typeface="+mn-ea"/>
                          <a:cs typeface="+mn-cs"/>
                        </a:rPr>
                        <a:t>Mammals have either no legs, or four legs.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Some have special front legs called arms.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And feet called hands.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Mammals are all warm blooded</a:t>
                      </a:r>
                      <a:r>
                        <a:rPr lang="en-GB" sz="1000" b="0" i="0" kern="1200" dirty="0">
                          <a:solidFill>
                            <a:srgbClr val="000000"/>
                          </a:solidFill>
                          <a:effectLst/>
                          <a:latin typeface="Century Gothic" panose="020B0502020202020204" pitchFamily="34" charset="0"/>
                          <a:ea typeface="+mn-ea"/>
                          <a:cs typeface="+mn-cs"/>
                        </a:rPr>
                        <a:t>. Which means, whatever the temperature is outside, they keep the same body temperature inside.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86249388"/>
                  </a:ext>
                </a:extLst>
              </a:tr>
              <a:tr h="411899">
                <a:tc vMerge="1">
                  <a:txBody>
                    <a:bodyPr/>
                    <a:lstStyle/>
                    <a:p>
                      <a:endParaRPr lang="en-GB" sz="1100" b="1" dirty="0">
                        <a:solidFill>
                          <a:srgbClr val="00B050"/>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lvl="0"/>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lgn="l">
                        <a:buFont typeface="Wingdings" panose="05000000000000000000" pitchFamily="2" charset="2"/>
                        <a:buChar char="q"/>
                      </a:pPr>
                      <a:r>
                        <a:rPr lang="en-GB" sz="1000" b="0" dirty="0">
                          <a:solidFill>
                            <a:schemeClr val="tx1"/>
                          </a:solidFill>
                          <a:latin typeface="Century Gothic" panose="020B0502020202020204" pitchFamily="34" charset="0"/>
                        </a:rPr>
                        <a:t>I know that all animals including humans have a lifecycle. I can identify the lifecycle stages for a hen. Egg /</a:t>
                      </a:r>
                      <a:r>
                        <a:rPr lang="en-GB" sz="1000" b="0" dirty="0" err="1">
                          <a:solidFill>
                            <a:schemeClr val="tx1"/>
                          </a:solidFill>
                          <a:latin typeface="Century Gothic" panose="020B0502020202020204" pitchFamily="34" charset="0"/>
                        </a:rPr>
                        <a:t>embyo</a:t>
                      </a:r>
                      <a:r>
                        <a:rPr lang="en-GB" sz="1000" b="0" dirty="0">
                          <a:solidFill>
                            <a:schemeClr val="tx1"/>
                          </a:solidFill>
                          <a:latin typeface="Century Gothic" panose="020B0502020202020204" pitchFamily="34" charset="0"/>
                        </a:rPr>
                        <a:t> – chick – hen.</a:t>
                      </a:r>
                    </a:p>
                    <a:p>
                      <a:pPr marL="171450" indent="-171450" algn="l">
                        <a:buFont typeface="Wingdings" panose="05000000000000000000" pitchFamily="2" charset="2"/>
                        <a:buChar char="q"/>
                      </a:pPr>
                      <a:r>
                        <a:rPr lang="en-GB" sz="1000" b="0" dirty="0">
                          <a:solidFill>
                            <a:schemeClr val="tx1"/>
                          </a:solidFill>
                          <a:latin typeface="Century Gothic" panose="020B0502020202020204" pitchFamily="34" charset="0"/>
                        </a:rPr>
                        <a:t>I can compare this with the lifecycle of a </a:t>
                      </a:r>
                      <a:r>
                        <a:rPr lang="en-GB" sz="1000" b="0" dirty="0" err="1">
                          <a:solidFill>
                            <a:schemeClr val="tx1"/>
                          </a:solidFill>
                          <a:latin typeface="Century Gothic" panose="020B0502020202020204" pitchFamily="34" charset="0"/>
                        </a:rPr>
                        <a:t>humn</a:t>
                      </a:r>
                      <a:endParaRPr lang="en-GB" sz="1050" b="0" dirty="0">
                        <a:solidFill>
                          <a:schemeClr val="tx1"/>
                        </a:solidFill>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476043795"/>
                  </a:ext>
                </a:extLst>
              </a:tr>
              <a:tr h="207390">
                <a:tc rowSpan="2">
                  <a:txBody>
                    <a:bodyPr/>
                    <a:lstStyle/>
                    <a:p>
                      <a:r>
                        <a:rPr lang="en-GB" sz="1100" b="1">
                          <a:solidFill>
                            <a:srgbClr val="00B050"/>
                          </a:solidFill>
                          <a:latin typeface="Century Gothic" panose="020B0502020202020204" pitchFamily="34" charset="0"/>
                        </a:rPr>
                        <a:t>Gills</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00" b="0" i="0" kern="1200" dirty="0">
                          <a:solidFill>
                            <a:srgbClr val="000000"/>
                          </a:solidFill>
                          <a:effectLst/>
                          <a:latin typeface="Century Gothic" panose="020B0502020202020204" pitchFamily="34" charset="0"/>
                          <a:ea typeface="+mn-ea"/>
                          <a:cs typeface="+mn-cs"/>
                        </a:rPr>
                        <a:t>A gill is </a:t>
                      </a:r>
                      <a:r>
                        <a:rPr lang="en-GB" sz="1000" b="1" i="0" kern="1200" dirty="0">
                          <a:solidFill>
                            <a:srgbClr val="000000"/>
                          </a:solidFill>
                          <a:effectLst/>
                          <a:latin typeface="Century Gothic" panose="020B0502020202020204" pitchFamily="34" charset="0"/>
                          <a:ea typeface="+mn-ea"/>
                          <a:cs typeface="+mn-cs"/>
                        </a:rPr>
                        <a:t>the body part that helps a fish breathe underwater</a:t>
                      </a:r>
                      <a:r>
                        <a:rPr lang="en-GB" sz="1000" b="0" i="0" kern="1200" dirty="0">
                          <a:solidFill>
                            <a:srgbClr val="000000"/>
                          </a:solidFill>
                          <a:effectLst/>
                          <a:latin typeface="Century Gothic" panose="020B0502020202020204" pitchFamily="34" charset="0"/>
                          <a:ea typeface="+mn-ea"/>
                          <a:cs typeface="+mn-cs"/>
                        </a:rPr>
                        <a:t>. In fish and other aquatic creatures, their gills are equivalent to our lungs. Fish and some amphibians need to breathe the oxygen in water to live, and they use their gills for this</a:t>
                      </a:r>
                      <a:endParaRPr lang="en-GB" sz="100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lgn="l">
                        <a:buFont typeface="Wingdings" panose="05000000000000000000" pitchFamily="2" charset="2"/>
                        <a:buChar char="q"/>
                      </a:pPr>
                      <a:endParaRPr lang="en-GB" sz="1050" b="0" dirty="0">
                        <a:solidFill>
                          <a:schemeClr val="tx1"/>
                        </a:solidFill>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760641109"/>
                  </a:ext>
                </a:extLst>
              </a:tr>
              <a:tr h="284506">
                <a:tc vMerge="1">
                  <a:txBody>
                    <a:bodyPr/>
                    <a:lstStyle/>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120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I know animals can be herbivores, carnivores or omnivores. I can give an example of each based on the animals which are common to our local area.</a:t>
                      </a:r>
                      <a:endParaRPr lang="en-GB" dirty="0"/>
                    </a:p>
                  </a:txBody>
                  <a:tcPr marT="45739" marB="457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525154421"/>
                  </a:ext>
                </a:extLst>
              </a:tr>
              <a:tr h="493173">
                <a:tc>
                  <a:txBody>
                    <a:bodyPr/>
                    <a:lstStyle/>
                    <a:p>
                      <a:r>
                        <a:rPr lang="en-GB" sz="1100" b="1" dirty="0">
                          <a:solidFill>
                            <a:srgbClr val="00B050"/>
                          </a:solidFill>
                          <a:latin typeface="Century Gothic" panose="020B0502020202020204" pitchFamily="34" charset="0"/>
                        </a:rPr>
                        <a:t>Fins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A fin is </a:t>
                      </a:r>
                      <a:r>
                        <a:rPr lang="en-GB" sz="1000" b="1" i="0" kern="1200" dirty="0">
                          <a:solidFill>
                            <a:srgbClr val="000000"/>
                          </a:solidFill>
                          <a:effectLst/>
                          <a:latin typeface="Century Gothic" panose="020B0502020202020204" pitchFamily="34" charset="0"/>
                          <a:ea typeface="+mn-ea"/>
                          <a:cs typeface="+mn-cs"/>
                        </a:rPr>
                        <a:t>the part of a fish's body that sticks into the water and helps it balance and move in various directions</a:t>
                      </a:r>
                      <a:r>
                        <a:rPr lang="en-GB" sz="1000" b="0" i="0" kern="1200" dirty="0">
                          <a:solidFill>
                            <a:srgbClr val="000000"/>
                          </a:solidFill>
                          <a:effectLst/>
                          <a:latin typeface="Century Gothic" panose="020B0502020202020204" pitchFamily="34" charset="0"/>
                          <a:ea typeface="+mn-ea"/>
                          <a:cs typeface="+mn-cs"/>
                        </a:rPr>
                        <a:t>. Sharks use their dorsal fins to stabilize their bodies as they propel through the water. </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61715013"/>
                  </a:ext>
                </a:extLst>
              </a:tr>
            </a:tbl>
          </a:graphicData>
        </a:graphic>
      </p:graphicFrame>
      <p:pic>
        <p:nvPicPr>
          <p:cNvPr id="4" name="Picture 3">
            <a:extLst>
              <a:ext uri="{FF2B5EF4-FFF2-40B4-BE49-F238E27FC236}">
                <a16:creationId xmlns:a16="http://schemas.microsoft.com/office/drawing/2014/main" id="{9306B757-9587-EF1E-7058-8797D6E2EBA0}"/>
              </a:ext>
            </a:extLst>
          </p:cNvPr>
          <p:cNvPicPr>
            <a:picLocks noChangeAspect="1"/>
          </p:cNvPicPr>
          <p:nvPr/>
        </p:nvPicPr>
        <p:blipFill>
          <a:blip r:embed="rId2"/>
          <a:stretch>
            <a:fillRect/>
          </a:stretch>
        </p:blipFill>
        <p:spPr>
          <a:xfrm>
            <a:off x="4530105" y="1329180"/>
            <a:ext cx="1886394" cy="1117863"/>
          </a:xfrm>
          <a:prstGeom prst="rect">
            <a:avLst/>
          </a:prstGeom>
        </p:spPr>
      </p:pic>
      <p:pic>
        <p:nvPicPr>
          <p:cNvPr id="6" name="Picture 5">
            <a:extLst>
              <a:ext uri="{FF2B5EF4-FFF2-40B4-BE49-F238E27FC236}">
                <a16:creationId xmlns:a16="http://schemas.microsoft.com/office/drawing/2014/main" id="{2D357E46-D41F-9CD1-9143-DC632950833F}"/>
              </a:ext>
            </a:extLst>
          </p:cNvPr>
          <p:cNvPicPr>
            <a:picLocks noChangeAspect="1"/>
          </p:cNvPicPr>
          <p:nvPr/>
        </p:nvPicPr>
        <p:blipFill>
          <a:blip r:embed="rId3"/>
          <a:stretch>
            <a:fillRect/>
          </a:stretch>
        </p:blipFill>
        <p:spPr>
          <a:xfrm>
            <a:off x="4530105" y="2599733"/>
            <a:ext cx="1886394" cy="1151020"/>
          </a:xfrm>
          <a:prstGeom prst="rect">
            <a:avLst/>
          </a:prstGeom>
        </p:spPr>
      </p:pic>
      <p:pic>
        <p:nvPicPr>
          <p:cNvPr id="9" name="Picture 8">
            <a:extLst>
              <a:ext uri="{FF2B5EF4-FFF2-40B4-BE49-F238E27FC236}">
                <a16:creationId xmlns:a16="http://schemas.microsoft.com/office/drawing/2014/main" id="{F56825E6-5015-F842-7B6C-A091E70972AD}"/>
              </a:ext>
            </a:extLst>
          </p:cNvPr>
          <p:cNvPicPr>
            <a:picLocks noChangeAspect="1"/>
          </p:cNvPicPr>
          <p:nvPr/>
        </p:nvPicPr>
        <p:blipFill>
          <a:blip r:embed="rId4"/>
          <a:stretch>
            <a:fillRect/>
          </a:stretch>
        </p:blipFill>
        <p:spPr>
          <a:xfrm>
            <a:off x="4530105" y="4344641"/>
            <a:ext cx="1794942" cy="1754697"/>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AF30BE0BF5EF4EBE05F1E3520FA74E" ma:contentTypeVersion="13" ma:contentTypeDescription="Create a new document." ma:contentTypeScope="" ma:versionID="cc21844617f6225574745b4390d03054">
  <xsd:schema xmlns:xsd="http://www.w3.org/2001/XMLSchema" xmlns:xs="http://www.w3.org/2001/XMLSchema" xmlns:p="http://schemas.microsoft.com/office/2006/metadata/properties" xmlns:ns2="2d0e3a5b-a963-4fc3-b179-45934d5f49c3" xmlns:ns3="3fffe2ab-1b1f-4c54-9c32-7c0c8aa60f3d" targetNamespace="http://schemas.microsoft.com/office/2006/metadata/properties" ma:root="true" ma:fieldsID="c6fca9b5555afd446ca4bfbfa5d3bebd" ns2:_="" ns3:_="">
    <xsd:import namespace="2d0e3a5b-a963-4fc3-b179-45934d5f49c3"/>
    <xsd:import namespace="3fffe2ab-1b1f-4c54-9c32-7c0c8aa60f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e3a5b-a963-4fc3-b179-45934d5f49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ffe2ab-1b1f-4c54-9c32-7c0c8aa60f3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8a03855-3a5d-4154-94a6-870730cd9470}" ma:internalName="TaxCatchAll" ma:showField="CatchAllData" ma:web="3fffe2ab-1b1f-4c54-9c32-7c0c8aa60f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0e3a5b-a963-4fc3-b179-45934d5f49c3">
      <Terms xmlns="http://schemas.microsoft.com/office/infopath/2007/PartnerControls"/>
    </lcf76f155ced4ddcb4097134ff3c332f>
    <TaxCatchAll xmlns="3fffe2ab-1b1f-4c54-9c32-7c0c8aa60f3d" xsi:nil="true"/>
  </documentManagement>
</p:properties>
</file>

<file path=customXml/itemProps1.xml><?xml version="1.0" encoding="utf-8"?>
<ds:datastoreItem xmlns:ds="http://schemas.openxmlformats.org/officeDocument/2006/customXml" ds:itemID="{DAE85518-A587-41CA-9274-39227826FBCC}"/>
</file>

<file path=customXml/itemProps2.xml><?xml version="1.0" encoding="utf-8"?>
<ds:datastoreItem xmlns:ds="http://schemas.openxmlformats.org/officeDocument/2006/customXml" ds:itemID="{3196A73D-1C50-445A-BADD-53B72B839ABE}"/>
</file>

<file path=customXml/itemProps3.xml><?xml version="1.0" encoding="utf-8"?>
<ds:datastoreItem xmlns:ds="http://schemas.openxmlformats.org/officeDocument/2006/customXml" ds:itemID="{D453DE4A-D33C-49B9-B07A-53F5FF3B658D}"/>
</file>

<file path=docProps/app.xml><?xml version="1.0" encoding="utf-8"?>
<Properties xmlns="http://schemas.openxmlformats.org/officeDocument/2006/extended-properties" xmlns:vt="http://schemas.openxmlformats.org/officeDocument/2006/docPropsVTypes">
  <Template>Know Mats v 3</Template>
  <TotalTime>4895</TotalTime>
  <Words>421</Words>
  <Application>Microsoft Office PowerPoint</Application>
  <PresentationFormat>On-screen Show (4:3)</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Common Plants and Animals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321</cp:revision>
  <dcterms:created xsi:type="dcterms:W3CDTF">2018-11-22T20:08:20Z</dcterms:created>
  <dcterms:modified xsi:type="dcterms:W3CDTF">2023-02-20T13:46:40Z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0x010100FCAF30BE0BF5EF4EBE05F1E3520FA74E</vt:lpwstr>
  </property>
</Properties>
</file>